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7" r:id="rId1"/>
  </p:sldMasterIdLst>
  <p:notesMasterIdLst>
    <p:notesMasterId r:id="rId98"/>
  </p:notesMasterIdLst>
  <p:sldIdLst>
    <p:sldId id="256" r:id="rId2"/>
    <p:sldId id="257" r:id="rId3"/>
    <p:sldId id="259" r:id="rId4"/>
    <p:sldId id="268" r:id="rId5"/>
    <p:sldId id="278" r:id="rId6"/>
    <p:sldId id="270" r:id="rId7"/>
    <p:sldId id="271" r:id="rId8"/>
    <p:sldId id="272" r:id="rId9"/>
    <p:sldId id="273" r:id="rId10"/>
    <p:sldId id="276" r:id="rId11"/>
    <p:sldId id="274" r:id="rId12"/>
    <p:sldId id="258" r:id="rId13"/>
    <p:sldId id="275" r:id="rId14"/>
    <p:sldId id="262" r:id="rId15"/>
    <p:sldId id="263" r:id="rId16"/>
    <p:sldId id="264" r:id="rId17"/>
    <p:sldId id="390" r:id="rId18"/>
    <p:sldId id="391" r:id="rId19"/>
    <p:sldId id="381" r:id="rId20"/>
    <p:sldId id="382" r:id="rId21"/>
    <p:sldId id="281" r:id="rId22"/>
    <p:sldId id="282" r:id="rId23"/>
    <p:sldId id="283" r:id="rId24"/>
    <p:sldId id="284" r:id="rId25"/>
    <p:sldId id="285" r:id="rId26"/>
    <p:sldId id="286" r:id="rId27"/>
    <p:sldId id="287" r:id="rId28"/>
    <p:sldId id="288" r:id="rId29"/>
    <p:sldId id="388" r:id="rId30"/>
    <p:sldId id="289" r:id="rId31"/>
    <p:sldId id="290" r:id="rId32"/>
    <p:sldId id="267" r:id="rId33"/>
    <p:sldId id="293" r:id="rId34"/>
    <p:sldId id="265" r:id="rId35"/>
    <p:sldId id="389" r:id="rId36"/>
    <p:sldId id="277" r:id="rId37"/>
    <p:sldId id="298" r:id="rId38"/>
    <p:sldId id="266" r:id="rId39"/>
    <p:sldId id="365" r:id="rId40"/>
    <p:sldId id="366" r:id="rId41"/>
    <p:sldId id="367" r:id="rId42"/>
    <p:sldId id="368" r:id="rId43"/>
    <p:sldId id="369" r:id="rId44"/>
    <p:sldId id="370" r:id="rId45"/>
    <p:sldId id="371" r:id="rId46"/>
    <p:sldId id="372" r:id="rId47"/>
    <p:sldId id="310" r:id="rId48"/>
    <p:sldId id="311" r:id="rId49"/>
    <p:sldId id="373" r:id="rId50"/>
    <p:sldId id="374" r:id="rId51"/>
    <p:sldId id="375" r:id="rId52"/>
    <p:sldId id="376" r:id="rId53"/>
    <p:sldId id="377" r:id="rId54"/>
    <p:sldId id="378" r:id="rId55"/>
    <p:sldId id="383" r:id="rId56"/>
    <p:sldId id="384" r:id="rId57"/>
    <p:sldId id="385" r:id="rId58"/>
    <p:sldId id="386" r:id="rId59"/>
    <p:sldId id="339" r:id="rId60"/>
    <p:sldId id="336" r:id="rId61"/>
    <p:sldId id="341" r:id="rId62"/>
    <p:sldId id="387" r:id="rId63"/>
    <p:sldId id="342" r:id="rId64"/>
    <p:sldId id="343" r:id="rId65"/>
    <p:sldId id="344" r:id="rId66"/>
    <p:sldId id="345" r:id="rId67"/>
    <p:sldId id="346" r:id="rId68"/>
    <p:sldId id="347" r:id="rId69"/>
    <p:sldId id="348" r:id="rId70"/>
    <p:sldId id="349" r:id="rId71"/>
    <p:sldId id="350" r:id="rId72"/>
    <p:sldId id="351" r:id="rId73"/>
    <p:sldId id="299" r:id="rId74"/>
    <p:sldId id="300" r:id="rId75"/>
    <p:sldId id="301" r:id="rId76"/>
    <p:sldId id="302" r:id="rId77"/>
    <p:sldId id="303" r:id="rId78"/>
    <p:sldId id="304" r:id="rId79"/>
    <p:sldId id="305" r:id="rId80"/>
    <p:sldId id="306" r:id="rId81"/>
    <p:sldId id="307" r:id="rId82"/>
    <p:sldId id="308" r:id="rId83"/>
    <p:sldId id="309" r:id="rId84"/>
    <p:sldId id="359" r:id="rId85"/>
    <p:sldId id="360" r:id="rId86"/>
    <p:sldId id="361" r:id="rId87"/>
    <p:sldId id="362" r:id="rId88"/>
    <p:sldId id="363" r:id="rId89"/>
    <p:sldId id="352" r:id="rId90"/>
    <p:sldId id="353" r:id="rId91"/>
    <p:sldId id="354" r:id="rId92"/>
    <p:sldId id="355" r:id="rId93"/>
    <p:sldId id="260" r:id="rId94"/>
    <p:sldId id="356" r:id="rId95"/>
    <p:sldId id="261" r:id="rId96"/>
    <p:sldId id="358"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84FFD8-E16F-421E-AE41-C775217AC726}" v="122" dt="2025-05-29T14:11:20.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C0965-9D82-4688-81BD-82F4EF4013BD}"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428E55C1-8B8B-4114-8934-1AAECC5DB849}">
      <dgm:prSet/>
      <dgm:spPr/>
      <dgm:t>
        <a:bodyPr/>
        <a:lstStyle/>
        <a:p>
          <a:r>
            <a:rPr lang="en-US"/>
            <a:t>Comment section</a:t>
          </a:r>
        </a:p>
      </dgm:t>
    </dgm:pt>
    <dgm:pt modelId="{2BB048A2-E9AE-4D77-B484-401D518ACC88}" type="parTrans" cxnId="{08851324-B0B7-478F-9914-77A15662AD55}">
      <dgm:prSet/>
      <dgm:spPr/>
      <dgm:t>
        <a:bodyPr/>
        <a:lstStyle/>
        <a:p>
          <a:endParaRPr lang="en-US"/>
        </a:p>
      </dgm:t>
    </dgm:pt>
    <dgm:pt modelId="{2300FEA4-74C0-420A-BE80-689BA628E596}" type="sibTrans" cxnId="{08851324-B0B7-478F-9914-77A15662AD55}">
      <dgm:prSet/>
      <dgm:spPr/>
      <dgm:t>
        <a:bodyPr/>
        <a:lstStyle/>
        <a:p>
          <a:endParaRPr lang="en-US"/>
        </a:p>
      </dgm:t>
    </dgm:pt>
    <dgm:pt modelId="{4F73637B-882D-48DB-9B7C-AAD4495ABD2B}">
      <dgm:prSet/>
      <dgm:spPr/>
      <dgm:t>
        <a:bodyPr/>
        <a:lstStyle/>
        <a:p>
          <a:r>
            <a:rPr lang="en-US"/>
            <a:t>WCBNs need to be included on all forms</a:t>
          </a:r>
        </a:p>
      </dgm:t>
    </dgm:pt>
    <dgm:pt modelId="{21687E12-A98D-4C93-8CF7-C56849D1687B}" type="parTrans" cxnId="{B0115A82-C7B4-46ED-A9D2-F67433CF2FB3}">
      <dgm:prSet/>
      <dgm:spPr/>
      <dgm:t>
        <a:bodyPr/>
        <a:lstStyle/>
        <a:p>
          <a:endParaRPr lang="en-US"/>
        </a:p>
      </dgm:t>
    </dgm:pt>
    <dgm:pt modelId="{63EA7F98-9AA2-411F-B8A4-2E655F8BB251}" type="sibTrans" cxnId="{B0115A82-C7B4-46ED-A9D2-F67433CF2FB3}">
      <dgm:prSet/>
      <dgm:spPr/>
      <dgm:t>
        <a:bodyPr/>
        <a:lstStyle/>
        <a:p>
          <a:endParaRPr lang="en-US"/>
        </a:p>
      </dgm:t>
    </dgm:pt>
    <dgm:pt modelId="{D1595706-1144-46BE-91FD-D737684B1732}">
      <dgm:prSet/>
      <dgm:spPr/>
      <dgm:t>
        <a:bodyPr/>
        <a:lstStyle/>
        <a:p>
          <a:r>
            <a:rPr lang="en-US"/>
            <a:t>Ensure we have a MOP before sending a MOD or DISC</a:t>
          </a:r>
        </a:p>
      </dgm:t>
    </dgm:pt>
    <dgm:pt modelId="{080EBEC5-7642-4416-A289-0558370D62F7}" type="parTrans" cxnId="{03051AE8-2618-4CD3-BF9F-0B109C176832}">
      <dgm:prSet/>
      <dgm:spPr/>
      <dgm:t>
        <a:bodyPr/>
        <a:lstStyle/>
        <a:p>
          <a:endParaRPr lang="en-US"/>
        </a:p>
      </dgm:t>
    </dgm:pt>
    <dgm:pt modelId="{9636F931-1E6B-4569-973B-93AE9E2FDCE9}" type="sibTrans" cxnId="{03051AE8-2618-4CD3-BF9F-0B109C176832}">
      <dgm:prSet/>
      <dgm:spPr/>
      <dgm:t>
        <a:bodyPr/>
        <a:lstStyle/>
        <a:p>
          <a:endParaRPr lang="en-US"/>
        </a:p>
      </dgm:t>
    </dgm:pt>
    <dgm:pt modelId="{7B73040B-2B9A-40D8-9420-CEA07090D3AE}">
      <dgm:prSet/>
      <dgm:spPr/>
      <dgm:t>
        <a:bodyPr/>
        <a:lstStyle/>
        <a:p>
          <a:r>
            <a:rPr lang="en-US"/>
            <a:t>Ensure penmanship is legible</a:t>
          </a:r>
        </a:p>
      </dgm:t>
    </dgm:pt>
    <dgm:pt modelId="{57450CA6-7105-4617-B6ED-96DDBDA18E45}" type="parTrans" cxnId="{6118A8F1-1241-4B17-9271-54C55F24D109}">
      <dgm:prSet/>
      <dgm:spPr/>
      <dgm:t>
        <a:bodyPr/>
        <a:lstStyle/>
        <a:p>
          <a:endParaRPr lang="en-US"/>
        </a:p>
      </dgm:t>
    </dgm:pt>
    <dgm:pt modelId="{ACBF9CBC-0593-419A-A886-75071E84B403}" type="sibTrans" cxnId="{6118A8F1-1241-4B17-9271-54C55F24D109}">
      <dgm:prSet/>
      <dgm:spPr/>
      <dgm:t>
        <a:bodyPr/>
        <a:lstStyle/>
        <a:p>
          <a:endParaRPr lang="en-US"/>
        </a:p>
      </dgm:t>
    </dgm:pt>
    <dgm:pt modelId="{78D6D2E5-F81D-430D-BBBB-2713D7514FD9}">
      <dgm:prSet/>
      <dgm:spPr/>
      <dgm:t>
        <a:bodyPr/>
        <a:lstStyle/>
        <a:p>
          <a:r>
            <a:rPr lang="en-US"/>
            <a:t>Revision Boxes (date sent &amp; box 1)</a:t>
          </a:r>
        </a:p>
      </dgm:t>
    </dgm:pt>
    <dgm:pt modelId="{B6A6C5D8-ED27-455F-8AD7-0C5533B9D500}" type="parTrans" cxnId="{74E433CE-F30A-48DB-82FC-328F9CFE6482}">
      <dgm:prSet/>
      <dgm:spPr/>
      <dgm:t>
        <a:bodyPr/>
        <a:lstStyle/>
        <a:p>
          <a:endParaRPr lang="en-US"/>
        </a:p>
      </dgm:t>
    </dgm:pt>
    <dgm:pt modelId="{A8094F26-7E4C-4BFA-8061-81ACFACAAD41}" type="sibTrans" cxnId="{74E433CE-F30A-48DB-82FC-328F9CFE6482}">
      <dgm:prSet/>
      <dgm:spPr/>
      <dgm:t>
        <a:bodyPr/>
        <a:lstStyle/>
        <a:p>
          <a:endParaRPr lang="en-US"/>
        </a:p>
      </dgm:t>
    </dgm:pt>
    <dgm:pt modelId="{53043ACC-5D3B-4B48-AB36-FDE735381B24}">
      <dgm:prSet/>
      <dgm:spPr/>
      <dgm:t>
        <a:bodyPr/>
        <a:lstStyle/>
        <a:p>
          <a:r>
            <a:rPr lang="en-US"/>
            <a:t>Duplicate filing will not be accepted</a:t>
          </a:r>
        </a:p>
      </dgm:t>
    </dgm:pt>
    <dgm:pt modelId="{4B7B4278-B3B9-47C8-93F1-1B7A43F7E76C}" type="parTrans" cxnId="{8B9990C4-9456-4559-8172-E430BFD29081}">
      <dgm:prSet/>
      <dgm:spPr/>
      <dgm:t>
        <a:bodyPr/>
        <a:lstStyle/>
        <a:p>
          <a:endParaRPr lang="en-US"/>
        </a:p>
      </dgm:t>
    </dgm:pt>
    <dgm:pt modelId="{3DED4FB6-AC27-44F1-A93A-30442B88D67C}" type="sibTrans" cxnId="{8B9990C4-9456-4559-8172-E430BFD29081}">
      <dgm:prSet/>
      <dgm:spPr/>
      <dgm:t>
        <a:bodyPr/>
        <a:lstStyle/>
        <a:p>
          <a:endParaRPr lang="en-US"/>
        </a:p>
      </dgm:t>
    </dgm:pt>
    <dgm:pt modelId="{275C3622-F5A2-4767-AA34-1EFA5970960E}" type="pres">
      <dgm:prSet presAssocID="{101C0965-9D82-4688-81BD-82F4EF4013BD}" presName="diagram" presStyleCnt="0">
        <dgm:presLayoutVars>
          <dgm:dir/>
          <dgm:resizeHandles val="exact"/>
        </dgm:presLayoutVars>
      </dgm:prSet>
      <dgm:spPr/>
    </dgm:pt>
    <dgm:pt modelId="{ABCCAEA9-0BE6-4B8E-9A9A-7B2551DCB85B}" type="pres">
      <dgm:prSet presAssocID="{428E55C1-8B8B-4114-8934-1AAECC5DB849}" presName="node" presStyleLbl="node1" presStyleIdx="0" presStyleCnt="6">
        <dgm:presLayoutVars>
          <dgm:bulletEnabled val="1"/>
        </dgm:presLayoutVars>
      </dgm:prSet>
      <dgm:spPr/>
    </dgm:pt>
    <dgm:pt modelId="{7D8FF5C1-8841-47BB-BC17-82BE34D7765E}" type="pres">
      <dgm:prSet presAssocID="{2300FEA4-74C0-420A-BE80-689BA628E596}" presName="sibTrans" presStyleCnt="0"/>
      <dgm:spPr/>
    </dgm:pt>
    <dgm:pt modelId="{26CFBC7B-7E7F-4043-B883-3E167A1516FE}" type="pres">
      <dgm:prSet presAssocID="{4F73637B-882D-48DB-9B7C-AAD4495ABD2B}" presName="node" presStyleLbl="node1" presStyleIdx="1" presStyleCnt="6">
        <dgm:presLayoutVars>
          <dgm:bulletEnabled val="1"/>
        </dgm:presLayoutVars>
      </dgm:prSet>
      <dgm:spPr/>
    </dgm:pt>
    <dgm:pt modelId="{7944FA76-D1E3-4D1D-95E8-AF5F5889B84F}" type="pres">
      <dgm:prSet presAssocID="{63EA7F98-9AA2-411F-B8A4-2E655F8BB251}" presName="sibTrans" presStyleCnt="0"/>
      <dgm:spPr/>
    </dgm:pt>
    <dgm:pt modelId="{6189F4AF-6567-4C6E-8992-D51F32D55998}" type="pres">
      <dgm:prSet presAssocID="{D1595706-1144-46BE-91FD-D737684B1732}" presName="node" presStyleLbl="node1" presStyleIdx="2" presStyleCnt="6">
        <dgm:presLayoutVars>
          <dgm:bulletEnabled val="1"/>
        </dgm:presLayoutVars>
      </dgm:prSet>
      <dgm:spPr/>
    </dgm:pt>
    <dgm:pt modelId="{EE82E03B-BB5F-4240-8D08-29EB62870421}" type="pres">
      <dgm:prSet presAssocID="{9636F931-1E6B-4569-973B-93AE9E2FDCE9}" presName="sibTrans" presStyleCnt="0"/>
      <dgm:spPr/>
    </dgm:pt>
    <dgm:pt modelId="{624085BC-7CED-4035-85C4-2BF9FA5D21FA}" type="pres">
      <dgm:prSet presAssocID="{7B73040B-2B9A-40D8-9420-CEA07090D3AE}" presName="node" presStyleLbl="node1" presStyleIdx="3" presStyleCnt="6">
        <dgm:presLayoutVars>
          <dgm:bulletEnabled val="1"/>
        </dgm:presLayoutVars>
      </dgm:prSet>
      <dgm:spPr/>
    </dgm:pt>
    <dgm:pt modelId="{3E1F7772-63B7-4C25-98E7-45CE36A83C90}" type="pres">
      <dgm:prSet presAssocID="{ACBF9CBC-0593-419A-A886-75071E84B403}" presName="sibTrans" presStyleCnt="0"/>
      <dgm:spPr/>
    </dgm:pt>
    <dgm:pt modelId="{D467A4C0-6870-4F48-9DAA-E8B527A04A96}" type="pres">
      <dgm:prSet presAssocID="{78D6D2E5-F81D-430D-BBBB-2713D7514FD9}" presName="node" presStyleLbl="node1" presStyleIdx="4" presStyleCnt="6">
        <dgm:presLayoutVars>
          <dgm:bulletEnabled val="1"/>
        </dgm:presLayoutVars>
      </dgm:prSet>
      <dgm:spPr/>
    </dgm:pt>
    <dgm:pt modelId="{1DEEA590-6CA6-4EB3-9A50-1EF360BD618C}" type="pres">
      <dgm:prSet presAssocID="{A8094F26-7E4C-4BFA-8061-81ACFACAAD41}" presName="sibTrans" presStyleCnt="0"/>
      <dgm:spPr/>
    </dgm:pt>
    <dgm:pt modelId="{CFE8D488-7784-460E-954E-9AFB9F85A195}" type="pres">
      <dgm:prSet presAssocID="{53043ACC-5D3B-4B48-AB36-FDE735381B24}" presName="node" presStyleLbl="node1" presStyleIdx="5" presStyleCnt="6">
        <dgm:presLayoutVars>
          <dgm:bulletEnabled val="1"/>
        </dgm:presLayoutVars>
      </dgm:prSet>
      <dgm:spPr/>
    </dgm:pt>
  </dgm:ptLst>
  <dgm:cxnLst>
    <dgm:cxn modelId="{DCB1F514-7340-4C83-9A32-14D9348E7D22}" type="presOf" srcId="{53043ACC-5D3B-4B48-AB36-FDE735381B24}" destId="{CFE8D488-7784-460E-954E-9AFB9F85A195}" srcOrd="0" destOrd="0" presId="urn:microsoft.com/office/officeart/2005/8/layout/default"/>
    <dgm:cxn modelId="{25608D21-C9BA-41C8-B52B-C113D18363EA}" type="presOf" srcId="{7B73040B-2B9A-40D8-9420-CEA07090D3AE}" destId="{624085BC-7CED-4035-85C4-2BF9FA5D21FA}" srcOrd="0" destOrd="0" presId="urn:microsoft.com/office/officeart/2005/8/layout/default"/>
    <dgm:cxn modelId="{08851324-B0B7-478F-9914-77A15662AD55}" srcId="{101C0965-9D82-4688-81BD-82F4EF4013BD}" destId="{428E55C1-8B8B-4114-8934-1AAECC5DB849}" srcOrd="0" destOrd="0" parTransId="{2BB048A2-E9AE-4D77-B484-401D518ACC88}" sibTransId="{2300FEA4-74C0-420A-BE80-689BA628E596}"/>
    <dgm:cxn modelId="{5216996C-D052-4ADE-8FEA-C1AE94AE4870}" type="presOf" srcId="{4F73637B-882D-48DB-9B7C-AAD4495ABD2B}" destId="{26CFBC7B-7E7F-4043-B883-3E167A1516FE}" srcOrd="0" destOrd="0" presId="urn:microsoft.com/office/officeart/2005/8/layout/default"/>
    <dgm:cxn modelId="{EFD5F86E-8023-4A39-AF92-BB5B3929494A}" type="presOf" srcId="{101C0965-9D82-4688-81BD-82F4EF4013BD}" destId="{275C3622-F5A2-4767-AA34-1EFA5970960E}" srcOrd="0" destOrd="0" presId="urn:microsoft.com/office/officeart/2005/8/layout/default"/>
    <dgm:cxn modelId="{B0115A82-C7B4-46ED-A9D2-F67433CF2FB3}" srcId="{101C0965-9D82-4688-81BD-82F4EF4013BD}" destId="{4F73637B-882D-48DB-9B7C-AAD4495ABD2B}" srcOrd="1" destOrd="0" parTransId="{21687E12-A98D-4C93-8CF7-C56849D1687B}" sibTransId="{63EA7F98-9AA2-411F-B8A4-2E655F8BB251}"/>
    <dgm:cxn modelId="{8B9990C4-9456-4559-8172-E430BFD29081}" srcId="{101C0965-9D82-4688-81BD-82F4EF4013BD}" destId="{53043ACC-5D3B-4B48-AB36-FDE735381B24}" srcOrd="5" destOrd="0" parTransId="{4B7B4278-B3B9-47C8-93F1-1B7A43F7E76C}" sibTransId="{3DED4FB6-AC27-44F1-A93A-30442B88D67C}"/>
    <dgm:cxn modelId="{74E433CE-F30A-48DB-82FC-328F9CFE6482}" srcId="{101C0965-9D82-4688-81BD-82F4EF4013BD}" destId="{78D6D2E5-F81D-430D-BBBB-2713D7514FD9}" srcOrd="4" destOrd="0" parTransId="{B6A6C5D8-ED27-455F-8AD7-0C5533B9D500}" sibTransId="{A8094F26-7E4C-4BFA-8061-81ACFACAAD41}"/>
    <dgm:cxn modelId="{933713E6-F713-4ABC-99BF-5A9ECB6F4451}" type="presOf" srcId="{D1595706-1144-46BE-91FD-D737684B1732}" destId="{6189F4AF-6567-4C6E-8992-D51F32D55998}" srcOrd="0" destOrd="0" presId="urn:microsoft.com/office/officeart/2005/8/layout/default"/>
    <dgm:cxn modelId="{03051AE8-2618-4CD3-BF9F-0B109C176832}" srcId="{101C0965-9D82-4688-81BD-82F4EF4013BD}" destId="{D1595706-1144-46BE-91FD-D737684B1732}" srcOrd="2" destOrd="0" parTransId="{080EBEC5-7642-4416-A289-0558370D62F7}" sibTransId="{9636F931-1E6B-4569-973B-93AE9E2FDCE9}"/>
    <dgm:cxn modelId="{7DE727EE-642F-4B0B-8AC1-6FBDD6DCD325}" type="presOf" srcId="{78D6D2E5-F81D-430D-BBBB-2713D7514FD9}" destId="{D467A4C0-6870-4F48-9DAA-E8B527A04A96}" srcOrd="0" destOrd="0" presId="urn:microsoft.com/office/officeart/2005/8/layout/default"/>
    <dgm:cxn modelId="{6118A8F1-1241-4B17-9271-54C55F24D109}" srcId="{101C0965-9D82-4688-81BD-82F4EF4013BD}" destId="{7B73040B-2B9A-40D8-9420-CEA07090D3AE}" srcOrd="3" destOrd="0" parTransId="{57450CA6-7105-4617-B6ED-96DDBDA18E45}" sibTransId="{ACBF9CBC-0593-419A-A886-75071E84B403}"/>
    <dgm:cxn modelId="{3E461CFE-D650-4A3A-8474-4CD2D653578C}" type="presOf" srcId="{428E55C1-8B8B-4114-8934-1AAECC5DB849}" destId="{ABCCAEA9-0BE6-4B8E-9A9A-7B2551DCB85B}" srcOrd="0" destOrd="0" presId="urn:microsoft.com/office/officeart/2005/8/layout/default"/>
    <dgm:cxn modelId="{80053F6A-F446-4FB7-9F39-6C2B89F5B9D4}" type="presParOf" srcId="{275C3622-F5A2-4767-AA34-1EFA5970960E}" destId="{ABCCAEA9-0BE6-4B8E-9A9A-7B2551DCB85B}" srcOrd="0" destOrd="0" presId="urn:microsoft.com/office/officeart/2005/8/layout/default"/>
    <dgm:cxn modelId="{C79BB0DE-88D8-4F4D-99EE-A4E825C4C9AF}" type="presParOf" srcId="{275C3622-F5A2-4767-AA34-1EFA5970960E}" destId="{7D8FF5C1-8841-47BB-BC17-82BE34D7765E}" srcOrd="1" destOrd="0" presId="urn:microsoft.com/office/officeart/2005/8/layout/default"/>
    <dgm:cxn modelId="{8EF2B57A-8769-41A2-A4DC-F8BB43D5AFAE}" type="presParOf" srcId="{275C3622-F5A2-4767-AA34-1EFA5970960E}" destId="{26CFBC7B-7E7F-4043-B883-3E167A1516FE}" srcOrd="2" destOrd="0" presId="urn:microsoft.com/office/officeart/2005/8/layout/default"/>
    <dgm:cxn modelId="{196D0E6F-4AC7-4CBE-AE1F-9918725D8FD1}" type="presParOf" srcId="{275C3622-F5A2-4767-AA34-1EFA5970960E}" destId="{7944FA76-D1E3-4D1D-95E8-AF5F5889B84F}" srcOrd="3" destOrd="0" presId="urn:microsoft.com/office/officeart/2005/8/layout/default"/>
    <dgm:cxn modelId="{6F03E8C7-42D2-4B52-8505-D1A41E8999FA}" type="presParOf" srcId="{275C3622-F5A2-4767-AA34-1EFA5970960E}" destId="{6189F4AF-6567-4C6E-8992-D51F32D55998}" srcOrd="4" destOrd="0" presId="urn:microsoft.com/office/officeart/2005/8/layout/default"/>
    <dgm:cxn modelId="{9F7FBA69-89C3-4389-9D69-F38CEC815D07}" type="presParOf" srcId="{275C3622-F5A2-4767-AA34-1EFA5970960E}" destId="{EE82E03B-BB5F-4240-8D08-29EB62870421}" srcOrd="5" destOrd="0" presId="urn:microsoft.com/office/officeart/2005/8/layout/default"/>
    <dgm:cxn modelId="{D720F7F0-E66A-4B58-9085-0EBECFF6BA30}" type="presParOf" srcId="{275C3622-F5A2-4767-AA34-1EFA5970960E}" destId="{624085BC-7CED-4035-85C4-2BF9FA5D21FA}" srcOrd="6" destOrd="0" presId="urn:microsoft.com/office/officeart/2005/8/layout/default"/>
    <dgm:cxn modelId="{B7FF7B70-87C3-4530-AD69-9BD4822BD5D0}" type="presParOf" srcId="{275C3622-F5A2-4767-AA34-1EFA5970960E}" destId="{3E1F7772-63B7-4C25-98E7-45CE36A83C90}" srcOrd="7" destOrd="0" presId="urn:microsoft.com/office/officeart/2005/8/layout/default"/>
    <dgm:cxn modelId="{6075A57A-084E-40BA-84C7-CC56985AF972}" type="presParOf" srcId="{275C3622-F5A2-4767-AA34-1EFA5970960E}" destId="{D467A4C0-6870-4F48-9DAA-E8B527A04A96}" srcOrd="8" destOrd="0" presId="urn:microsoft.com/office/officeart/2005/8/layout/default"/>
    <dgm:cxn modelId="{C15B068B-02B7-4874-935D-DE1E522F0680}" type="presParOf" srcId="{275C3622-F5A2-4767-AA34-1EFA5970960E}" destId="{1DEEA590-6CA6-4EB3-9A50-1EF360BD618C}" srcOrd="9" destOrd="0" presId="urn:microsoft.com/office/officeart/2005/8/layout/default"/>
    <dgm:cxn modelId="{0F637DE9-E796-4EBD-9D4B-36AA2FC10EEA}" type="presParOf" srcId="{275C3622-F5A2-4767-AA34-1EFA5970960E}" destId="{CFE8D488-7784-460E-954E-9AFB9F85A19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FE455-6A74-4F7A-8E07-3CC5F0DD4E8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A76A87A-9858-4186-BBC2-B29FAB1643CD}">
      <dgm:prSet/>
      <dgm:spPr/>
      <dgm:t>
        <a:bodyPr/>
        <a:lstStyle/>
        <a:p>
          <a:r>
            <a:rPr lang="en-US"/>
            <a:t>Section 205(9)(B)-</a:t>
          </a:r>
        </a:p>
      </dgm:t>
    </dgm:pt>
    <dgm:pt modelId="{957BEFEA-A5D0-4284-B4FF-54B0F25B8510}" type="parTrans" cxnId="{3F581F4B-A7A3-4895-B53C-1FD15F821CD9}">
      <dgm:prSet/>
      <dgm:spPr/>
      <dgm:t>
        <a:bodyPr/>
        <a:lstStyle/>
        <a:p>
          <a:endParaRPr lang="en-US"/>
        </a:p>
      </dgm:t>
    </dgm:pt>
    <dgm:pt modelId="{5F6E1A19-9FCD-47AD-87C5-2E0D4FA9D1AD}" type="sibTrans" cxnId="{3F581F4B-A7A3-4895-B53C-1FD15F821CD9}">
      <dgm:prSet/>
      <dgm:spPr/>
      <dgm:t>
        <a:bodyPr/>
        <a:lstStyle/>
        <a:p>
          <a:endParaRPr lang="en-US"/>
        </a:p>
      </dgm:t>
    </dgm:pt>
    <dgm:pt modelId="{B8054DFD-7F5D-4E23-BF99-CBCF06E88B8A}">
      <dgm:prSet/>
      <dgm:spPr/>
      <dgm:t>
        <a:bodyPr/>
        <a:lstStyle/>
        <a:p>
          <a:r>
            <a:rPr lang="en-US"/>
            <a:t>“</a:t>
          </a:r>
          <a:r>
            <a:rPr lang="en-US" b="1" u="sng"/>
            <a:t>In all circumstances other than the return to work for the employer of injury </a:t>
          </a:r>
          <a:r>
            <a:rPr lang="en-US"/>
            <a:t>or increase in pay of the employee…” </a:t>
          </a:r>
        </a:p>
      </dgm:t>
    </dgm:pt>
    <dgm:pt modelId="{FC8E3614-FBE8-43D3-B79A-A02C617733CD}" type="parTrans" cxnId="{4C51E270-F9C9-406D-B5F0-17D70D0AF3FF}">
      <dgm:prSet/>
      <dgm:spPr/>
      <dgm:t>
        <a:bodyPr/>
        <a:lstStyle/>
        <a:p>
          <a:endParaRPr lang="en-US"/>
        </a:p>
      </dgm:t>
    </dgm:pt>
    <dgm:pt modelId="{1CA6FC2B-4FD2-47A8-A1D7-13CBBBE7F381}" type="sibTrans" cxnId="{4C51E270-F9C9-406D-B5F0-17D70D0AF3FF}">
      <dgm:prSet/>
      <dgm:spPr/>
      <dgm:t>
        <a:bodyPr/>
        <a:lstStyle/>
        <a:p>
          <a:endParaRPr lang="en-US"/>
        </a:p>
      </dgm:t>
    </dgm:pt>
    <dgm:pt modelId="{B4570728-025A-4741-A4E3-84028BE5EF29}" type="pres">
      <dgm:prSet presAssocID="{1A1FE455-6A74-4F7A-8E07-3CC5F0DD4E80}" presName="hierChild1" presStyleCnt="0">
        <dgm:presLayoutVars>
          <dgm:chPref val="1"/>
          <dgm:dir/>
          <dgm:animOne val="branch"/>
          <dgm:animLvl val="lvl"/>
          <dgm:resizeHandles/>
        </dgm:presLayoutVars>
      </dgm:prSet>
      <dgm:spPr/>
    </dgm:pt>
    <dgm:pt modelId="{06C5BAAA-7CC5-41D2-9756-D49225240EDE}" type="pres">
      <dgm:prSet presAssocID="{6A76A87A-9858-4186-BBC2-B29FAB1643CD}" presName="hierRoot1" presStyleCnt="0"/>
      <dgm:spPr/>
    </dgm:pt>
    <dgm:pt modelId="{33B9D796-EA88-4C67-B9B8-11E28554B418}" type="pres">
      <dgm:prSet presAssocID="{6A76A87A-9858-4186-BBC2-B29FAB1643CD}" presName="composite" presStyleCnt="0"/>
      <dgm:spPr/>
    </dgm:pt>
    <dgm:pt modelId="{61498C0B-39F2-44C0-905B-603C1E3181C2}" type="pres">
      <dgm:prSet presAssocID="{6A76A87A-9858-4186-BBC2-B29FAB1643CD}" presName="background" presStyleLbl="node0" presStyleIdx="0" presStyleCnt="2"/>
      <dgm:spPr/>
    </dgm:pt>
    <dgm:pt modelId="{3BA5592B-3528-40A5-977E-D0B78A15BF0A}" type="pres">
      <dgm:prSet presAssocID="{6A76A87A-9858-4186-BBC2-B29FAB1643CD}" presName="text" presStyleLbl="fgAcc0" presStyleIdx="0" presStyleCnt="2">
        <dgm:presLayoutVars>
          <dgm:chPref val="3"/>
        </dgm:presLayoutVars>
      </dgm:prSet>
      <dgm:spPr/>
    </dgm:pt>
    <dgm:pt modelId="{4B4C96DE-7902-4B3A-8AB3-879DDD613352}" type="pres">
      <dgm:prSet presAssocID="{6A76A87A-9858-4186-BBC2-B29FAB1643CD}" presName="hierChild2" presStyleCnt="0"/>
      <dgm:spPr/>
    </dgm:pt>
    <dgm:pt modelId="{8CC4E499-B3CA-4B1B-A251-CE1A24566333}" type="pres">
      <dgm:prSet presAssocID="{B8054DFD-7F5D-4E23-BF99-CBCF06E88B8A}" presName="hierRoot1" presStyleCnt="0"/>
      <dgm:spPr/>
    </dgm:pt>
    <dgm:pt modelId="{B9F0EAEF-3EB4-41E1-90A3-BD9084882B92}" type="pres">
      <dgm:prSet presAssocID="{B8054DFD-7F5D-4E23-BF99-CBCF06E88B8A}" presName="composite" presStyleCnt="0"/>
      <dgm:spPr/>
    </dgm:pt>
    <dgm:pt modelId="{A373D43F-6539-40B0-8A08-94E4F14C726A}" type="pres">
      <dgm:prSet presAssocID="{B8054DFD-7F5D-4E23-BF99-CBCF06E88B8A}" presName="background" presStyleLbl="node0" presStyleIdx="1" presStyleCnt="2"/>
      <dgm:spPr/>
    </dgm:pt>
    <dgm:pt modelId="{CF45D375-E566-40AA-84BD-250D52A46148}" type="pres">
      <dgm:prSet presAssocID="{B8054DFD-7F5D-4E23-BF99-CBCF06E88B8A}" presName="text" presStyleLbl="fgAcc0" presStyleIdx="1" presStyleCnt="2">
        <dgm:presLayoutVars>
          <dgm:chPref val="3"/>
        </dgm:presLayoutVars>
      </dgm:prSet>
      <dgm:spPr/>
    </dgm:pt>
    <dgm:pt modelId="{25923373-A8F9-4FC3-863A-17B5F4073EAE}" type="pres">
      <dgm:prSet presAssocID="{B8054DFD-7F5D-4E23-BF99-CBCF06E88B8A}" presName="hierChild2" presStyleCnt="0"/>
      <dgm:spPr/>
    </dgm:pt>
  </dgm:ptLst>
  <dgm:cxnLst>
    <dgm:cxn modelId="{F781E869-705F-4C24-A9C5-83B1FC588D10}" type="presOf" srcId="{B8054DFD-7F5D-4E23-BF99-CBCF06E88B8A}" destId="{CF45D375-E566-40AA-84BD-250D52A46148}" srcOrd="0" destOrd="0" presId="urn:microsoft.com/office/officeart/2005/8/layout/hierarchy1"/>
    <dgm:cxn modelId="{D57D824A-719C-41FF-8495-41B45F9F098A}" type="presOf" srcId="{6A76A87A-9858-4186-BBC2-B29FAB1643CD}" destId="{3BA5592B-3528-40A5-977E-D0B78A15BF0A}" srcOrd="0" destOrd="0" presId="urn:microsoft.com/office/officeart/2005/8/layout/hierarchy1"/>
    <dgm:cxn modelId="{3F581F4B-A7A3-4895-B53C-1FD15F821CD9}" srcId="{1A1FE455-6A74-4F7A-8E07-3CC5F0DD4E80}" destId="{6A76A87A-9858-4186-BBC2-B29FAB1643CD}" srcOrd="0" destOrd="0" parTransId="{957BEFEA-A5D0-4284-B4FF-54B0F25B8510}" sibTransId="{5F6E1A19-9FCD-47AD-87C5-2E0D4FA9D1AD}"/>
    <dgm:cxn modelId="{4C51E270-F9C9-406D-B5F0-17D70D0AF3FF}" srcId="{1A1FE455-6A74-4F7A-8E07-3CC5F0DD4E80}" destId="{B8054DFD-7F5D-4E23-BF99-CBCF06E88B8A}" srcOrd="1" destOrd="0" parTransId="{FC8E3614-FBE8-43D3-B79A-A02C617733CD}" sibTransId="{1CA6FC2B-4FD2-47A8-A1D7-13CBBBE7F381}"/>
    <dgm:cxn modelId="{A8C5D8EA-9036-46C2-B397-E3032DA4CA98}" type="presOf" srcId="{1A1FE455-6A74-4F7A-8E07-3CC5F0DD4E80}" destId="{B4570728-025A-4741-A4E3-84028BE5EF29}" srcOrd="0" destOrd="0" presId="urn:microsoft.com/office/officeart/2005/8/layout/hierarchy1"/>
    <dgm:cxn modelId="{81D3BB46-21CF-4870-B3D1-CD33C570B540}" type="presParOf" srcId="{B4570728-025A-4741-A4E3-84028BE5EF29}" destId="{06C5BAAA-7CC5-41D2-9756-D49225240EDE}" srcOrd="0" destOrd="0" presId="urn:microsoft.com/office/officeart/2005/8/layout/hierarchy1"/>
    <dgm:cxn modelId="{927696FB-0F26-4D63-8F7B-F19A852C1C0F}" type="presParOf" srcId="{06C5BAAA-7CC5-41D2-9756-D49225240EDE}" destId="{33B9D796-EA88-4C67-B9B8-11E28554B418}" srcOrd="0" destOrd="0" presId="urn:microsoft.com/office/officeart/2005/8/layout/hierarchy1"/>
    <dgm:cxn modelId="{39889C38-7CED-4671-9FD4-D88BA46F2D45}" type="presParOf" srcId="{33B9D796-EA88-4C67-B9B8-11E28554B418}" destId="{61498C0B-39F2-44C0-905B-603C1E3181C2}" srcOrd="0" destOrd="0" presId="urn:microsoft.com/office/officeart/2005/8/layout/hierarchy1"/>
    <dgm:cxn modelId="{2E5398B3-CA0A-42EF-A4B6-80139022B701}" type="presParOf" srcId="{33B9D796-EA88-4C67-B9B8-11E28554B418}" destId="{3BA5592B-3528-40A5-977E-D0B78A15BF0A}" srcOrd="1" destOrd="0" presId="urn:microsoft.com/office/officeart/2005/8/layout/hierarchy1"/>
    <dgm:cxn modelId="{374A6D3A-4DCE-4599-BDEC-E5130A182A2A}" type="presParOf" srcId="{06C5BAAA-7CC5-41D2-9756-D49225240EDE}" destId="{4B4C96DE-7902-4B3A-8AB3-879DDD613352}" srcOrd="1" destOrd="0" presId="urn:microsoft.com/office/officeart/2005/8/layout/hierarchy1"/>
    <dgm:cxn modelId="{F1216771-43AD-4AAF-9021-FAAAC2B97645}" type="presParOf" srcId="{B4570728-025A-4741-A4E3-84028BE5EF29}" destId="{8CC4E499-B3CA-4B1B-A251-CE1A24566333}" srcOrd="1" destOrd="0" presId="urn:microsoft.com/office/officeart/2005/8/layout/hierarchy1"/>
    <dgm:cxn modelId="{C0C6E5E2-DA05-4DEF-BE5D-F2068C6B4945}" type="presParOf" srcId="{8CC4E499-B3CA-4B1B-A251-CE1A24566333}" destId="{B9F0EAEF-3EB4-41E1-90A3-BD9084882B92}" srcOrd="0" destOrd="0" presId="urn:microsoft.com/office/officeart/2005/8/layout/hierarchy1"/>
    <dgm:cxn modelId="{2C869D70-0E93-46AA-9638-ABF77FAD9A72}" type="presParOf" srcId="{B9F0EAEF-3EB4-41E1-90A3-BD9084882B92}" destId="{A373D43F-6539-40B0-8A08-94E4F14C726A}" srcOrd="0" destOrd="0" presId="urn:microsoft.com/office/officeart/2005/8/layout/hierarchy1"/>
    <dgm:cxn modelId="{7B26177E-160A-47D9-910D-A0A4AD055A44}" type="presParOf" srcId="{B9F0EAEF-3EB4-41E1-90A3-BD9084882B92}" destId="{CF45D375-E566-40AA-84BD-250D52A46148}" srcOrd="1" destOrd="0" presId="urn:microsoft.com/office/officeart/2005/8/layout/hierarchy1"/>
    <dgm:cxn modelId="{31C8A02C-B9C8-4973-BFAF-2680D72954D6}" type="presParOf" srcId="{8CC4E499-B3CA-4B1B-A251-CE1A24566333}" destId="{25923373-A8F9-4FC3-863A-17B5F4073E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8C81E2-07D9-4107-B5E1-92FC51F3690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8AB0D-32E3-40BC-B342-E32F05389745}">
      <dgm:prSet/>
      <dgm:spPr/>
      <dgm:t>
        <a:bodyPr/>
        <a:lstStyle/>
        <a:p>
          <a:r>
            <a:rPr lang="en-US"/>
            <a:t>1. Mediation is the first step in the litigation process</a:t>
          </a:r>
        </a:p>
      </dgm:t>
    </dgm:pt>
    <dgm:pt modelId="{8688CFC1-5C1D-48E8-925C-D10DF73A8B9A}" type="parTrans" cxnId="{6896EED4-3C0D-418F-89BD-C9E5B63B7150}">
      <dgm:prSet/>
      <dgm:spPr/>
      <dgm:t>
        <a:bodyPr/>
        <a:lstStyle/>
        <a:p>
          <a:endParaRPr lang="en-US"/>
        </a:p>
      </dgm:t>
    </dgm:pt>
    <dgm:pt modelId="{5970F780-8C25-442E-B875-2FD5AB3B2027}" type="sibTrans" cxnId="{6896EED4-3C0D-418F-89BD-C9E5B63B7150}">
      <dgm:prSet/>
      <dgm:spPr/>
      <dgm:t>
        <a:bodyPr/>
        <a:lstStyle/>
        <a:p>
          <a:endParaRPr lang="en-US"/>
        </a:p>
      </dgm:t>
    </dgm:pt>
    <dgm:pt modelId="{51954CA6-93F0-4C7A-A618-471659204D2C}">
      <dgm:prSet/>
      <dgm:spPr/>
      <dgm:t>
        <a:bodyPr/>
        <a:lstStyle/>
        <a:p>
          <a:r>
            <a:rPr lang="en-US"/>
            <a:t>2. All parties can state their reasons for their position.</a:t>
          </a:r>
        </a:p>
      </dgm:t>
    </dgm:pt>
    <dgm:pt modelId="{3CD99176-3D02-4C1D-B6EB-74FAC8169750}" type="parTrans" cxnId="{D69D1F46-1FEF-4F44-A9B9-EE4A4A19D654}">
      <dgm:prSet/>
      <dgm:spPr/>
      <dgm:t>
        <a:bodyPr/>
        <a:lstStyle/>
        <a:p>
          <a:endParaRPr lang="en-US"/>
        </a:p>
      </dgm:t>
    </dgm:pt>
    <dgm:pt modelId="{06B18157-F96F-4587-9832-D1B81F744B65}" type="sibTrans" cxnId="{D69D1F46-1FEF-4F44-A9B9-EE4A4A19D654}">
      <dgm:prSet/>
      <dgm:spPr/>
      <dgm:t>
        <a:bodyPr/>
        <a:lstStyle/>
        <a:p>
          <a:endParaRPr lang="en-US"/>
        </a:p>
      </dgm:t>
    </dgm:pt>
    <dgm:pt modelId="{91F01EDC-12A0-4505-9EA6-7524B1B0BC42}">
      <dgm:prSet/>
      <dgm:spPr/>
      <dgm:t>
        <a:bodyPr/>
        <a:lstStyle/>
        <a:p>
          <a:r>
            <a:rPr lang="en-US"/>
            <a:t>3. All parties can see if there is any room for potential compromise.</a:t>
          </a:r>
        </a:p>
      </dgm:t>
    </dgm:pt>
    <dgm:pt modelId="{38DAE1EA-B140-40DE-A20A-243F2050D33A}" type="parTrans" cxnId="{64180CDF-B02C-4673-9FB1-2BC8D7C0516D}">
      <dgm:prSet/>
      <dgm:spPr/>
      <dgm:t>
        <a:bodyPr/>
        <a:lstStyle/>
        <a:p>
          <a:endParaRPr lang="en-US"/>
        </a:p>
      </dgm:t>
    </dgm:pt>
    <dgm:pt modelId="{447CA402-B643-4A03-9178-5EE07C070BB7}" type="sibTrans" cxnId="{64180CDF-B02C-4673-9FB1-2BC8D7C0516D}">
      <dgm:prSet/>
      <dgm:spPr/>
      <dgm:t>
        <a:bodyPr/>
        <a:lstStyle/>
        <a:p>
          <a:endParaRPr lang="en-US"/>
        </a:p>
      </dgm:t>
    </dgm:pt>
    <dgm:pt modelId="{0E00769A-A132-41F3-A8D8-28ECD4262C6B}">
      <dgm:prSet/>
      <dgm:spPr/>
      <dgm:t>
        <a:bodyPr/>
        <a:lstStyle/>
        <a:p>
          <a:r>
            <a:rPr lang="en-US"/>
            <a:t>4. If a compromise can be reached, it can be documented showing all parties agreed.</a:t>
          </a:r>
        </a:p>
      </dgm:t>
    </dgm:pt>
    <dgm:pt modelId="{9DC0F729-1B4D-44A0-9DB4-14758B583324}" type="parTrans" cxnId="{20BE8AF0-EB4B-4CB2-A0A3-713A1472DAEC}">
      <dgm:prSet/>
      <dgm:spPr/>
      <dgm:t>
        <a:bodyPr/>
        <a:lstStyle/>
        <a:p>
          <a:endParaRPr lang="en-US"/>
        </a:p>
      </dgm:t>
    </dgm:pt>
    <dgm:pt modelId="{9173C141-D2E6-440D-9CFD-C09F2471CC98}" type="sibTrans" cxnId="{20BE8AF0-EB4B-4CB2-A0A3-713A1472DAEC}">
      <dgm:prSet/>
      <dgm:spPr/>
      <dgm:t>
        <a:bodyPr/>
        <a:lstStyle/>
        <a:p>
          <a:endParaRPr lang="en-US"/>
        </a:p>
      </dgm:t>
    </dgm:pt>
    <dgm:pt modelId="{6042E372-1C59-44ED-BD1B-FCE3BC4ECD19}">
      <dgm:prSet/>
      <dgm:spPr/>
      <dgm:t>
        <a:bodyPr/>
        <a:lstStyle/>
        <a:p>
          <a:r>
            <a:rPr lang="en-US"/>
            <a:t>5. A compromise at mediation does not eliminate the right to pursue the claim further. It may,    however, eliminate a period of incapacity or medical bills  that was agreed upon at the mediation. </a:t>
          </a:r>
        </a:p>
      </dgm:t>
    </dgm:pt>
    <dgm:pt modelId="{5C51221D-BB5C-4D28-BB35-CC650B39F6DA}" type="parTrans" cxnId="{2EFD0E92-715D-4F46-BE2C-AC73D6054AF2}">
      <dgm:prSet/>
      <dgm:spPr/>
      <dgm:t>
        <a:bodyPr/>
        <a:lstStyle/>
        <a:p>
          <a:endParaRPr lang="en-US"/>
        </a:p>
      </dgm:t>
    </dgm:pt>
    <dgm:pt modelId="{18074C1E-607F-41A5-A7E9-2413B5B528C7}" type="sibTrans" cxnId="{2EFD0E92-715D-4F46-BE2C-AC73D6054AF2}">
      <dgm:prSet/>
      <dgm:spPr/>
      <dgm:t>
        <a:bodyPr/>
        <a:lstStyle/>
        <a:p>
          <a:endParaRPr lang="en-US"/>
        </a:p>
      </dgm:t>
    </dgm:pt>
    <dgm:pt modelId="{8EC9CFF8-88B6-44DA-8EC6-D8229144A79E}">
      <dgm:prSet/>
      <dgm:spPr/>
      <dgm:t>
        <a:bodyPr/>
        <a:lstStyle/>
        <a:p>
          <a:r>
            <a:rPr lang="en-US"/>
            <a:t>6. Mediation can also be used to document that the parties were unable to find a compromise. </a:t>
          </a:r>
        </a:p>
      </dgm:t>
    </dgm:pt>
    <dgm:pt modelId="{CFBF543A-8889-4677-8FDD-A16151E8340D}" type="parTrans" cxnId="{D1E73423-B920-4C71-9F75-7906716C62DE}">
      <dgm:prSet/>
      <dgm:spPr/>
      <dgm:t>
        <a:bodyPr/>
        <a:lstStyle/>
        <a:p>
          <a:endParaRPr lang="en-US"/>
        </a:p>
      </dgm:t>
    </dgm:pt>
    <dgm:pt modelId="{8EE1B08B-E30D-4945-9F64-399E821A6768}" type="sibTrans" cxnId="{D1E73423-B920-4C71-9F75-7906716C62DE}">
      <dgm:prSet/>
      <dgm:spPr/>
      <dgm:t>
        <a:bodyPr/>
        <a:lstStyle/>
        <a:p>
          <a:endParaRPr lang="en-US"/>
        </a:p>
      </dgm:t>
    </dgm:pt>
    <dgm:pt modelId="{D82745CC-2AB1-4C0E-AFB5-8D840FB7E40E}" type="pres">
      <dgm:prSet presAssocID="{848C81E2-07D9-4107-B5E1-92FC51F3690A}" presName="linear" presStyleCnt="0">
        <dgm:presLayoutVars>
          <dgm:animLvl val="lvl"/>
          <dgm:resizeHandles val="exact"/>
        </dgm:presLayoutVars>
      </dgm:prSet>
      <dgm:spPr/>
    </dgm:pt>
    <dgm:pt modelId="{D703CDE1-B395-479A-9253-3B9CF0CA6042}" type="pres">
      <dgm:prSet presAssocID="{C7B8AB0D-32E3-40BC-B342-E32F05389745}" presName="parentText" presStyleLbl="node1" presStyleIdx="0" presStyleCnt="6">
        <dgm:presLayoutVars>
          <dgm:chMax val="0"/>
          <dgm:bulletEnabled val="1"/>
        </dgm:presLayoutVars>
      </dgm:prSet>
      <dgm:spPr/>
    </dgm:pt>
    <dgm:pt modelId="{F3B70C5F-B95D-4862-A0AD-B2C15E82345F}" type="pres">
      <dgm:prSet presAssocID="{5970F780-8C25-442E-B875-2FD5AB3B2027}" presName="spacer" presStyleCnt="0"/>
      <dgm:spPr/>
    </dgm:pt>
    <dgm:pt modelId="{B7C70519-CB20-4E0B-9DA0-48853BC78736}" type="pres">
      <dgm:prSet presAssocID="{51954CA6-93F0-4C7A-A618-471659204D2C}" presName="parentText" presStyleLbl="node1" presStyleIdx="1" presStyleCnt="6">
        <dgm:presLayoutVars>
          <dgm:chMax val="0"/>
          <dgm:bulletEnabled val="1"/>
        </dgm:presLayoutVars>
      </dgm:prSet>
      <dgm:spPr/>
    </dgm:pt>
    <dgm:pt modelId="{BD62664B-D381-4B32-83C4-8ACBFF3DC3C8}" type="pres">
      <dgm:prSet presAssocID="{06B18157-F96F-4587-9832-D1B81F744B65}" presName="spacer" presStyleCnt="0"/>
      <dgm:spPr/>
    </dgm:pt>
    <dgm:pt modelId="{9B5DBB69-90E5-4A08-BB0B-2C6471A0721C}" type="pres">
      <dgm:prSet presAssocID="{91F01EDC-12A0-4505-9EA6-7524B1B0BC42}" presName="parentText" presStyleLbl="node1" presStyleIdx="2" presStyleCnt="6">
        <dgm:presLayoutVars>
          <dgm:chMax val="0"/>
          <dgm:bulletEnabled val="1"/>
        </dgm:presLayoutVars>
      </dgm:prSet>
      <dgm:spPr/>
    </dgm:pt>
    <dgm:pt modelId="{2278FE51-AF38-462D-9A53-F177CC295085}" type="pres">
      <dgm:prSet presAssocID="{447CA402-B643-4A03-9178-5EE07C070BB7}" presName="spacer" presStyleCnt="0"/>
      <dgm:spPr/>
    </dgm:pt>
    <dgm:pt modelId="{23C21D97-04BE-4315-87DE-BD151F0FDA11}" type="pres">
      <dgm:prSet presAssocID="{0E00769A-A132-41F3-A8D8-28ECD4262C6B}" presName="parentText" presStyleLbl="node1" presStyleIdx="3" presStyleCnt="6">
        <dgm:presLayoutVars>
          <dgm:chMax val="0"/>
          <dgm:bulletEnabled val="1"/>
        </dgm:presLayoutVars>
      </dgm:prSet>
      <dgm:spPr/>
    </dgm:pt>
    <dgm:pt modelId="{F01A0B37-3349-48EA-84C8-04EAC40F9F9A}" type="pres">
      <dgm:prSet presAssocID="{9173C141-D2E6-440D-9CFD-C09F2471CC98}" presName="spacer" presStyleCnt="0"/>
      <dgm:spPr/>
    </dgm:pt>
    <dgm:pt modelId="{88DC106C-9C1F-4F2B-9D48-E4ED95039FE1}" type="pres">
      <dgm:prSet presAssocID="{6042E372-1C59-44ED-BD1B-FCE3BC4ECD19}" presName="parentText" presStyleLbl="node1" presStyleIdx="4" presStyleCnt="6">
        <dgm:presLayoutVars>
          <dgm:chMax val="0"/>
          <dgm:bulletEnabled val="1"/>
        </dgm:presLayoutVars>
      </dgm:prSet>
      <dgm:spPr/>
    </dgm:pt>
    <dgm:pt modelId="{EBFA0979-9858-41A4-8EB6-697054FC1CAB}" type="pres">
      <dgm:prSet presAssocID="{18074C1E-607F-41A5-A7E9-2413B5B528C7}" presName="spacer" presStyleCnt="0"/>
      <dgm:spPr/>
    </dgm:pt>
    <dgm:pt modelId="{26E8453D-6F13-4CBC-8F98-138B2F5B87C8}" type="pres">
      <dgm:prSet presAssocID="{8EC9CFF8-88B6-44DA-8EC6-D8229144A79E}" presName="parentText" presStyleLbl="node1" presStyleIdx="5" presStyleCnt="6">
        <dgm:presLayoutVars>
          <dgm:chMax val="0"/>
          <dgm:bulletEnabled val="1"/>
        </dgm:presLayoutVars>
      </dgm:prSet>
      <dgm:spPr/>
    </dgm:pt>
  </dgm:ptLst>
  <dgm:cxnLst>
    <dgm:cxn modelId="{D1E73423-B920-4C71-9F75-7906716C62DE}" srcId="{848C81E2-07D9-4107-B5E1-92FC51F3690A}" destId="{8EC9CFF8-88B6-44DA-8EC6-D8229144A79E}" srcOrd="5" destOrd="0" parTransId="{CFBF543A-8889-4677-8FDD-A16151E8340D}" sibTransId="{8EE1B08B-E30D-4945-9F64-399E821A6768}"/>
    <dgm:cxn modelId="{D69D1F46-1FEF-4F44-A9B9-EE4A4A19D654}" srcId="{848C81E2-07D9-4107-B5E1-92FC51F3690A}" destId="{51954CA6-93F0-4C7A-A618-471659204D2C}" srcOrd="1" destOrd="0" parTransId="{3CD99176-3D02-4C1D-B6EB-74FAC8169750}" sibTransId="{06B18157-F96F-4587-9832-D1B81F744B65}"/>
    <dgm:cxn modelId="{FE938E55-2C72-4615-B3B1-CFAD1CE980F5}" type="presOf" srcId="{51954CA6-93F0-4C7A-A618-471659204D2C}" destId="{B7C70519-CB20-4E0B-9DA0-48853BC78736}" srcOrd="0" destOrd="0" presId="urn:microsoft.com/office/officeart/2005/8/layout/vList2"/>
    <dgm:cxn modelId="{2EFD0E92-715D-4F46-BE2C-AC73D6054AF2}" srcId="{848C81E2-07D9-4107-B5E1-92FC51F3690A}" destId="{6042E372-1C59-44ED-BD1B-FCE3BC4ECD19}" srcOrd="4" destOrd="0" parTransId="{5C51221D-BB5C-4D28-BB35-CC650B39F6DA}" sibTransId="{18074C1E-607F-41A5-A7E9-2413B5B528C7}"/>
    <dgm:cxn modelId="{220311BC-B437-4E72-A16E-B9051B9571C8}" type="presOf" srcId="{8EC9CFF8-88B6-44DA-8EC6-D8229144A79E}" destId="{26E8453D-6F13-4CBC-8F98-138B2F5B87C8}" srcOrd="0" destOrd="0" presId="urn:microsoft.com/office/officeart/2005/8/layout/vList2"/>
    <dgm:cxn modelId="{3A34B9C2-2D4A-4963-A9D6-B677D267C20B}" type="presOf" srcId="{91F01EDC-12A0-4505-9EA6-7524B1B0BC42}" destId="{9B5DBB69-90E5-4A08-BB0B-2C6471A0721C}" srcOrd="0" destOrd="0" presId="urn:microsoft.com/office/officeart/2005/8/layout/vList2"/>
    <dgm:cxn modelId="{23F0DFC9-D4A2-4E0E-AEDE-7AE39F5E42E2}" type="presOf" srcId="{0E00769A-A132-41F3-A8D8-28ECD4262C6B}" destId="{23C21D97-04BE-4315-87DE-BD151F0FDA11}" srcOrd="0" destOrd="0" presId="urn:microsoft.com/office/officeart/2005/8/layout/vList2"/>
    <dgm:cxn modelId="{6896EED4-3C0D-418F-89BD-C9E5B63B7150}" srcId="{848C81E2-07D9-4107-B5E1-92FC51F3690A}" destId="{C7B8AB0D-32E3-40BC-B342-E32F05389745}" srcOrd="0" destOrd="0" parTransId="{8688CFC1-5C1D-48E8-925C-D10DF73A8B9A}" sibTransId="{5970F780-8C25-442E-B875-2FD5AB3B2027}"/>
    <dgm:cxn modelId="{64180CDF-B02C-4673-9FB1-2BC8D7C0516D}" srcId="{848C81E2-07D9-4107-B5E1-92FC51F3690A}" destId="{91F01EDC-12A0-4505-9EA6-7524B1B0BC42}" srcOrd="2" destOrd="0" parTransId="{38DAE1EA-B140-40DE-A20A-243F2050D33A}" sibTransId="{447CA402-B643-4A03-9178-5EE07C070BB7}"/>
    <dgm:cxn modelId="{602177E1-3E16-4643-8EA7-CF9A7A057939}" type="presOf" srcId="{6042E372-1C59-44ED-BD1B-FCE3BC4ECD19}" destId="{88DC106C-9C1F-4F2B-9D48-E4ED95039FE1}" srcOrd="0" destOrd="0" presId="urn:microsoft.com/office/officeart/2005/8/layout/vList2"/>
    <dgm:cxn modelId="{6A4EDFE8-632F-4CCA-A043-AF94C8FF0AC6}" type="presOf" srcId="{848C81E2-07D9-4107-B5E1-92FC51F3690A}" destId="{D82745CC-2AB1-4C0E-AFB5-8D840FB7E40E}" srcOrd="0" destOrd="0" presId="urn:microsoft.com/office/officeart/2005/8/layout/vList2"/>
    <dgm:cxn modelId="{20BE8AF0-EB4B-4CB2-A0A3-713A1472DAEC}" srcId="{848C81E2-07D9-4107-B5E1-92FC51F3690A}" destId="{0E00769A-A132-41F3-A8D8-28ECD4262C6B}" srcOrd="3" destOrd="0" parTransId="{9DC0F729-1B4D-44A0-9DB4-14758B583324}" sibTransId="{9173C141-D2E6-440D-9CFD-C09F2471CC98}"/>
    <dgm:cxn modelId="{F22832F2-9F56-47CA-9641-C254E3FE1DD6}" type="presOf" srcId="{C7B8AB0D-32E3-40BC-B342-E32F05389745}" destId="{D703CDE1-B395-479A-9253-3B9CF0CA6042}" srcOrd="0" destOrd="0" presId="urn:microsoft.com/office/officeart/2005/8/layout/vList2"/>
    <dgm:cxn modelId="{BD6F22A5-BFFD-41A0-9A00-9F5658D22FDA}" type="presParOf" srcId="{D82745CC-2AB1-4C0E-AFB5-8D840FB7E40E}" destId="{D703CDE1-B395-479A-9253-3B9CF0CA6042}" srcOrd="0" destOrd="0" presId="urn:microsoft.com/office/officeart/2005/8/layout/vList2"/>
    <dgm:cxn modelId="{FD80CE5D-8471-4928-B1FA-458BFD0743EE}" type="presParOf" srcId="{D82745CC-2AB1-4C0E-AFB5-8D840FB7E40E}" destId="{F3B70C5F-B95D-4862-A0AD-B2C15E82345F}" srcOrd="1" destOrd="0" presId="urn:microsoft.com/office/officeart/2005/8/layout/vList2"/>
    <dgm:cxn modelId="{E91336F9-048F-4767-ABDF-6CC796ACA79B}" type="presParOf" srcId="{D82745CC-2AB1-4C0E-AFB5-8D840FB7E40E}" destId="{B7C70519-CB20-4E0B-9DA0-48853BC78736}" srcOrd="2" destOrd="0" presId="urn:microsoft.com/office/officeart/2005/8/layout/vList2"/>
    <dgm:cxn modelId="{DD9B12B6-B6A5-4A16-AAE5-B37A7DF1223F}" type="presParOf" srcId="{D82745CC-2AB1-4C0E-AFB5-8D840FB7E40E}" destId="{BD62664B-D381-4B32-83C4-8ACBFF3DC3C8}" srcOrd="3" destOrd="0" presId="urn:microsoft.com/office/officeart/2005/8/layout/vList2"/>
    <dgm:cxn modelId="{C1FA1FBD-CA46-45DD-93E6-39AD48E06B68}" type="presParOf" srcId="{D82745CC-2AB1-4C0E-AFB5-8D840FB7E40E}" destId="{9B5DBB69-90E5-4A08-BB0B-2C6471A0721C}" srcOrd="4" destOrd="0" presId="urn:microsoft.com/office/officeart/2005/8/layout/vList2"/>
    <dgm:cxn modelId="{F6390311-28A3-4C8C-BC0F-E57D6072B979}" type="presParOf" srcId="{D82745CC-2AB1-4C0E-AFB5-8D840FB7E40E}" destId="{2278FE51-AF38-462D-9A53-F177CC295085}" srcOrd="5" destOrd="0" presId="urn:microsoft.com/office/officeart/2005/8/layout/vList2"/>
    <dgm:cxn modelId="{07151C85-66F3-4735-B29E-6EDEB465B7D9}" type="presParOf" srcId="{D82745CC-2AB1-4C0E-AFB5-8D840FB7E40E}" destId="{23C21D97-04BE-4315-87DE-BD151F0FDA11}" srcOrd="6" destOrd="0" presId="urn:microsoft.com/office/officeart/2005/8/layout/vList2"/>
    <dgm:cxn modelId="{18AAC50D-FC36-4D47-ABB6-CB3A939966BD}" type="presParOf" srcId="{D82745CC-2AB1-4C0E-AFB5-8D840FB7E40E}" destId="{F01A0B37-3349-48EA-84C8-04EAC40F9F9A}" srcOrd="7" destOrd="0" presId="urn:microsoft.com/office/officeart/2005/8/layout/vList2"/>
    <dgm:cxn modelId="{E5D700F4-89EA-48E5-9124-5A51137E575C}" type="presParOf" srcId="{D82745CC-2AB1-4C0E-AFB5-8D840FB7E40E}" destId="{88DC106C-9C1F-4F2B-9D48-E4ED95039FE1}" srcOrd="8" destOrd="0" presId="urn:microsoft.com/office/officeart/2005/8/layout/vList2"/>
    <dgm:cxn modelId="{0CD4A02F-0C8A-46BB-8C8C-59DCE9FAF75D}" type="presParOf" srcId="{D82745CC-2AB1-4C0E-AFB5-8D840FB7E40E}" destId="{EBFA0979-9858-41A4-8EB6-697054FC1CAB}" srcOrd="9" destOrd="0" presId="urn:microsoft.com/office/officeart/2005/8/layout/vList2"/>
    <dgm:cxn modelId="{6CC350DA-0A2A-4337-898D-624CA507BA20}" type="presParOf" srcId="{D82745CC-2AB1-4C0E-AFB5-8D840FB7E40E}" destId="{26E8453D-6F13-4CBC-8F98-138B2F5B87C8}"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B76B78-BBB9-4994-B23E-21D7D31FD2C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E999EB0-4CAB-4DD8-97CB-7AEE71C96C3D}">
      <dgm:prSet/>
      <dgm:spPr/>
      <dgm:t>
        <a:bodyPr/>
        <a:lstStyle/>
        <a:p>
          <a:r>
            <a:rPr lang="en-US" b="0" i="0"/>
            <a:t>Know your file</a:t>
          </a:r>
          <a:endParaRPr lang="en-US"/>
        </a:p>
      </dgm:t>
    </dgm:pt>
    <dgm:pt modelId="{171121D0-27AD-4654-8908-6DA425F4F3A0}" type="parTrans" cxnId="{F64325EA-8382-44A7-837C-B7B7CCD22FD4}">
      <dgm:prSet/>
      <dgm:spPr/>
      <dgm:t>
        <a:bodyPr/>
        <a:lstStyle/>
        <a:p>
          <a:endParaRPr lang="en-US"/>
        </a:p>
      </dgm:t>
    </dgm:pt>
    <dgm:pt modelId="{9F84EFA6-05F8-4FD6-A177-088F950452A2}" type="sibTrans" cxnId="{F64325EA-8382-44A7-837C-B7B7CCD22FD4}">
      <dgm:prSet/>
      <dgm:spPr/>
      <dgm:t>
        <a:bodyPr/>
        <a:lstStyle/>
        <a:p>
          <a:endParaRPr lang="en-US"/>
        </a:p>
      </dgm:t>
    </dgm:pt>
    <dgm:pt modelId="{32172FAE-2166-4CB6-903F-D4C996804C9E}">
      <dgm:prSet/>
      <dgm:spPr/>
      <dgm:t>
        <a:bodyPr/>
        <a:lstStyle/>
        <a:p>
          <a:r>
            <a:rPr lang="en-US" b="0" i="0"/>
            <a:t>Be familiar with the medical records (This means do a comprehensive review with an outline in your file.)</a:t>
          </a:r>
          <a:endParaRPr lang="en-US"/>
        </a:p>
      </dgm:t>
    </dgm:pt>
    <dgm:pt modelId="{2D3C040C-8F10-4996-84A8-6DB9D8675AED}" type="parTrans" cxnId="{47A4D8B8-2C56-4003-B5A6-68BC045141F1}">
      <dgm:prSet/>
      <dgm:spPr/>
      <dgm:t>
        <a:bodyPr/>
        <a:lstStyle/>
        <a:p>
          <a:endParaRPr lang="en-US"/>
        </a:p>
      </dgm:t>
    </dgm:pt>
    <dgm:pt modelId="{175EC268-EC10-4D3A-AD1A-9F8A9E543D54}" type="sibTrans" cxnId="{47A4D8B8-2C56-4003-B5A6-68BC045141F1}">
      <dgm:prSet/>
      <dgm:spPr/>
      <dgm:t>
        <a:bodyPr/>
        <a:lstStyle/>
        <a:p>
          <a:endParaRPr lang="en-US"/>
        </a:p>
      </dgm:t>
    </dgm:pt>
    <dgm:pt modelId="{E601DEEF-376D-4FD6-AD0A-766BFED0FAB6}">
      <dgm:prSet/>
      <dgm:spPr/>
      <dgm:t>
        <a:bodyPr/>
        <a:lstStyle/>
        <a:p>
          <a:r>
            <a:rPr lang="en-US" b="0" i="0"/>
            <a:t>If there is surveillance be sure you know what it shows, does it help your position or your claimants?</a:t>
          </a:r>
          <a:endParaRPr lang="en-US"/>
        </a:p>
      </dgm:t>
    </dgm:pt>
    <dgm:pt modelId="{F4440F9B-6A8A-47A9-8540-C97D939CAFE1}" type="parTrans" cxnId="{2CD26F6A-85BF-4527-9B31-C8CFF1044D5A}">
      <dgm:prSet/>
      <dgm:spPr/>
      <dgm:t>
        <a:bodyPr/>
        <a:lstStyle/>
        <a:p>
          <a:endParaRPr lang="en-US"/>
        </a:p>
      </dgm:t>
    </dgm:pt>
    <dgm:pt modelId="{E48CA3C8-84E8-4906-90A3-7758A5B5DC16}" type="sibTrans" cxnId="{2CD26F6A-85BF-4527-9B31-C8CFF1044D5A}">
      <dgm:prSet/>
      <dgm:spPr/>
      <dgm:t>
        <a:bodyPr/>
        <a:lstStyle/>
        <a:p>
          <a:endParaRPr lang="en-US"/>
        </a:p>
      </dgm:t>
    </dgm:pt>
    <dgm:pt modelId="{4C763A39-C1A7-4D54-A265-84EE3844BF33}">
      <dgm:prSet/>
      <dgm:spPr/>
      <dgm:t>
        <a:bodyPr/>
        <a:lstStyle/>
        <a:p>
          <a:r>
            <a:rPr lang="en-US" b="0" i="0"/>
            <a:t>Share with your attorney your views/opinions on the case.</a:t>
          </a:r>
          <a:endParaRPr lang="en-US"/>
        </a:p>
      </dgm:t>
    </dgm:pt>
    <dgm:pt modelId="{CD3BA490-C187-4585-A373-F4CA90F6C01D}" type="parTrans" cxnId="{52C46DED-DAB4-4E38-BAE7-8FAB53DE74E6}">
      <dgm:prSet/>
      <dgm:spPr/>
      <dgm:t>
        <a:bodyPr/>
        <a:lstStyle/>
        <a:p>
          <a:endParaRPr lang="en-US"/>
        </a:p>
      </dgm:t>
    </dgm:pt>
    <dgm:pt modelId="{82CC1006-B158-4699-AE32-A01D595DC893}" type="sibTrans" cxnId="{52C46DED-DAB4-4E38-BAE7-8FAB53DE74E6}">
      <dgm:prSet/>
      <dgm:spPr/>
      <dgm:t>
        <a:bodyPr/>
        <a:lstStyle/>
        <a:p>
          <a:endParaRPr lang="en-US"/>
        </a:p>
      </dgm:t>
    </dgm:pt>
    <dgm:pt modelId="{0DD6453B-4891-45D9-B309-A8EC8DB02D6A}" type="pres">
      <dgm:prSet presAssocID="{C1B76B78-BBB9-4994-B23E-21D7D31FD2C0}" presName="root" presStyleCnt="0">
        <dgm:presLayoutVars>
          <dgm:dir/>
          <dgm:resizeHandles val="exact"/>
        </dgm:presLayoutVars>
      </dgm:prSet>
      <dgm:spPr/>
    </dgm:pt>
    <dgm:pt modelId="{303280F4-7825-4704-AFC8-DE95121E6FEF}" type="pres">
      <dgm:prSet presAssocID="{9E999EB0-4CAB-4DD8-97CB-7AEE71C96C3D}" presName="compNode" presStyleCnt="0"/>
      <dgm:spPr/>
    </dgm:pt>
    <dgm:pt modelId="{75CA7481-D731-4078-9735-301D723A3540}" type="pres">
      <dgm:prSet presAssocID="{9E999EB0-4CAB-4DD8-97CB-7AEE71C96C3D}" presName="bgRect" presStyleLbl="bgShp" presStyleIdx="0" presStyleCnt="4"/>
      <dgm:spPr/>
    </dgm:pt>
    <dgm:pt modelId="{CC00EA3D-D7CE-44C1-8E4F-82EED539A962}" type="pres">
      <dgm:prSet presAssocID="{9E999EB0-4CAB-4DD8-97CB-7AEE71C96C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94A9BDBC-6397-497C-866C-F4A28632E496}" type="pres">
      <dgm:prSet presAssocID="{9E999EB0-4CAB-4DD8-97CB-7AEE71C96C3D}" presName="spaceRect" presStyleCnt="0"/>
      <dgm:spPr/>
    </dgm:pt>
    <dgm:pt modelId="{F46F9442-99F7-46A3-9382-C25FF9008073}" type="pres">
      <dgm:prSet presAssocID="{9E999EB0-4CAB-4DD8-97CB-7AEE71C96C3D}" presName="parTx" presStyleLbl="revTx" presStyleIdx="0" presStyleCnt="4">
        <dgm:presLayoutVars>
          <dgm:chMax val="0"/>
          <dgm:chPref val="0"/>
        </dgm:presLayoutVars>
      </dgm:prSet>
      <dgm:spPr/>
    </dgm:pt>
    <dgm:pt modelId="{07B4BB5B-62BB-4637-8BFA-7E5CBCA23536}" type="pres">
      <dgm:prSet presAssocID="{9F84EFA6-05F8-4FD6-A177-088F950452A2}" presName="sibTrans" presStyleCnt="0"/>
      <dgm:spPr/>
    </dgm:pt>
    <dgm:pt modelId="{B97DBDE7-9B3B-431F-B062-99AEE0227646}" type="pres">
      <dgm:prSet presAssocID="{32172FAE-2166-4CB6-903F-D4C996804C9E}" presName="compNode" presStyleCnt="0"/>
      <dgm:spPr/>
    </dgm:pt>
    <dgm:pt modelId="{05535841-0113-4242-924B-BA8C3A10587E}" type="pres">
      <dgm:prSet presAssocID="{32172FAE-2166-4CB6-903F-D4C996804C9E}" presName="bgRect" presStyleLbl="bgShp" presStyleIdx="1" presStyleCnt="4"/>
      <dgm:spPr/>
    </dgm:pt>
    <dgm:pt modelId="{C25A3753-4D6D-4A7B-B864-0A3068921A9A}" type="pres">
      <dgm:prSet presAssocID="{32172FAE-2166-4CB6-903F-D4C996804C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8D2C6039-B891-4251-81DF-9C6319E3F9A6}" type="pres">
      <dgm:prSet presAssocID="{32172FAE-2166-4CB6-903F-D4C996804C9E}" presName="spaceRect" presStyleCnt="0"/>
      <dgm:spPr/>
    </dgm:pt>
    <dgm:pt modelId="{0A929EA5-0D03-4980-AE31-CF65E9EC3A49}" type="pres">
      <dgm:prSet presAssocID="{32172FAE-2166-4CB6-903F-D4C996804C9E}" presName="parTx" presStyleLbl="revTx" presStyleIdx="1" presStyleCnt="4">
        <dgm:presLayoutVars>
          <dgm:chMax val="0"/>
          <dgm:chPref val="0"/>
        </dgm:presLayoutVars>
      </dgm:prSet>
      <dgm:spPr/>
    </dgm:pt>
    <dgm:pt modelId="{B915F18C-DF3E-49CF-89D1-7FC9722B6AE3}" type="pres">
      <dgm:prSet presAssocID="{175EC268-EC10-4D3A-AD1A-9F8A9E543D54}" presName="sibTrans" presStyleCnt="0"/>
      <dgm:spPr/>
    </dgm:pt>
    <dgm:pt modelId="{56D1DE16-3586-40FF-BF59-A366C7562D4F}" type="pres">
      <dgm:prSet presAssocID="{E601DEEF-376D-4FD6-AD0A-766BFED0FAB6}" presName="compNode" presStyleCnt="0"/>
      <dgm:spPr/>
    </dgm:pt>
    <dgm:pt modelId="{2DB6C14B-A14E-4AA2-A75D-5BEE7435B252}" type="pres">
      <dgm:prSet presAssocID="{E601DEEF-376D-4FD6-AD0A-766BFED0FAB6}" presName="bgRect" presStyleLbl="bgShp" presStyleIdx="2" presStyleCnt="4"/>
      <dgm:spPr/>
    </dgm:pt>
    <dgm:pt modelId="{D8620D76-BE1F-4E35-A4FC-E0732B7B0410}" type="pres">
      <dgm:prSet presAssocID="{E601DEEF-376D-4FD6-AD0A-766BFED0FAB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a:ext>
      </dgm:extLst>
    </dgm:pt>
    <dgm:pt modelId="{2FC2D12F-BD32-4AE2-B317-663C2510677D}" type="pres">
      <dgm:prSet presAssocID="{E601DEEF-376D-4FD6-AD0A-766BFED0FAB6}" presName="spaceRect" presStyleCnt="0"/>
      <dgm:spPr/>
    </dgm:pt>
    <dgm:pt modelId="{1AEC23E1-6F69-428F-9170-04C2639A5198}" type="pres">
      <dgm:prSet presAssocID="{E601DEEF-376D-4FD6-AD0A-766BFED0FAB6}" presName="parTx" presStyleLbl="revTx" presStyleIdx="2" presStyleCnt="4">
        <dgm:presLayoutVars>
          <dgm:chMax val="0"/>
          <dgm:chPref val="0"/>
        </dgm:presLayoutVars>
      </dgm:prSet>
      <dgm:spPr/>
    </dgm:pt>
    <dgm:pt modelId="{C1B83A8F-921F-4AAC-A04F-EE6163514C30}" type="pres">
      <dgm:prSet presAssocID="{E48CA3C8-84E8-4906-90A3-7758A5B5DC16}" presName="sibTrans" presStyleCnt="0"/>
      <dgm:spPr/>
    </dgm:pt>
    <dgm:pt modelId="{76198FC9-AECB-4DCF-B12F-3B2B7A25903C}" type="pres">
      <dgm:prSet presAssocID="{4C763A39-C1A7-4D54-A265-84EE3844BF33}" presName="compNode" presStyleCnt="0"/>
      <dgm:spPr/>
    </dgm:pt>
    <dgm:pt modelId="{9A3E5E7D-C779-4F66-A59F-FD1C8269852F}" type="pres">
      <dgm:prSet presAssocID="{4C763A39-C1A7-4D54-A265-84EE3844BF33}" presName="bgRect" presStyleLbl="bgShp" presStyleIdx="3" presStyleCnt="4"/>
      <dgm:spPr/>
    </dgm:pt>
    <dgm:pt modelId="{FB889E12-BFE6-481E-94AC-A51A3DD08B0E}" type="pres">
      <dgm:prSet presAssocID="{4C763A39-C1A7-4D54-A265-84EE3844BF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C82B69A5-5638-471D-88AD-2304E6AC8EDE}" type="pres">
      <dgm:prSet presAssocID="{4C763A39-C1A7-4D54-A265-84EE3844BF33}" presName="spaceRect" presStyleCnt="0"/>
      <dgm:spPr/>
    </dgm:pt>
    <dgm:pt modelId="{E7E00AE0-6FD6-47C7-AA74-C5AF33723C82}" type="pres">
      <dgm:prSet presAssocID="{4C763A39-C1A7-4D54-A265-84EE3844BF33}" presName="parTx" presStyleLbl="revTx" presStyleIdx="3" presStyleCnt="4">
        <dgm:presLayoutVars>
          <dgm:chMax val="0"/>
          <dgm:chPref val="0"/>
        </dgm:presLayoutVars>
      </dgm:prSet>
      <dgm:spPr/>
    </dgm:pt>
  </dgm:ptLst>
  <dgm:cxnLst>
    <dgm:cxn modelId="{7B709129-46E5-4F56-BCA8-77BBDED5FA44}" type="presOf" srcId="{C1B76B78-BBB9-4994-B23E-21D7D31FD2C0}" destId="{0DD6453B-4891-45D9-B309-A8EC8DB02D6A}" srcOrd="0" destOrd="0" presId="urn:microsoft.com/office/officeart/2018/2/layout/IconVerticalSolidList"/>
    <dgm:cxn modelId="{818AA564-7E34-4B97-8AB3-5C6F9A0025AF}" type="presOf" srcId="{4C763A39-C1A7-4D54-A265-84EE3844BF33}" destId="{E7E00AE0-6FD6-47C7-AA74-C5AF33723C82}" srcOrd="0" destOrd="0" presId="urn:microsoft.com/office/officeart/2018/2/layout/IconVerticalSolidList"/>
    <dgm:cxn modelId="{2CD26F6A-85BF-4527-9B31-C8CFF1044D5A}" srcId="{C1B76B78-BBB9-4994-B23E-21D7D31FD2C0}" destId="{E601DEEF-376D-4FD6-AD0A-766BFED0FAB6}" srcOrd="2" destOrd="0" parTransId="{F4440F9B-6A8A-47A9-8540-C97D939CAFE1}" sibTransId="{E48CA3C8-84E8-4906-90A3-7758A5B5DC16}"/>
    <dgm:cxn modelId="{E8E0AD58-3152-499B-B776-50C320973858}" type="presOf" srcId="{32172FAE-2166-4CB6-903F-D4C996804C9E}" destId="{0A929EA5-0D03-4980-AE31-CF65E9EC3A49}" srcOrd="0" destOrd="0" presId="urn:microsoft.com/office/officeart/2018/2/layout/IconVerticalSolidList"/>
    <dgm:cxn modelId="{51D97888-AD36-4F43-8B02-4BEB740BA222}" type="presOf" srcId="{E601DEEF-376D-4FD6-AD0A-766BFED0FAB6}" destId="{1AEC23E1-6F69-428F-9170-04C2639A5198}" srcOrd="0" destOrd="0" presId="urn:microsoft.com/office/officeart/2018/2/layout/IconVerticalSolidList"/>
    <dgm:cxn modelId="{C2C61EAD-782C-4276-AB99-EEEB07266795}" type="presOf" srcId="{9E999EB0-4CAB-4DD8-97CB-7AEE71C96C3D}" destId="{F46F9442-99F7-46A3-9382-C25FF9008073}" srcOrd="0" destOrd="0" presId="urn:microsoft.com/office/officeart/2018/2/layout/IconVerticalSolidList"/>
    <dgm:cxn modelId="{47A4D8B8-2C56-4003-B5A6-68BC045141F1}" srcId="{C1B76B78-BBB9-4994-B23E-21D7D31FD2C0}" destId="{32172FAE-2166-4CB6-903F-D4C996804C9E}" srcOrd="1" destOrd="0" parTransId="{2D3C040C-8F10-4996-84A8-6DB9D8675AED}" sibTransId="{175EC268-EC10-4D3A-AD1A-9F8A9E543D54}"/>
    <dgm:cxn modelId="{F64325EA-8382-44A7-837C-B7B7CCD22FD4}" srcId="{C1B76B78-BBB9-4994-B23E-21D7D31FD2C0}" destId="{9E999EB0-4CAB-4DD8-97CB-7AEE71C96C3D}" srcOrd="0" destOrd="0" parTransId="{171121D0-27AD-4654-8908-6DA425F4F3A0}" sibTransId="{9F84EFA6-05F8-4FD6-A177-088F950452A2}"/>
    <dgm:cxn modelId="{52C46DED-DAB4-4E38-BAE7-8FAB53DE74E6}" srcId="{C1B76B78-BBB9-4994-B23E-21D7D31FD2C0}" destId="{4C763A39-C1A7-4D54-A265-84EE3844BF33}" srcOrd="3" destOrd="0" parTransId="{CD3BA490-C187-4585-A373-F4CA90F6C01D}" sibTransId="{82CC1006-B158-4699-AE32-A01D595DC893}"/>
    <dgm:cxn modelId="{33B85ADF-7058-4010-B801-5303AAE6DF89}" type="presParOf" srcId="{0DD6453B-4891-45D9-B309-A8EC8DB02D6A}" destId="{303280F4-7825-4704-AFC8-DE95121E6FEF}" srcOrd="0" destOrd="0" presId="urn:microsoft.com/office/officeart/2018/2/layout/IconVerticalSolidList"/>
    <dgm:cxn modelId="{F59D1A5D-F663-41FD-B3C6-7EA9B4C2E74C}" type="presParOf" srcId="{303280F4-7825-4704-AFC8-DE95121E6FEF}" destId="{75CA7481-D731-4078-9735-301D723A3540}" srcOrd="0" destOrd="0" presId="urn:microsoft.com/office/officeart/2018/2/layout/IconVerticalSolidList"/>
    <dgm:cxn modelId="{292AE5C1-257B-4DFA-9B22-59FB213455BB}" type="presParOf" srcId="{303280F4-7825-4704-AFC8-DE95121E6FEF}" destId="{CC00EA3D-D7CE-44C1-8E4F-82EED539A962}" srcOrd="1" destOrd="0" presId="urn:microsoft.com/office/officeart/2018/2/layout/IconVerticalSolidList"/>
    <dgm:cxn modelId="{2C6E77FD-53BC-4C71-A254-E608C6E768D4}" type="presParOf" srcId="{303280F4-7825-4704-AFC8-DE95121E6FEF}" destId="{94A9BDBC-6397-497C-866C-F4A28632E496}" srcOrd="2" destOrd="0" presId="urn:microsoft.com/office/officeart/2018/2/layout/IconVerticalSolidList"/>
    <dgm:cxn modelId="{6D471662-302D-4F79-B69B-8016FD6C69D8}" type="presParOf" srcId="{303280F4-7825-4704-AFC8-DE95121E6FEF}" destId="{F46F9442-99F7-46A3-9382-C25FF9008073}" srcOrd="3" destOrd="0" presId="urn:microsoft.com/office/officeart/2018/2/layout/IconVerticalSolidList"/>
    <dgm:cxn modelId="{33843A80-823F-4850-98AA-8BD1B4392AAD}" type="presParOf" srcId="{0DD6453B-4891-45D9-B309-A8EC8DB02D6A}" destId="{07B4BB5B-62BB-4637-8BFA-7E5CBCA23536}" srcOrd="1" destOrd="0" presId="urn:microsoft.com/office/officeart/2018/2/layout/IconVerticalSolidList"/>
    <dgm:cxn modelId="{2DF018D3-1E16-46F3-B665-1D314890AED1}" type="presParOf" srcId="{0DD6453B-4891-45D9-B309-A8EC8DB02D6A}" destId="{B97DBDE7-9B3B-431F-B062-99AEE0227646}" srcOrd="2" destOrd="0" presId="urn:microsoft.com/office/officeart/2018/2/layout/IconVerticalSolidList"/>
    <dgm:cxn modelId="{FB878F19-E113-402A-9037-2B17F5F43C56}" type="presParOf" srcId="{B97DBDE7-9B3B-431F-B062-99AEE0227646}" destId="{05535841-0113-4242-924B-BA8C3A10587E}" srcOrd="0" destOrd="0" presId="urn:microsoft.com/office/officeart/2018/2/layout/IconVerticalSolidList"/>
    <dgm:cxn modelId="{F35F531A-57C3-4058-BD9B-62F8D8FAAE6F}" type="presParOf" srcId="{B97DBDE7-9B3B-431F-B062-99AEE0227646}" destId="{C25A3753-4D6D-4A7B-B864-0A3068921A9A}" srcOrd="1" destOrd="0" presId="urn:microsoft.com/office/officeart/2018/2/layout/IconVerticalSolidList"/>
    <dgm:cxn modelId="{C8CF842F-991F-4F9C-B5E6-60D598927392}" type="presParOf" srcId="{B97DBDE7-9B3B-431F-B062-99AEE0227646}" destId="{8D2C6039-B891-4251-81DF-9C6319E3F9A6}" srcOrd="2" destOrd="0" presId="urn:microsoft.com/office/officeart/2018/2/layout/IconVerticalSolidList"/>
    <dgm:cxn modelId="{751DDB0C-75D9-425D-B860-62FC833E2834}" type="presParOf" srcId="{B97DBDE7-9B3B-431F-B062-99AEE0227646}" destId="{0A929EA5-0D03-4980-AE31-CF65E9EC3A49}" srcOrd="3" destOrd="0" presId="urn:microsoft.com/office/officeart/2018/2/layout/IconVerticalSolidList"/>
    <dgm:cxn modelId="{8BB7B385-54E9-446C-862A-2A29BCB45EEC}" type="presParOf" srcId="{0DD6453B-4891-45D9-B309-A8EC8DB02D6A}" destId="{B915F18C-DF3E-49CF-89D1-7FC9722B6AE3}" srcOrd="3" destOrd="0" presId="urn:microsoft.com/office/officeart/2018/2/layout/IconVerticalSolidList"/>
    <dgm:cxn modelId="{2667E6A6-66A9-426E-849E-D3DEC564615F}" type="presParOf" srcId="{0DD6453B-4891-45D9-B309-A8EC8DB02D6A}" destId="{56D1DE16-3586-40FF-BF59-A366C7562D4F}" srcOrd="4" destOrd="0" presId="urn:microsoft.com/office/officeart/2018/2/layout/IconVerticalSolidList"/>
    <dgm:cxn modelId="{D887C050-E30C-451F-BD4F-F2ECAD7F6675}" type="presParOf" srcId="{56D1DE16-3586-40FF-BF59-A366C7562D4F}" destId="{2DB6C14B-A14E-4AA2-A75D-5BEE7435B252}" srcOrd="0" destOrd="0" presId="urn:microsoft.com/office/officeart/2018/2/layout/IconVerticalSolidList"/>
    <dgm:cxn modelId="{0B70A2B3-25EC-4C2A-A53F-CC120090FB3F}" type="presParOf" srcId="{56D1DE16-3586-40FF-BF59-A366C7562D4F}" destId="{D8620D76-BE1F-4E35-A4FC-E0732B7B0410}" srcOrd="1" destOrd="0" presId="urn:microsoft.com/office/officeart/2018/2/layout/IconVerticalSolidList"/>
    <dgm:cxn modelId="{81A75F80-0B4E-4B56-836E-67CDFA006A55}" type="presParOf" srcId="{56D1DE16-3586-40FF-BF59-A366C7562D4F}" destId="{2FC2D12F-BD32-4AE2-B317-663C2510677D}" srcOrd="2" destOrd="0" presId="urn:microsoft.com/office/officeart/2018/2/layout/IconVerticalSolidList"/>
    <dgm:cxn modelId="{D1914035-71A5-4F5C-A0D2-D962F3FFCF3B}" type="presParOf" srcId="{56D1DE16-3586-40FF-BF59-A366C7562D4F}" destId="{1AEC23E1-6F69-428F-9170-04C2639A5198}" srcOrd="3" destOrd="0" presId="urn:microsoft.com/office/officeart/2018/2/layout/IconVerticalSolidList"/>
    <dgm:cxn modelId="{9AD29F0F-6CFF-4218-89EE-DBA98BB1AFBA}" type="presParOf" srcId="{0DD6453B-4891-45D9-B309-A8EC8DB02D6A}" destId="{C1B83A8F-921F-4AAC-A04F-EE6163514C30}" srcOrd="5" destOrd="0" presId="urn:microsoft.com/office/officeart/2018/2/layout/IconVerticalSolidList"/>
    <dgm:cxn modelId="{1318ECAE-7BC9-4BC3-96F0-A4244284880D}" type="presParOf" srcId="{0DD6453B-4891-45D9-B309-A8EC8DB02D6A}" destId="{76198FC9-AECB-4DCF-B12F-3B2B7A25903C}" srcOrd="6" destOrd="0" presId="urn:microsoft.com/office/officeart/2018/2/layout/IconVerticalSolidList"/>
    <dgm:cxn modelId="{90B878A4-BC4B-4F8E-932E-4FDE5887EFB8}" type="presParOf" srcId="{76198FC9-AECB-4DCF-B12F-3B2B7A25903C}" destId="{9A3E5E7D-C779-4F66-A59F-FD1C8269852F}" srcOrd="0" destOrd="0" presId="urn:microsoft.com/office/officeart/2018/2/layout/IconVerticalSolidList"/>
    <dgm:cxn modelId="{9011BAEC-CAEE-45FA-9155-68C4830ED3BF}" type="presParOf" srcId="{76198FC9-AECB-4DCF-B12F-3B2B7A25903C}" destId="{FB889E12-BFE6-481E-94AC-A51A3DD08B0E}" srcOrd="1" destOrd="0" presId="urn:microsoft.com/office/officeart/2018/2/layout/IconVerticalSolidList"/>
    <dgm:cxn modelId="{0AB68654-DF8B-47D1-B776-7D4EC1A94F50}" type="presParOf" srcId="{76198FC9-AECB-4DCF-B12F-3B2B7A25903C}" destId="{C82B69A5-5638-471D-88AD-2304E6AC8EDE}" srcOrd="2" destOrd="0" presId="urn:microsoft.com/office/officeart/2018/2/layout/IconVerticalSolidList"/>
    <dgm:cxn modelId="{225E94E1-7448-4427-BE51-156D25520412}" type="presParOf" srcId="{76198FC9-AECB-4DCF-B12F-3B2B7A25903C}" destId="{E7E00AE0-6FD6-47C7-AA74-C5AF33723C8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FC4A13-DF2F-414A-82BC-4891A092C77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263D4B8-6A01-4BD4-9202-FB430EB4195D}">
      <dgm:prSet/>
      <dgm:spPr/>
      <dgm:t>
        <a:bodyPr/>
        <a:lstStyle/>
        <a:p>
          <a:pPr>
            <a:lnSpc>
              <a:spcPct val="100000"/>
            </a:lnSpc>
          </a:pPr>
          <a:r>
            <a:rPr lang="en-US" b="0" i="0"/>
            <a:t>You hired an attorney. They did not come to you begging for your claim.</a:t>
          </a:r>
          <a:endParaRPr lang="en-US"/>
        </a:p>
      </dgm:t>
    </dgm:pt>
    <dgm:pt modelId="{B24A6EAD-F103-4EBE-9D74-B12CF58EED59}" type="parTrans" cxnId="{A8B23C4D-1191-4872-BDDF-D90145EE9F66}">
      <dgm:prSet/>
      <dgm:spPr/>
      <dgm:t>
        <a:bodyPr/>
        <a:lstStyle/>
        <a:p>
          <a:endParaRPr lang="en-US"/>
        </a:p>
      </dgm:t>
    </dgm:pt>
    <dgm:pt modelId="{EC4D2996-2BBE-45DD-BB58-DCA07D053F89}" type="sibTrans" cxnId="{A8B23C4D-1191-4872-BDDF-D90145EE9F66}">
      <dgm:prSet/>
      <dgm:spPr/>
      <dgm:t>
        <a:bodyPr/>
        <a:lstStyle/>
        <a:p>
          <a:endParaRPr lang="en-US"/>
        </a:p>
      </dgm:t>
    </dgm:pt>
    <dgm:pt modelId="{C1F16512-C8A2-429A-9CB1-75525782FEB5}">
      <dgm:prSet/>
      <dgm:spPr/>
      <dgm:t>
        <a:bodyPr/>
        <a:lstStyle/>
        <a:p>
          <a:pPr>
            <a:lnSpc>
              <a:spcPct val="100000"/>
            </a:lnSpc>
          </a:pPr>
          <a:r>
            <a:rPr lang="en-US" b="0" i="0"/>
            <a:t>Listen to your attorney’s advice. Chances are they have been in a similar situation before. </a:t>
          </a:r>
          <a:endParaRPr lang="en-US"/>
        </a:p>
      </dgm:t>
    </dgm:pt>
    <dgm:pt modelId="{456E6C8F-01ED-45DD-9702-E62195F90759}" type="parTrans" cxnId="{4A3153B7-91E2-4CF8-A1A8-12EFD0ADB9CF}">
      <dgm:prSet/>
      <dgm:spPr/>
      <dgm:t>
        <a:bodyPr/>
        <a:lstStyle/>
        <a:p>
          <a:endParaRPr lang="en-US"/>
        </a:p>
      </dgm:t>
    </dgm:pt>
    <dgm:pt modelId="{19A97B0D-FC0C-4707-91AF-14BE53027CD6}" type="sibTrans" cxnId="{4A3153B7-91E2-4CF8-A1A8-12EFD0ADB9CF}">
      <dgm:prSet/>
      <dgm:spPr/>
      <dgm:t>
        <a:bodyPr/>
        <a:lstStyle/>
        <a:p>
          <a:endParaRPr lang="en-US"/>
        </a:p>
      </dgm:t>
    </dgm:pt>
    <dgm:pt modelId="{766A778D-49F4-4F49-9B7D-1B526490140C}">
      <dgm:prSet/>
      <dgm:spPr/>
      <dgm:t>
        <a:bodyPr/>
        <a:lstStyle/>
        <a:p>
          <a:pPr>
            <a:lnSpc>
              <a:spcPct val="100000"/>
            </a:lnSpc>
          </a:pPr>
          <a:r>
            <a:rPr lang="en-US" b="0" i="0"/>
            <a:t>Attorneys work with so many carriers that they are bound to have seen almost everything. They most likely have an action plan for most situations. </a:t>
          </a:r>
          <a:endParaRPr lang="en-US"/>
        </a:p>
      </dgm:t>
    </dgm:pt>
    <dgm:pt modelId="{A6E141CD-70BC-401A-B697-17C1D355EF1D}" type="parTrans" cxnId="{45D044C2-105D-415D-B28E-83988BFE0A71}">
      <dgm:prSet/>
      <dgm:spPr/>
      <dgm:t>
        <a:bodyPr/>
        <a:lstStyle/>
        <a:p>
          <a:endParaRPr lang="en-US"/>
        </a:p>
      </dgm:t>
    </dgm:pt>
    <dgm:pt modelId="{65C66956-093B-4DFF-B62D-37A0B088747F}" type="sibTrans" cxnId="{45D044C2-105D-415D-B28E-83988BFE0A71}">
      <dgm:prSet/>
      <dgm:spPr/>
      <dgm:t>
        <a:bodyPr/>
        <a:lstStyle/>
        <a:p>
          <a:endParaRPr lang="en-US"/>
        </a:p>
      </dgm:t>
    </dgm:pt>
    <dgm:pt modelId="{FEA6EFA7-99C4-4189-843A-055551B4E55F}" type="pres">
      <dgm:prSet presAssocID="{4BFC4A13-DF2F-414A-82BC-4891A092C774}" presName="root" presStyleCnt="0">
        <dgm:presLayoutVars>
          <dgm:dir/>
          <dgm:resizeHandles val="exact"/>
        </dgm:presLayoutVars>
      </dgm:prSet>
      <dgm:spPr/>
    </dgm:pt>
    <dgm:pt modelId="{81023448-B483-49C6-9F2D-D2BEA3FCBA13}" type="pres">
      <dgm:prSet presAssocID="{C263D4B8-6A01-4BD4-9202-FB430EB4195D}" presName="compNode" presStyleCnt="0"/>
      <dgm:spPr/>
    </dgm:pt>
    <dgm:pt modelId="{90F12E13-501C-4C46-9055-22A913C6757E}" type="pres">
      <dgm:prSet presAssocID="{C263D4B8-6A01-4BD4-9202-FB430EB419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14000EAB-4DA5-48B4-A950-6522E5F0FF19}" type="pres">
      <dgm:prSet presAssocID="{C263D4B8-6A01-4BD4-9202-FB430EB4195D}" presName="spaceRect" presStyleCnt="0"/>
      <dgm:spPr/>
    </dgm:pt>
    <dgm:pt modelId="{F26CCD66-158E-4D39-82D2-9CB755C0353A}" type="pres">
      <dgm:prSet presAssocID="{C263D4B8-6A01-4BD4-9202-FB430EB4195D}" presName="textRect" presStyleLbl="revTx" presStyleIdx="0" presStyleCnt="3">
        <dgm:presLayoutVars>
          <dgm:chMax val="1"/>
          <dgm:chPref val="1"/>
        </dgm:presLayoutVars>
      </dgm:prSet>
      <dgm:spPr/>
    </dgm:pt>
    <dgm:pt modelId="{EF40916F-2130-417E-9E26-FE105382BEC2}" type="pres">
      <dgm:prSet presAssocID="{EC4D2996-2BBE-45DD-BB58-DCA07D053F89}" presName="sibTrans" presStyleCnt="0"/>
      <dgm:spPr/>
    </dgm:pt>
    <dgm:pt modelId="{A33EFEC1-B649-4690-8294-FEC19391F19B}" type="pres">
      <dgm:prSet presAssocID="{C1F16512-C8A2-429A-9CB1-75525782FEB5}" presName="compNode" presStyleCnt="0"/>
      <dgm:spPr/>
    </dgm:pt>
    <dgm:pt modelId="{24F7C450-E6EB-4613-9758-DCF476F30A13}" type="pres">
      <dgm:prSet presAssocID="{C1F16512-C8A2-429A-9CB1-75525782FE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03E3F8BE-A2BE-4A0B-A3E8-830F5789B7E8}" type="pres">
      <dgm:prSet presAssocID="{C1F16512-C8A2-429A-9CB1-75525782FEB5}" presName="spaceRect" presStyleCnt="0"/>
      <dgm:spPr/>
    </dgm:pt>
    <dgm:pt modelId="{6FC947A6-BEDE-41C8-9850-01589DCCC07F}" type="pres">
      <dgm:prSet presAssocID="{C1F16512-C8A2-429A-9CB1-75525782FEB5}" presName="textRect" presStyleLbl="revTx" presStyleIdx="1" presStyleCnt="3">
        <dgm:presLayoutVars>
          <dgm:chMax val="1"/>
          <dgm:chPref val="1"/>
        </dgm:presLayoutVars>
      </dgm:prSet>
      <dgm:spPr/>
    </dgm:pt>
    <dgm:pt modelId="{23A6461A-C649-4266-8CB3-44B4221BDF9A}" type="pres">
      <dgm:prSet presAssocID="{19A97B0D-FC0C-4707-91AF-14BE53027CD6}" presName="sibTrans" presStyleCnt="0"/>
      <dgm:spPr/>
    </dgm:pt>
    <dgm:pt modelId="{3F1A7F1A-6A26-46AA-B46E-F32F59BED239}" type="pres">
      <dgm:prSet presAssocID="{766A778D-49F4-4F49-9B7D-1B526490140C}" presName="compNode" presStyleCnt="0"/>
      <dgm:spPr/>
    </dgm:pt>
    <dgm:pt modelId="{0A19222A-31AB-4AB1-8827-F3041B1C8514}" type="pres">
      <dgm:prSet presAssocID="{766A778D-49F4-4F49-9B7D-1B52649014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vel"/>
        </a:ext>
      </dgm:extLst>
    </dgm:pt>
    <dgm:pt modelId="{4C974CDE-0001-4B26-9B47-C469F98670EE}" type="pres">
      <dgm:prSet presAssocID="{766A778D-49F4-4F49-9B7D-1B526490140C}" presName="spaceRect" presStyleCnt="0"/>
      <dgm:spPr/>
    </dgm:pt>
    <dgm:pt modelId="{9B222056-BE41-4FC2-9D24-C5F52B18ACB0}" type="pres">
      <dgm:prSet presAssocID="{766A778D-49F4-4F49-9B7D-1B526490140C}" presName="textRect" presStyleLbl="revTx" presStyleIdx="2" presStyleCnt="3">
        <dgm:presLayoutVars>
          <dgm:chMax val="1"/>
          <dgm:chPref val="1"/>
        </dgm:presLayoutVars>
      </dgm:prSet>
      <dgm:spPr/>
    </dgm:pt>
  </dgm:ptLst>
  <dgm:cxnLst>
    <dgm:cxn modelId="{A8B23C4D-1191-4872-BDDF-D90145EE9F66}" srcId="{4BFC4A13-DF2F-414A-82BC-4891A092C774}" destId="{C263D4B8-6A01-4BD4-9202-FB430EB4195D}" srcOrd="0" destOrd="0" parTransId="{B24A6EAD-F103-4EBE-9D74-B12CF58EED59}" sibTransId="{EC4D2996-2BBE-45DD-BB58-DCA07D053F89}"/>
    <dgm:cxn modelId="{274FAB8A-6097-4D62-A253-160196C5157D}" type="presOf" srcId="{C263D4B8-6A01-4BD4-9202-FB430EB4195D}" destId="{F26CCD66-158E-4D39-82D2-9CB755C0353A}" srcOrd="0" destOrd="0" presId="urn:microsoft.com/office/officeart/2018/2/layout/IconLabelList"/>
    <dgm:cxn modelId="{4A3153B7-91E2-4CF8-A1A8-12EFD0ADB9CF}" srcId="{4BFC4A13-DF2F-414A-82BC-4891A092C774}" destId="{C1F16512-C8A2-429A-9CB1-75525782FEB5}" srcOrd="1" destOrd="0" parTransId="{456E6C8F-01ED-45DD-9702-E62195F90759}" sibTransId="{19A97B0D-FC0C-4707-91AF-14BE53027CD6}"/>
    <dgm:cxn modelId="{45D044C2-105D-415D-B28E-83988BFE0A71}" srcId="{4BFC4A13-DF2F-414A-82BC-4891A092C774}" destId="{766A778D-49F4-4F49-9B7D-1B526490140C}" srcOrd="2" destOrd="0" parTransId="{A6E141CD-70BC-401A-B697-17C1D355EF1D}" sibTransId="{65C66956-093B-4DFF-B62D-37A0B088747F}"/>
    <dgm:cxn modelId="{3CC49BD8-517C-42A1-89AC-327DC5D9E879}" type="presOf" srcId="{C1F16512-C8A2-429A-9CB1-75525782FEB5}" destId="{6FC947A6-BEDE-41C8-9850-01589DCCC07F}" srcOrd="0" destOrd="0" presId="urn:microsoft.com/office/officeart/2018/2/layout/IconLabelList"/>
    <dgm:cxn modelId="{330E36E9-59CF-4E07-A6FD-F73F1960D5D3}" type="presOf" srcId="{4BFC4A13-DF2F-414A-82BC-4891A092C774}" destId="{FEA6EFA7-99C4-4189-843A-055551B4E55F}" srcOrd="0" destOrd="0" presId="urn:microsoft.com/office/officeart/2018/2/layout/IconLabelList"/>
    <dgm:cxn modelId="{A7A3FFFC-837F-4058-9D6A-142E6AC5BFD3}" type="presOf" srcId="{766A778D-49F4-4F49-9B7D-1B526490140C}" destId="{9B222056-BE41-4FC2-9D24-C5F52B18ACB0}" srcOrd="0" destOrd="0" presId="urn:microsoft.com/office/officeart/2018/2/layout/IconLabelList"/>
    <dgm:cxn modelId="{D6179FEF-D744-411C-B12D-9E11987CB468}" type="presParOf" srcId="{FEA6EFA7-99C4-4189-843A-055551B4E55F}" destId="{81023448-B483-49C6-9F2D-D2BEA3FCBA13}" srcOrd="0" destOrd="0" presId="urn:microsoft.com/office/officeart/2018/2/layout/IconLabelList"/>
    <dgm:cxn modelId="{BCF53F0A-F483-4CA6-9881-63DB5CEDFFD9}" type="presParOf" srcId="{81023448-B483-49C6-9F2D-D2BEA3FCBA13}" destId="{90F12E13-501C-4C46-9055-22A913C6757E}" srcOrd="0" destOrd="0" presId="urn:microsoft.com/office/officeart/2018/2/layout/IconLabelList"/>
    <dgm:cxn modelId="{CD9A8A91-9DED-4A43-AEEA-D3710FD06AB7}" type="presParOf" srcId="{81023448-B483-49C6-9F2D-D2BEA3FCBA13}" destId="{14000EAB-4DA5-48B4-A950-6522E5F0FF19}" srcOrd="1" destOrd="0" presId="urn:microsoft.com/office/officeart/2018/2/layout/IconLabelList"/>
    <dgm:cxn modelId="{B61ED6B2-61F3-408E-A256-B37C115EB3BD}" type="presParOf" srcId="{81023448-B483-49C6-9F2D-D2BEA3FCBA13}" destId="{F26CCD66-158E-4D39-82D2-9CB755C0353A}" srcOrd="2" destOrd="0" presId="urn:microsoft.com/office/officeart/2018/2/layout/IconLabelList"/>
    <dgm:cxn modelId="{FA6DF630-C9D3-4CB6-83B9-62EDEE6A69B9}" type="presParOf" srcId="{FEA6EFA7-99C4-4189-843A-055551B4E55F}" destId="{EF40916F-2130-417E-9E26-FE105382BEC2}" srcOrd="1" destOrd="0" presId="urn:microsoft.com/office/officeart/2018/2/layout/IconLabelList"/>
    <dgm:cxn modelId="{640C6E47-8754-4228-ACE5-05A026069541}" type="presParOf" srcId="{FEA6EFA7-99C4-4189-843A-055551B4E55F}" destId="{A33EFEC1-B649-4690-8294-FEC19391F19B}" srcOrd="2" destOrd="0" presId="urn:microsoft.com/office/officeart/2018/2/layout/IconLabelList"/>
    <dgm:cxn modelId="{A0056468-9B02-4F37-9FFC-850B1503ECE5}" type="presParOf" srcId="{A33EFEC1-B649-4690-8294-FEC19391F19B}" destId="{24F7C450-E6EB-4613-9758-DCF476F30A13}" srcOrd="0" destOrd="0" presId="urn:microsoft.com/office/officeart/2018/2/layout/IconLabelList"/>
    <dgm:cxn modelId="{11D24A4E-6FF5-4E82-BD47-E195DBC5C5EA}" type="presParOf" srcId="{A33EFEC1-B649-4690-8294-FEC19391F19B}" destId="{03E3F8BE-A2BE-4A0B-A3E8-830F5789B7E8}" srcOrd="1" destOrd="0" presId="urn:microsoft.com/office/officeart/2018/2/layout/IconLabelList"/>
    <dgm:cxn modelId="{7881B953-A979-4782-BD9D-42D769BFDB86}" type="presParOf" srcId="{A33EFEC1-B649-4690-8294-FEC19391F19B}" destId="{6FC947A6-BEDE-41C8-9850-01589DCCC07F}" srcOrd="2" destOrd="0" presId="urn:microsoft.com/office/officeart/2018/2/layout/IconLabelList"/>
    <dgm:cxn modelId="{AB725B3A-1A7E-46C3-8D25-78827A49985C}" type="presParOf" srcId="{FEA6EFA7-99C4-4189-843A-055551B4E55F}" destId="{23A6461A-C649-4266-8CB3-44B4221BDF9A}" srcOrd="3" destOrd="0" presId="urn:microsoft.com/office/officeart/2018/2/layout/IconLabelList"/>
    <dgm:cxn modelId="{6A6FE76A-FDD4-4FD9-8E9B-21572DCB7729}" type="presParOf" srcId="{FEA6EFA7-99C4-4189-843A-055551B4E55F}" destId="{3F1A7F1A-6A26-46AA-B46E-F32F59BED239}" srcOrd="4" destOrd="0" presId="urn:microsoft.com/office/officeart/2018/2/layout/IconLabelList"/>
    <dgm:cxn modelId="{142B019B-9328-4853-B35C-9F24E74E1E12}" type="presParOf" srcId="{3F1A7F1A-6A26-46AA-B46E-F32F59BED239}" destId="{0A19222A-31AB-4AB1-8827-F3041B1C8514}" srcOrd="0" destOrd="0" presId="urn:microsoft.com/office/officeart/2018/2/layout/IconLabelList"/>
    <dgm:cxn modelId="{C0976A29-58BC-46CF-81F0-22824BD03250}" type="presParOf" srcId="{3F1A7F1A-6A26-46AA-B46E-F32F59BED239}" destId="{4C974CDE-0001-4B26-9B47-C469F98670EE}" srcOrd="1" destOrd="0" presId="urn:microsoft.com/office/officeart/2018/2/layout/IconLabelList"/>
    <dgm:cxn modelId="{1CA2B96B-96E4-4684-8C3D-E2143153A2E6}" type="presParOf" srcId="{3F1A7F1A-6A26-46AA-B46E-F32F59BED239}" destId="{9B222056-BE41-4FC2-9D24-C5F52B18ACB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9B6213-C137-4FFC-84AB-C9492F1A776D}" type="doc">
      <dgm:prSet loTypeId="urn:microsoft.com/office/officeart/2005/8/layout/process5" loCatId="process" qsTypeId="urn:microsoft.com/office/officeart/2005/8/quickstyle/simple1" qsCatId="simple" csTypeId="urn:microsoft.com/office/officeart/2005/8/colors/colorful5" csCatId="colorful"/>
      <dgm:spPr/>
      <dgm:t>
        <a:bodyPr/>
        <a:lstStyle/>
        <a:p>
          <a:endParaRPr lang="en-US"/>
        </a:p>
      </dgm:t>
    </dgm:pt>
    <dgm:pt modelId="{58961DB5-EA0C-40D3-8CE8-0004DE071B54}">
      <dgm:prSet/>
      <dgm:spPr/>
      <dgm:t>
        <a:bodyPr/>
        <a:lstStyle/>
        <a:p>
          <a:r>
            <a:rPr lang="en-US" b="0" i="0"/>
            <a:t>Importance of Documentation </a:t>
          </a:r>
        </a:p>
      </dgm:t>
    </dgm:pt>
    <dgm:pt modelId="{9E6E700F-88FF-423D-A2A1-5DF3E98E508F}" type="parTrans" cxnId="{3D93FA4A-13CE-4715-BF84-74363ABF2C8E}">
      <dgm:prSet/>
      <dgm:spPr/>
      <dgm:t>
        <a:bodyPr/>
        <a:lstStyle/>
        <a:p>
          <a:endParaRPr lang="en-US"/>
        </a:p>
      </dgm:t>
    </dgm:pt>
    <dgm:pt modelId="{DBEB66A9-B45E-4034-80D4-05086EF7D61C}" type="sibTrans" cxnId="{3D93FA4A-13CE-4715-BF84-74363ABF2C8E}">
      <dgm:prSet/>
      <dgm:spPr/>
      <dgm:t>
        <a:bodyPr/>
        <a:lstStyle/>
        <a:p>
          <a:endParaRPr lang="en-US"/>
        </a:p>
      </dgm:t>
    </dgm:pt>
    <dgm:pt modelId="{1703791C-A93A-481A-B890-2927C105917A}">
      <dgm:prSet/>
      <dgm:spPr/>
      <dgm:t>
        <a:bodyPr/>
        <a:lstStyle/>
        <a:p>
          <a:r>
            <a:rPr lang="en-US" b="0" i="0"/>
            <a:t>What does Audit look for in a file</a:t>
          </a:r>
          <a:endParaRPr lang="en-US"/>
        </a:p>
      </dgm:t>
    </dgm:pt>
    <dgm:pt modelId="{488C54B1-F2F1-49A4-B5BE-EC03B084B261}" type="parTrans" cxnId="{C1DB5E8C-5F2E-4068-9942-697CB9916B13}">
      <dgm:prSet/>
      <dgm:spPr/>
      <dgm:t>
        <a:bodyPr/>
        <a:lstStyle/>
        <a:p>
          <a:endParaRPr lang="en-US"/>
        </a:p>
      </dgm:t>
    </dgm:pt>
    <dgm:pt modelId="{67C77AF6-CDDC-4B82-8529-74C751E335F1}" type="sibTrans" cxnId="{C1DB5E8C-5F2E-4068-9942-697CB9916B13}">
      <dgm:prSet/>
      <dgm:spPr/>
      <dgm:t>
        <a:bodyPr/>
        <a:lstStyle/>
        <a:p>
          <a:endParaRPr lang="en-US"/>
        </a:p>
      </dgm:t>
    </dgm:pt>
    <dgm:pt modelId="{841F880D-733B-412C-9A1A-AF09C5E7E4B0}">
      <dgm:prSet/>
      <dgm:spPr/>
      <dgm:t>
        <a:bodyPr/>
        <a:lstStyle/>
        <a:p>
          <a:r>
            <a:rPr lang="en-US" b="0" i="0"/>
            <a:t>How using your company’s internal Audit forms can help</a:t>
          </a:r>
          <a:endParaRPr lang="en-US"/>
        </a:p>
      </dgm:t>
    </dgm:pt>
    <dgm:pt modelId="{78ACD15F-C51E-4B8F-8FCB-050DFEDC8214}" type="parTrans" cxnId="{8FBC9D8F-FBFD-4830-B533-F3D117C168E3}">
      <dgm:prSet/>
      <dgm:spPr/>
      <dgm:t>
        <a:bodyPr/>
        <a:lstStyle/>
        <a:p>
          <a:endParaRPr lang="en-US"/>
        </a:p>
      </dgm:t>
    </dgm:pt>
    <dgm:pt modelId="{F6DBC7F8-2ACC-4DA1-B203-3D4DF4BF3597}" type="sibTrans" cxnId="{8FBC9D8F-FBFD-4830-B533-F3D117C168E3}">
      <dgm:prSet/>
      <dgm:spPr/>
      <dgm:t>
        <a:bodyPr/>
        <a:lstStyle/>
        <a:p>
          <a:endParaRPr lang="en-US"/>
        </a:p>
      </dgm:t>
    </dgm:pt>
    <dgm:pt modelId="{0E213C53-8B05-465F-BEB4-746B7F8F73F4}">
      <dgm:prSet/>
      <dgm:spPr/>
      <dgm:t>
        <a:bodyPr/>
        <a:lstStyle/>
        <a:p>
          <a:r>
            <a:rPr lang="en-US" b="0" i="0"/>
            <a:t>Why it is important to understand the Audit process</a:t>
          </a:r>
          <a:endParaRPr lang="en-US"/>
        </a:p>
      </dgm:t>
    </dgm:pt>
    <dgm:pt modelId="{64958AB1-5594-470E-9AB2-8C3D6040B09D}" type="parTrans" cxnId="{9D0D98E7-90C9-466B-9EEF-5A31157F6DD7}">
      <dgm:prSet/>
      <dgm:spPr/>
      <dgm:t>
        <a:bodyPr/>
        <a:lstStyle/>
        <a:p>
          <a:endParaRPr lang="en-US"/>
        </a:p>
      </dgm:t>
    </dgm:pt>
    <dgm:pt modelId="{FC038B18-F75E-4A8C-9CFD-65E86746268E}" type="sibTrans" cxnId="{9D0D98E7-90C9-466B-9EEF-5A31157F6DD7}">
      <dgm:prSet/>
      <dgm:spPr/>
      <dgm:t>
        <a:bodyPr/>
        <a:lstStyle/>
        <a:p>
          <a:endParaRPr lang="en-US"/>
        </a:p>
      </dgm:t>
    </dgm:pt>
    <dgm:pt modelId="{208F3622-80FD-477A-811F-76F8DDD07840}" type="pres">
      <dgm:prSet presAssocID="{939B6213-C137-4FFC-84AB-C9492F1A776D}" presName="diagram" presStyleCnt="0">
        <dgm:presLayoutVars>
          <dgm:dir/>
          <dgm:resizeHandles val="exact"/>
        </dgm:presLayoutVars>
      </dgm:prSet>
      <dgm:spPr/>
    </dgm:pt>
    <dgm:pt modelId="{04FB6A96-942C-4374-BE9C-29368B6E9EE5}" type="pres">
      <dgm:prSet presAssocID="{58961DB5-EA0C-40D3-8CE8-0004DE071B54}" presName="node" presStyleLbl="node1" presStyleIdx="0" presStyleCnt="4">
        <dgm:presLayoutVars>
          <dgm:bulletEnabled val="1"/>
        </dgm:presLayoutVars>
      </dgm:prSet>
      <dgm:spPr/>
    </dgm:pt>
    <dgm:pt modelId="{E28E1B83-F3D0-4018-8B66-4F47627301FF}" type="pres">
      <dgm:prSet presAssocID="{DBEB66A9-B45E-4034-80D4-05086EF7D61C}" presName="sibTrans" presStyleLbl="sibTrans2D1" presStyleIdx="0" presStyleCnt="3"/>
      <dgm:spPr/>
    </dgm:pt>
    <dgm:pt modelId="{4578EDFD-5620-4784-A582-C362F84704F4}" type="pres">
      <dgm:prSet presAssocID="{DBEB66A9-B45E-4034-80D4-05086EF7D61C}" presName="connectorText" presStyleLbl="sibTrans2D1" presStyleIdx="0" presStyleCnt="3"/>
      <dgm:spPr/>
    </dgm:pt>
    <dgm:pt modelId="{C7EE79D2-EDDA-446C-BB49-13E6E1ECBBC1}" type="pres">
      <dgm:prSet presAssocID="{1703791C-A93A-481A-B890-2927C105917A}" presName="node" presStyleLbl="node1" presStyleIdx="1" presStyleCnt="4">
        <dgm:presLayoutVars>
          <dgm:bulletEnabled val="1"/>
        </dgm:presLayoutVars>
      </dgm:prSet>
      <dgm:spPr/>
    </dgm:pt>
    <dgm:pt modelId="{F520F0D9-14F0-4CFD-AAF2-793A63F100A6}" type="pres">
      <dgm:prSet presAssocID="{67C77AF6-CDDC-4B82-8529-74C751E335F1}" presName="sibTrans" presStyleLbl="sibTrans2D1" presStyleIdx="1" presStyleCnt="3"/>
      <dgm:spPr/>
    </dgm:pt>
    <dgm:pt modelId="{AAEC9090-F206-4700-953F-6142C912EA1D}" type="pres">
      <dgm:prSet presAssocID="{67C77AF6-CDDC-4B82-8529-74C751E335F1}" presName="connectorText" presStyleLbl="sibTrans2D1" presStyleIdx="1" presStyleCnt="3"/>
      <dgm:spPr/>
    </dgm:pt>
    <dgm:pt modelId="{19AD3D95-7C53-4B45-AE1C-782E083812E0}" type="pres">
      <dgm:prSet presAssocID="{841F880D-733B-412C-9A1A-AF09C5E7E4B0}" presName="node" presStyleLbl="node1" presStyleIdx="2" presStyleCnt="4">
        <dgm:presLayoutVars>
          <dgm:bulletEnabled val="1"/>
        </dgm:presLayoutVars>
      </dgm:prSet>
      <dgm:spPr/>
    </dgm:pt>
    <dgm:pt modelId="{CA568005-CC7B-4F21-BAC9-D20582DB3DC0}" type="pres">
      <dgm:prSet presAssocID="{F6DBC7F8-2ACC-4DA1-B203-3D4DF4BF3597}" presName="sibTrans" presStyleLbl="sibTrans2D1" presStyleIdx="2" presStyleCnt="3"/>
      <dgm:spPr/>
    </dgm:pt>
    <dgm:pt modelId="{BAB47DB8-39A7-47B3-807A-124F2A7E4AAD}" type="pres">
      <dgm:prSet presAssocID="{F6DBC7F8-2ACC-4DA1-B203-3D4DF4BF3597}" presName="connectorText" presStyleLbl="sibTrans2D1" presStyleIdx="2" presStyleCnt="3"/>
      <dgm:spPr/>
    </dgm:pt>
    <dgm:pt modelId="{A8F51D9B-B990-491B-9767-D1CF9D0C8685}" type="pres">
      <dgm:prSet presAssocID="{0E213C53-8B05-465F-BEB4-746B7F8F73F4}" presName="node" presStyleLbl="node1" presStyleIdx="3" presStyleCnt="4">
        <dgm:presLayoutVars>
          <dgm:bulletEnabled val="1"/>
        </dgm:presLayoutVars>
      </dgm:prSet>
      <dgm:spPr/>
    </dgm:pt>
  </dgm:ptLst>
  <dgm:cxnLst>
    <dgm:cxn modelId="{03B65917-40FC-4197-B65F-55B200FA2132}" type="presOf" srcId="{1703791C-A93A-481A-B890-2927C105917A}" destId="{C7EE79D2-EDDA-446C-BB49-13E6E1ECBBC1}" srcOrd="0" destOrd="0" presId="urn:microsoft.com/office/officeart/2005/8/layout/process5"/>
    <dgm:cxn modelId="{08F7B417-051B-4331-86FC-880C7620EB2B}" type="presOf" srcId="{841F880D-733B-412C-9A1A-AF09C5E7E4B0}" destId="{19AD3D95-7C53-4B45-AE1C-782E083812E0}" srcOrd="0" destOrd="0" presId="urn:microsoft.com/office/officeart/2005/8/layout/process5"/>
    <dgm:cxn modelId="{2F09EF24-5502-4D2D-9AFB-9814010E1DB0}" type="presOf" srcId="{67C77AF6-CDDC-4B82-8529-74C751E335F1}" destId="{AAEC9090-F206-4700-953F-6142C912EA1D}" srcOrd="1" destOrd="0" presId="urn:microsoft.com/office/officeart/2005/8/layout/process5"/>
    <dgm:cxn modelId="{B2C5A327-D4EC-4AF3-9D34-EDF58DE4F360}" type="presOf" srcId="{F6DBC7F8-2ACC-4DA1-B203-3D4DF4BF3597}" destId="{CA568005-CC7B-4F21-BAC9-D20582DB3DC0}" srcOrd="0" destOrd="0" presId="urn:microsoft.com/office/officeart/2005/8/layout/process5"/>
    <dgm:cxn modelId="{636D4B2A-A684-4497-95A8-E35B20EF02A4}" type="presOf" srcId="{58961DB5-EA0C-40D3-8CE8-0004DE071B54}" destId="{04FB6A96-942C-4374-BE9C-29368B6E9EE5}" srcOrd="0" destOrd="0" presId="urn:microsoft.com/office/officeart/2005/8/layout/process5"/>
    <dgm:cxn modelId="{5470A32F-C4E9-425F-8DD8-6D4693529C46}" type="presOf" srcId="{F6DBC7F8-2ACC-4DA1-B203-3D4DF4BF3597}" destId="{BAB47DB8-39A7-47B3-807A-124F2A7E4AAD}" srcOrd="1" destOrd="0" presId="urn:microsoft.com/office/officeart/2005/8/layout/process5"/>
    <dgm:cxn modelId="{FFDAAA38-1FC2-40B8-B890-5C81388CC9E8}" type="presOf" srcId="{DBEB66A9-B45E-4034-80D4-05086EF7D61C}" destId="{E28E1B83-F3D0-4018-8B66-4F47627301FF}" srcOrd="0" destOrd="0" presId="urn:microsoft.com/office/officeart/2005/8/layout/process5"/>
    <dgm:cxn modelId="{3D93FA4A-13CE-4715-BF84-74363ABF2C8E}" srcId="{939B6213-C137-4FFC-84AB-C9492F1A776D}" destId="{58961DB5-EA0C-40D3-8CE8-0004DE071B54}" srcOrd="0" destOrd="0" parTransId="{9E6E700F-88FF-423D-A2A1-5DF3E98E508F}" sibTransId="{DBEB66A9-B45E-4034-80D4-05086EF7D61C}"/>
    <dgm:cxn modelId="{AD59817D-114B-4196-B298-95031FAE4B90}" type="presOf" srcId="{67C77AF6-CDDC-4B82-8529-74C751E335F1}" destId="{F520F0D9-14F0-4CFD-AAF2-793A63F100A6}" srcOrd="0" destOrd="0" presId="urn:microsoft.com/office/officeart/2005/8/layout/process5"/>
    <dgm:cxn modelId="{C1DB5E8C-5F2E-4068-9942-697CB9916B13}" srcId="{939B6213-C137-4FFC-84AB-C9492F1A776D}" destId="{1703791C-A93A-481A-B890-2927C105917A}" srcOrd="1" destOrd="0" parTransId="{488C54B1-F2F1-49A4-B5BE-EC03B084B261}" sibTransId="{67C77AF6-CDDC-4B82-8529-74C751E335F1}"/>
    <dgm:cxn modelId="{8FBC9D8F-FBFD-4830-B533-F3D117C168E3}" srcId="{939B6213-C137-4FFC-84AB-C9492F1A776D}" destId="{841F880D-733B-412C-9A1A-AF09C5E7E4B0}" srcOrd="2" destOrd="0" parTransId="{78ACD15F-C51E-4B8F-8FCB-050DFEDC8214}" sibTransId="{F6DBC7F8-2ACC-4DA1-B203-3D4DF4BF3597}"/>
    <dgm:cxn modelId="{9F189A94-40E1-41B4-920C-CD60C6E54D25}" type="presOf" srcId="{939B6213-C137-4FFC-84AB-C9492F1A776D}" destId="{208F3622-80FD-477A-811F-76F8DDD07840}" srcOrd="0" destOrd="0" presId="urn:microsoft.com/office/officeart/2005/8/layout/process5"/>
    <dgm:cxn modelId="{70A3B295-046C-409C-9D98-6708835B85B2}" type="presOf" srcId="{DBEB66A9-B45E-4034-80D4-05086EF7D61C}" destId="{4578EDFD-5620-4784-A582-C362F84704F4}" srcOrd="1" destOrd="0" presId="urn:microsoft.com/office/officeart/2005/8/layout/process5"/>
    <dgm:cxn modelId="{5BA5C2C4-E7A7-4426-892A-3242359B3F96}" type="presOf" srcId="{0E213C53-8B05-465F-BEB4-746B7F8F73F4}" destId="{A8F51D9B-B990-491B-9767-D1CF9D0C8685}" srcOrd="0" destOrd="0" presId="urn:microsoft.com/office/officeart/2005/8/layout/process5"/>
    <dgm:cxn modelId="{9D0D98E7-90C9-466B-9EEF-5A31157F6DD7}" srcId="{939B6213-C137-4FFC-84AB-C9492F1A776D}" destId="{0E213C53-8B05-465F-BEB4-746B7F8F73F4}" srcOrd="3" destOrd="0" parTransId="{64958AB1-5594-470E-9AB2-8C3D6040B09D}" sibTransId="{FC038B18-F75E-4A8C-9CFD-65E86746268E}"/>
    <dgm:cxn modelId="{F3CFE8A5-DE34-403F-9760-F55397B04659}" type="presParOf" srcId="{208F3622-80FD-477A-811F-76F8DDD07840}" destId="{04FB6A96-942C-4374-BE9C-29368B6E9EE5}" srcOrd="0" destOrd="0" presId="urn:microsoft.com/office/officeart/2005/8/layout/process5"/>
    <dgm:cxn modelId="{E0BA56C3-0E67-46D2-A250-8F7DE34CE5D9}" type="presParOf" srcId="{208F3622-80FD-477A-811F-76F8DDD07840}" destId="{E28E1B83-F3D0-4018-8B66-4F47627301FF}" srcOrd="1" destOrd="0" presId="urn:microsoft.com/office/officeart/2005/8/layout/process5"/>
    <dgm:cxn modelId="{9E50E447-41C7-4DEE-B37A-29446CFF0F5A}" type="presParOf" srcId="{E28E1B83-F3D0-4018-8B66-4F47627301FF}" destId="{4578EDFD-5620-4784-A582-C362F84704F4}" srcOrd="0" destOrd="0" presId="urn:microsoft.com/office/officeart/2005/8/layout/process5"/>
    <dgm:cxn modelId="{6C75E67A-4CF2-4686-B444-567A4A642319}" type="presParOf" srcId="{208F3622-80FD-477A-811F-76F8DDD07840}" destId="{C7EE79D2-EDDA-446C-BB49-13E6E1ECBBC1}" srcOrd="2" destOrd="0" presId="urn:microsoft.com/office/officeart/2005/8/layout/process5"/>
    <dgm:cxn modelId="{50A0B8F3-A898-498E-80F4-26C8BCDD0B5E}" type="presParOf" srcId="{208F3622-80FD-477A-811F-76F8DDD07840}" destId="{F520F0D9-14F0-4CFD-AAF2-793A63F100A6}" srcOrd="3" destOrd="0" presId="urn:microsoft.com/office/officeart/2005/8/layout/process5"/>
    <dgm:cxn modelId="{149939A2-26CF-49B6-91AB-728BB0EE8346}" type="presParOf" srcId="{F520F0D9-14F0-4CFD-AAF2-793A63F100A6}" destId="{AAEC9090-F206-4700-953F-6142C912EA1D}" srcOrd="0" destOrd="0" presId="urn:microsoft.com/office/officeart/2005/8/layout/process5"/>
    <dgm:cxn modelId="{49D6FAA1-1299-4223-82D5-634E3FCB69A6}" type="presParOf" srcId="{208F3622-80FD-477A-811F-76F8DDD07840}" destId="{19AD3D95-7C53-4B45-AE1C-782E083812E0}" srcOrd="4" destOrd="0" presId="urn:microsoft.com/office/officeart/2005/8/layout/process5"/>
    <dgm:cxn modelId="{38375BE8-AE2D-4900-8E1D-53BFA0BE573F}" type="presParOf" srcId="{208F3622-80FD-477A-811F-76F8DDD07840}" destId="{CA568005-CC7B-4F21-BAC9-D20582DB3DC0}" srcOrd="5" destOrd="0" presId="urn:microsoft.com/office/officeart/2005/8/layout/process5"/>
    <dgm:cxn modelId="{D53ABE7D-6F59-4F37-BE30-66FAF7A796F6}" type="presParOf" srcId="{CA568005-CC7B-4F21-BAC9-D20582DB3DC0}" destId="{BAB47DB8-39A7-47B3-807A-124F2A7E4AAD}" srcOrd="0" destOrd="0" presId="urn:microsoft.com/office/officeart/2005/8/layout/process5"/>
    <dgm:cxn modelId="{0D881206-8F09-4B91-BA38-97B4987BFAA8}" type="presParOf" srcId="{208F3622-80FD-477A-811F-76F8DDD07840}" destId="{A8F51D9B-B990-491B-9767-D1CF9D0C8685}"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3A1015-7C4E-4AA4-9420-7A7E7C374AC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76783A-B98F-49C6-AC3E-692D4BEC4698}">
      <dgm:prSet/>
      <dgm:spPr/>
      <dgm:t>
        <a:bodyPr/>
        <a:lstStyle/>
        <a:p>
          <a:r>
            <a:rPr lang="en-US"/>
            <a:t>Timeliness &amp; Accuracy of benefit payments</a:t>
          </a:r>
        </a:p>
      </dgm:t>
    </dgm:pt>
    <dgm:pt modelId="{BB44AC5A-21FB-4003-AA51-047F92CCD668}" type="parTrans" cxnId="{8B45E253-59B4-4C09-9B7E-C9F2E8C138EB}">
      <dgm:prSet/>
      <dgm:spPr/>
      <dgm:t>
        <a:bodyPr/>
        <a:lstStyle/>
        <a:p>
          <a:endParaRPr lang="en-US"/>
        </a:p>
      </dgm:t>
    </dgm:pt>
    <dgm:pt modelId="{A8AA4782-A0BE-4E32-9D94-0A0948475B92}" type="sibTrans" cxnId="{8B45E253-59B4-4C09-9B7E-C9F2E8C138EB}">
      <dgm:prSet/>
      <dgm:spPr/>
      <dgm:t>
        <a:bodyPr/>
        <a:lstStyle/>
        <a:p>
          <a:endParaRPr lang="en-US"/>
        </a:p>
      </dgm:t>
    </dgm:pt>
    <dgm:pt modelId="{16896173-6A1C-4E79-BF3B-CE743157FCBD}">
      <dgm:prSet/>
      <dgm:spPr/>
      <dgm:t>
        <a:bodyPr/>
        <a:lstStyle/>
        <a:p>
          <a:r>
            <a:rPr lang="en-US"/>
            <a:t>Initial and ongoing indemnity</a:t>
          </a:r>
        </a:p>
      </dgm:t>
    </dgm:pt>
    <dgm:pt modelId="{26B56794-0492-4AEC-AFAD-E15C51F0AF36}" type="parTrans" cxnId="{058CCFBD-0856-4C49-AC47-CA1816734721}">
      <dgm:prSet/>
      <dgm:spPr/>
      <dgm:t>
        <a:bodyPr/>
        <a:lstStyle/>
        <a:p>
          <a:endParaRPr lang="en-US"/>
        </a:p>
      </dgm:t>
    </dgm:pt>
    <dgm:pt modelId="{CD86D406-5B64-43DB-8B73-58A569FC3233}" type="sibTrans" cxnId="{058CCFBD-0856-4C49-AC47-CA1816734721}">
      <dgm:prSet/>
      <dgm:spPr/>
      <dgm:t>
        <a:bodyPr/>
        <a:lstStyle/>
        <a:p>
          <a:endParaRPr lang="en-US"/>
        </a:p>
      </dgm:t>
    </dgm:pt>
    <dgm:pt modelId="{8DDDE7AE-6E32-4C73-BFD5-A2C9BB1F9A59}">
      <dgm:prSet/>
      <dgm:spPr/>
      <dgm:t>
        <a:bodyPr/>
        <a:lstStyle/>
        <a:p>
          <a:r>
            <a:rPr lang="en-US"/>
            <a:t>Agreements/Orders/Decisions</a:t>
          </a:r>
        </a:p>
      </dgm:t>
    </dgm:pt>
    <dgm:pt modelId="{D3CF522C-7372-49EA-9A72-53143BB3A036}" type="parTrans" cxnId="{5AA33138-99A4-4385-9B9A-683D7E5D142A}">
      <dgm:prSet/>
      <dgm:spPr/>
      <dgm:t>
        <a:bodyPr/>
        <a:lstStyle/>
        <a:p>
          <a:endParaRPr lang="en-US"/>
        </a:p>
      </dgm:t>
    </dgm:pt>
    <dgm:pt modelId="{7C123204-8CD6-4CF9-9F6C-D7B68442DE89}" type="sibTrans" cxnId="{5AA33138-99A4-4385-9B9A-683D7E5D142A}">
      <dgm:prSet/>
      <dgm:spPr/>
      <dgm:t>
        <a:bodyPr/>
        <a:lstStyle/>
        <a:p>
          <a:endParaRPr lang="en-US"/>
        </a:p>
      </dgm:t>
    </dgm:pt>
    <dgm:pt modelId="{A1D255E1-CDEE-41AC-9906-6231E864D465}">
      <dgm:prSet/>
      <dgm:spPr/>
      <dgm:t>
        <a:bodyPr/>
        <a:lstStyle/>
        <a:p>
          <a:r>
            <a:rPr lang="en-US"/>
            <a:t>Form Filing/Bill payments</a:t>
          </a:r>
        </a:p>
      </dgm:t>
    </dgm:pt>
    <dgm:pt modelId="{9DC3370A-DC2E-41FF-88EE-6D93DE5FA7D5}" type="parTrans" cxnId="{62A62F1A-466A-412F-ABC9-6A6B03CDCBAD}">
      <dgm:prSet/>
      <dgm:spPr/>
      <dgm:t>
        <a:bodyPr/>
        <a:lstStyle/>
        <a:p>
          <a:endParaRPr lang="en-US"/>
        </a:p>
      </dgm:t>
    </dgm:pt>
    <dgm:pt modelId="{F786C201-3FBA-4D4C-B1DB-D45C55950FDC}" type="sibTrans" cxnId="{62A62F1A-466A-412F-ABC9-6A6B03CDCBAD}">
      <dgm:prSet/>
      <dgm:spPr/>
      <dgm:t>
        <a:bodyPr/>
        <a:lstStyle/>
        <a:p>
          <a:endParaRPr lang="en-US"/>
        </a:p>
      </dgm:t>
    </dgm:pt>
    <dgm:pt modelId="{F5578E80-4EA3-4BFB-A895-662809E9CAAA}">
      <dgm:prSet/>
      <dgm:spPr/>
      <dgm:t>
        <a:bodyPr/>
        <a:lstStyle/>
        <a:p>
          <a:r>
            <a:rPr lang="en-US"/>
            <a:t>Other issues as applicable.</a:t>
          </a:r>
        </a:p>
      </dgm:t>
    </dgm:pt>
    <dgm:pt modelId="{3FE43984-0DE6-4C23-842C-8FE6C20F6424}" type="parTrans" cxnId="{D48C51C5-55FE-40AC-BA39-C5ABEEA8FC9C}">
      <dgm:prSet/>
      <dgm:spPr/>
      <dgm:t>
        <a:bodyPr/>
        <a:lstStyle/>
        <a:p>
          <a:endParaRPr lang="en-US"/>
        </a:p>
      </dgm:t>
    </dgm:pt>
    <dgm:pt modelId="{931D631C-F7C2-42C9-B806-1B047EA2661E}" type="sibTrans" cxnId="{D48C51C5-55FE-40AC-BA39-C5ABEEA8FC9C}">
      <dgm:prSet/>
      <dgm:spPr/>
      <dgm:t>
        <a:bodyPr/>
        <a:lstStyle/>
        <a:p>
          <a:endParaRPr lang="en-US"/>
        </a:p>
      </dgm:t>
    </dgm:pt>
    <dgm:pt modelId="{5C3C544C-5CD0-48BF-99D4-48F9BC80F7C1}" type="pres">
      <dgm:prSet presAssocID="{BA3A1015-7C4E-4AA4-9420-7A7E7C374AC7}" presName="root" presStyleCnt="0">
        <dgm:presLayoutVars>
          <dgm:dir/>
          <dgm:resizeHandles val="exact"/>
        </dgm:presLayoutVars>
      </dgm:prSet>
      <dgm:spPr/>
    </dgm:pt>
    <dgm:pt modelId="{1737C6A1-136A-4383-B74B-FD58D10A8784}" type="pres">
      <dgm:prSet presAssocID="{0276783A-B98F-49C6-AC3E-692D4BEC4698}" presName="compNode" presStyleCnt="0"/>
      <dgm:spPr/>
    </dgm:pt>
    <dgm:pt modelId="{5F3C2A1C-B4A9-4DE4-A3AC-D9CA1895F74A}" type="pres">
      <dgm:prSet presAssocID="{0276783A-B98F-49C6-AC3E-692D4BEC4698}" presName="bgRect" presStyleLbl="bgShp" presStyleIdx="0" presStyleCnt="3"/>
      <dgm:spPr/>
    </dgm:pt>
    <dgm:pt modelId="{86DF705A-C38A-4A55-937D-48EEF053C1A8}" type="pres">
      <dgm:prSet presAssocID="{0276783A-B98F-49C6-AC3E-692D4BEC46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B5910341-9345-4355-9DC4-925AB5DFC2D2}" type="pres">
      <dgm:prSet presAssocID="{0276783A-B98F-49C6-AC3E-692D4BEC4698}" presName="spaceRect" presStyleCnt="0"/>
      <dgm:spPr/>
    </dgm:pt>
    <dgm:pt modelId="{D871F20E-23D0-4776-AA81-4821F2C2A3BF}" type="pres">
      <dgm:prSet presAssocID="{0276783A-B98F-49C6-AC3E-692D4BEC4698}" presName="parTx" presStyleLbl="revTx" presStyleIdx="0" presStyleCnt="4">
        <dgm:presLayoutVars>
          <dgm:chMax val="0"/>
          <dgm:chPref val="0"/>
        </dgm:presLayoutVars>
      </dgm:prSet>
      <dgm:spPr/>
    </dgm:pt>
    <dgm:pt modelId="{D48D80B6-A654-46CC-A443-9161DBC36E41}" type="pres">
      <dgm:prSet presAssocID="{0276783A-B98F-49C6-AC3E-692D4BEC4698}" presName="desTx" presStyleLbl="revTx" presStyleIdx="1" presStyleCnt="4">
        <dgm:presLayoutVars/>
      </dgm:prSet>
      <dgm:spPr/>
    </dgm:pt>
    <dgm:pt modelId="{F2901B9A-3039-43A2-AD3F-CCEF5E944E07}" type="pres">
      <dgm:prSet presAssocID="{A8AA4782-A0BE-4E32-9D94-0A0948475B92}" presName="sibTrans" presStyleCnt="0"/>
      <dgm:spPr/>
    </dgm:pt>
    <dgm:pt modelId="{56578920-61EB-443F-AF58-B436FA9C6185}" type="pres">
      <dgm:prSet presAssocID="{A1D255E1-CDEE-41AC-9906-6231E864D465}" presName="compNode" presStyleCnt="0"/>
      <dgm:spPr/>
    </dgm:pt>
    <dgm:pt modelId="{604EEBC8-0609-4FD9-999C-1C411CE16D53}" type="pres">
      <dgm:prSet presAssocID="{A1D255E1-CDEE-41AC-9906-6231E864D465}" presName="bgRect" presStyleLbl="bgShp" presStyleIdx="1" presStyleCnt="3"/>
      <dgm:spPr/>
    </dgm:pt>
    <dgm:pt modelId="{3A472FBE-D975-45DB-AE4D-15B6920D62B3}" type="pres">
      <dgm:prSet presAssocID="{A1D255E1-CDEE-41AC-9906-6231E864D46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6CC8539C-7A71-495E-836E-EEE55FEE1B40}" type="pres">
      <dgm:prSet presAssocID="{A1D255E1-CDEE-41AC-9906-6231E864D465}" presName="spaceRect" presStyleCnt="0"/>
      <dgm:spPr/>
    </dgm:pt>
    <dgm:pt modelId="{F6BF98DA-EED4-461C-8867-44A895D3ED95}" type="pres">
      <dgm:prSet presAssocID="{A1D255E1-CDEE-41AC-9906-6231E864D465}" presName="parTx" presStyleLbl="revTx" presStyleIdx="2" presStyleCnt="4">
        <dgm:presLayoutVars>
          <dgm:chMax val="0"/>
          <dgm:chPref val="0"/>
        </dgm:presLayoutVars>
      </dgm:prSet>
      <dgm:spPr/>
    </dgm:pt>
    <dgm:pt modelId="{A8245344-1FC6-4DA7-8DE3-49EED79D0166}" type="pres">
      <dgm:prSet presAssocID="{F786C201-3FBA-4D4C-B1DB-D45C55950FDC}" presName="sibTrans" presStyleCnt="0"/>
      <dgm:spPr/>
    </dgm:pt>
    <dgm:pt modelId="{7DEF55E5-C0AF-4491-BCBA-08C0DC9DF9E3}" type="pres">
      <dgm:prSet presAssocID="{F5578E80-4EA3-4BFB-A895-662809E9CAAA}" presName="compNode" presStyleCnt="0"/>
      <dgm:spPr/>
    </dgm:pt>
    <dgm:pt modelId="{177CA928-5CC8-4F06-A8FA-10825A0143A1}" type="pres">
      <dgm:prSet presAssocID="{F5578E80-4EA3-4BFB-A895-662809E9CAAA}" presName="bgRect" presStyleLbl="bgShp" presStyleIdx="2" presStyleCnt="3"/>
      <dgm:spPr/>
    </dgm:pt>
    <dgm:pt modelId="{E05CAE92-3F0E-4B87-940A-8B167D2C091A}" type="pres">
      <dgm:prSet presAssocID="{F5578E80-4EA3-4BFB-A895-662809E9CA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B4DC590D-8C4C-4964-8387-9F089DA189D8}" type="pres">
      <dgm:prSet presAssocID="{F5578E80-4EA3-4BFB-A895-662809E9CAAA}" presName="spaceRect" presStyleCnt="0"/>
      <dgm:spPr/>
    </dgm:pt>
    <dgm:pt modelId="{43034E8A-52B9-4BF8-8628-99A32D739605}" type="pres">
      <dgm:prSet presAssocID="{F5578E80-4EA3-4BFB-A895-662809E9CAAA}" presName="parTx" presStyleLbl="revTx" presStyleIdx="3" presStyleCnt="4">
        <dgm:presLayoutVars>
          <dgm:chMax val="0"/>
          <dgm:chPref val="0"/>
        </dgm:presLayoutVars>
      </dgm:prSet>
      <dgm:spPr/>
    </dgm:pt>
  </dgm:ptLst>
  <dgm:cxnLst>
    <dgm:cxn modelId="{62A62F1A-466A-412F-ABC9-6A6B03CDCBAD}" srcId="{BA3A1015-7C4E-4AA4-9420-7A7E7C374AC7}" destId="{A1D255E1-CDEE-41AC-9906-6231E864D465}" srcOrd="1" destOrd="0" parTransId="{9DC3370A-DC2E-41FF-88EE-6D93DE5FA7D5}" sibTransId="{F786C201-3FBA-4D4C-B1DB-D45C55950FDC}"/>
    <dgm:cxn modelId="{6638C825-82D3-4153-A40B-36AF8371AAD5}" type="presOf" srcId="{8DDDE7AE-6E32-4C73-BFD5-A2C9BB1F9A59}" destId="{D48D80B6-A654-46CC-A443-9161DBC36E41}" srcOrd="0" destOrd="1" presId="urn:microsoft.com/office/officeart/2018/2/layout/IconVerticalSolidList"/>
    <dgm:cxn modelId="{5AA33138-99A4-4385-9B9A-683D7E5D142A}" srcId="{0276783A-B98F-49C6-AC3E-692D4BEC4698}" destId="{8DDDE7AE-6E32-4C73-BFD5-A2C9BB1F9A59}" srcOrd="1" destOrd="0" parTransId="{D3CF522C-7372-49EA-9A72-53143BB3A036}" sibTransId="{7C123204-8CD6-4CF9-9F6C-D7B68442DE89}"/>
    <dgm:cxn modelId="{1009873A-BDF6-428F-9B3A-85A08065C6E4}" type="presOf" srcId="{16896173-6A1C-4E79-BF3B-CE743157FCBD}" destId="{D48D80B6-A654-46CC-A443-9161DBC36E41}" srcOrd="0" destOrd="0" presId="urn:microsoft.com/office/officeart/2018/2/layout/IconVerticalSolidList"/>
    <dgm:cxn modelId="{F681483C-FB70-4DB0-BCAC-0CA0AD23CA40}" type="presOf" srcId="{BA3A1015-7C4E-4AA4-9420-7A7E7C374AC7}" destId="{5C3C544C-5CD0-48BF-99D4-48F9BC80F7C1}" srcOrd="0" destOrd="0" presId="urn:microsoft.com/office/officeart/2018/2/layout/IconVerticalSolidList"/>
    <dgm:cxn modelId="{8B45E253-59B4-4C09-9B7E-C9F2E8C138EB}" srcId="{BA3A1015-7C4E-4AA4-9420-7A7E7C374AC7}" destId="{0276783A-B98F-49C6-AC3E-692D4BEC4698}" srcOrd="0" destOrd="0" parTransId="{BB44AC5A-21FB-4003-AA51-047F92CCD668}" sibTransId="{A8AA4782-A0BE-4E32-9D94-0A0948475B92}"/>
    <dgm:cxn modelId="{6280B77E-06C6-482B-8FA1-9A69C92F863B}" type="presOf" srcId="{0276783A-B98F-49C6-AC3E-692D4BEC4698}" destId="{D871F20E-23D0-4776-AA81-4821F2C2A3BF}" srcOrd="0" destOrd="0" presId="urn:microsoft.com/office/officeart/2018/2/layout/IconVerticalSolidList"/>
    <dgm:cxn modelId="{058CCFBD-0856-4C49-AC47-CA1816734721}" srcId="{0276783A-B98F-49C6-AC3E-692D4BEC4698}" destId="{16896173-6A1C-4E79-BF3B-CE743157FCBD}" srcOrd="0" destOrd="0" parTransId="{26B56794-0492-4AEC-AFAD-E15C51F0AF36}" sibTransId="{CD86D406-5B64-43DB-8B73-58A569FC3233}"/>
    <dgm:cxn modelId="{D48C51C5-55FE-40AC-BA39-C5ABEEA8FC9C}" srcId="{BA3A1015-7C4E-4AA4-9420-7A7E7C374AC7}" destId="{F5578E80-4EA3-4BFB-A895-662809E9CAAA}" srcOrd="2" destOrd="0" parTransId="{3FE43984-0DE6-4C23-842C-8FE6C20F6424}" sibTransId="{931D631C-F7C2-42C9-B806-1B047EA2661E}"/>
    <dgm:cxn modelId="{A48084C5-FC76-460C-A695-4C33D4CAB3E7}" type="presOf" srcId="{A1D255E1-CDEE-41AC-9906-6231E864D465}" destId="{F6BF98DA-EED4-461C-8867-44A895D3ED95}" srcOrd="0" destOrd="0" presId="urn:microsoft.com/office/officeart/2018/2/layout/IconVerticalSolidList"/>
    <dgm:cxn modelId="{0D8B38D2-F765-4240-9AB4-CB8E345DB52B}" type="presOf" srcId="{F5578E80-4EA3-4BFB-A895-662809E9CAAA}" destId="{43034E8A-52B9-4BF8-8628-99A32D739605}" srcOrd="0" destOrd="0" presId="urn:microsoft.com/office/officeart/2018/2/layout/IconVerticalSolidList"/>
    <dgm:cxn modelId="{7831A759-A264-4BF9-96A6-BCB1DBFE047A}" type="presParOf" srcId="{5C3C544C-5CD0-48BF-99D4-48F9BC80F7C1}" destId="{1737C6A1-136A-4383-B74B-FD58D10A8784}" srcOrd="0" destOrd="0" presId="urn:microsoft.com/office/officeart/2018/2/layout/IconVerticalSolidList"/>
    <dgm:cxn modelId="{9D58E5E4-4674-4CCF-8FCE-CCC9EE56C14D}" type="presParOf" srcId="{1737C6A1-136A-4383-B74B-FD58D10A8784}" destId="{5F3C2A1C-B4A9-4DE4-A3AC-D9CA1895F74A}" srcOrd="0" destOrd="0" presId="urn:microsoft.com/office/officeart/2018/2/layout/IconVerticalSolidList"/>
    <dgm:cxn modelId="{DC6C1182-3993-44A9-86F9-2F87B5C46F8E}" type="presParOf" srcId="{1737C6A1-136A-4383-B74B-FD58D10A8784}" destId="{86DF705A-C38A-4A55-937D-48EEF053C1A8}" srcOrd="1" destOrd="0" presId="urn:microsoft.com/office/officeart/2018/2/layout/IconVerticalSolidList"/>
    <dgm:cxn modelId="{3CBB0A61-9BDC-4D8D-9B30-5768294AB187}" type="presParOf" srcId="{1737C6A1-136A-4383-B74B-FD58D10A8784}" destId="{B5910341-9345-4355-9DC4-925AB5DFC2D2}" srcOrd="2" destOrd="0" presId="urn:microsoft.com/office/officeart/2018/2/layout/IconVerticalSolidList"/>
    <dgm:cxn modelId="{7017445B-B49B-4C1A-8A7B-4DAB6E4B4922}" type="presParOf" srcId="{1737C6A1-136A-4383-B74B-FD58D10A8784}" destId="{D871F20E-23D0-4776-AA81-4821F2C2A3BF}" srcOrd="3" destOrd="0" presId="urn:microsoft.com/office/officeart/2018/2/layout/IconVerticalSolidList"/>
    <dgm:cxn modelId="{364C859A-C0F5-407E-B46B-7748AFEBC560}" type="presParOf" srcId="{1737C6A1-136A-4383-B74B-FD58D10A8784}" destId="{D48D80B6-A654-46CC-A443-9161DBC36E41}" srcOrd="4" destOrd="0" presId="urn:microsoft.com/office/officeart/2018/2/layout/IconVerticalSolidList"/>
    <dgm:cxn modelId="{C64DAE43-DA37-4CCE-9598-D8E70F79D074}" type="presParOf" srcId="{5C3C544C-5CD0-48BF-99D4-48F9BC80F7C1}" destId="{F2901B9A-3039-43A2-AD3F-CCEF5E944E07}" srcOrd="1" destOrd="0" presId="urn:microsoft.com/office/officeart/2018/2/layout/IconVerticalSolidList"/>
    <dgm:cxn modelId="{2DB46C08-01D2-4F07-9827-A8D981418D04}" type="presParOf" srcId="{5C3C544C-5CD0-48BF-99D4-48F9BC80F7C1}" destId="{56578920-61EB-443F-AF58-B436FA9C6185}" srcOrd="2" destOrd="0" presId="urn:microsoft.com/office/officeart/2018/2/layout/IconVerticalSolidList"/>
    <dgm:cxn modelId="{AA73D640-56F8-4444-BA81-EF5BED914ECB}" type="presParOf" srcId="{56578920-61EB-443F-AF58-B436FA9C6185}" destId="{604EEBC8-0609-4FD9-999C-1C411CE16D53}" srcOrd="0" destOrd="0" presId="urn:microsoft.com/office/officeart/2018/2/layout/IconVerticalSolidList"/>
    <dgm:cxn modelId="{AF6C6267-39D0-455B-BAD9-380EECADFF64}" type="presParOf" srcId="{56578920-61EB-443F-AF58-B436FA9C6185}" destId="{3A472FBE-D975-45DB-AE4D-15B6920D62B3}" srcOrd="1" destOrd="0" presId="urn:microsoft.com/office/officeart/2018/2/layout/IconVerticalSolidList"/>
    <dgm:cxn modelId="{D1207B5D-22EF-4AEC-8B3B-589410981372}" type="presParOf" srcId="{56578920-61EB-443F-AF58-B436FA9C6185}" destId="{6CC8539C-7A71-495E-836E-EEE55FEE1B40}" srcOrd="2" destOrd="0" presId="urn:microsoft.com/office/officeart/2018/2/layout/IconVerticalSolidList"/>
    <dgm:cxn modelId="{3DF62427-A66A-4666-A34B-1681272B7456}" type="presParOf" srcId="{56578920-61EB-443F-AF58-B436FA9C6185}" destId="{F6BF98DA-EED4-461C-8867-44A895D3ED95}" srcOrd="3" destOrd="0" presId="urn:microsoft.com/office/officeart/2018/2/layout/IconVerticalSolidList"/>
    <dgm:cxn modelId="{5356C07A-A62C-4190-AFB0-5939F7724697}" type="presParOf" srcId="{5C3C544C-5CD0-48BF-99D4-48F9BC80F7C1}" destId="{A8245344-1FC6-4DA7-8DE3-49EED79D0166}" srcOrd="3" destOrd="0" presId="urn:microsoft.com/office/officeart/2018/2/layout/IconVerticalSolidList"/>
    <dgm:cxn modelId="{271689C4-FF8E-4A3B-98DB-28E26DD8A7FC}" type="presParOf" srcId="{5C3C544C-5CD0-48BF-99D4-48F9BC80F7C1}" destId="{7DEF55E5-C0AF-4491-BCBA-08C0DC9DF9E3}" srcOrd="4" destOrd="0" presId="urn:microsoft.com/office/officeart/2018/2/layout/IconVerticalSolidList"/>
    <dgm:cxn modelId="{04C56139-7FBD-4BBC-8837-634CB1D13557}" type="presParOf" srcId="{7DEF55E5-C0AF-4491-BCBA-08C0DC9DF9E3}" destId="{177CA928-5CC8-4F06-A8FA-10825A0143A1}" srcOrd="0" destOrd="0" presId="urn:microsoft.com/office/officeart/2018/2/layout/IconVerticalSolidList"/>
    <dgm:cxn modelId="{6E13FACD-A9D4-41F5-B5DC-7404697131EB}" type="presParOf" srcId="{7DEF55E5-C0AF-4491-BCBA-08C0DC9DF9E3}" destId="{E05CAE92-3F0E-4B87-940A-8B167D2C091A}" srcOrd="1" destOrd="0" presId="urn:microsoft.com/office/officeart/2018/2/layout/IconVerticalSolidList"/>
    <dgm:cxn modelId="{41E69B8D-1D6A-48D3-9DC8-55CA5B59A5EE}" type="presParOf" srcId="{7DEF55E5-C0AF-4491-BCBA-08C0DC9DF9E3}" destId="{B4DC590D-8C4C-4964-8387-9F089DA189D8}" srcOrd="2" destOrd="0" presId="urn:microsoft.com/office/officeart/2018/2/layout/IconVerticalSolidList"/>
    <dgm:cxn modelId="{59B8404A-2164-4953-B224-ACF8A1BD3E27}" type="presParOf" srcId="{7DEF55E5-C0AF-4491-BCBA-08C0DC9DF9E3}" destId="{43034E8A-52B9-4BF8-8628-99A32D73960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80C69A-4116-4F7C-A19E-68182DF714D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2CBA84-79C2-4F63-93B0-EE3EEA6A75EC}">
      <dgm:prSet/>
      <dgm:spPr/>
      <dgm:t>
        <a:bodyPr/>
        <a:lstStyle/>
        <a:p>
          <a:r>
            <a:rPr lang="en-US"/>
            <a:t>The Monitoring Unit produces 4 Quarterly Compliance Reports, as well as an Annual Compliance Report.  We also do various other projects throughout the year.</a:t>
          </a:r>
        </a:p>
      </dgm:t>
    </dgm:pt>
    <dgm:pt modelId="{E6DACF98-5B7B-44A5-81AA-5CDD8992C54C}" type="parTrans" cxnId="{B18B1B83-209E-4E1D-9388-DEFBA51E37C6}">
      <dgm:prSet/>
      <dgm:spPr/>
      <dgm:t>
        <a:bodyPr/>
        <a:lstStyle/>
        <a:p>
          <a:endParaRPr lang="en-US"/>
        </a:p>
      </dgm:t>
    </dgm:pt>
    <dgm:pt modelId="{F0D3886C-7B10-4683-ABEF-C13D5E68FB78}" type="sibTrans" cxnId="{B18B1B83-209E-4E1D-9388-DEFBA51E37C6}">
      <dgm:prSet/>
      <dgm:spPr/>
      <dgm:t>
        <a:bodyPr/>
        <a:lstStyle/>
        <a:p>
          <a:endParaRPr lang="en-US"/>
        </a:p>
      </dgm:t>
    </dgm:pt>
    <dgm:pt modelId="{1B699BE6-138B-4142-ACE5-2754A25C3FEE}">
      <dgm:prSet/>
      <dgm:spPr/>
      <dgm:t>
        <a:bodyPr/>
        <a:lstStyle/>
        <a:p>
          <a:r>
            <a:rPr lang="en-US"/>
            <a:t>Before compiling the Compliance Reports, Monitoring conducts a “Reconciliation Process” with every Claims Administrator that had “benchmark” activity during the quarter we are compiling.  This process allows Claims Administrators approximately a month to review their activity for accuracy.</a:t>
          </a:r>
        </a:p>
      </dgm:t>
    </dgm:pt>
    <dgm:pt modelId="{55A198A0-FFFC-4425-9B87-880C26B98CAE}" type="parTrans" cxnId="{8C7C6EFC-5A2D-4A8C-95AA-1E9153907E14}">
      <dgm:prSet/>
      <dgm:spPr/>
      <dgm:t>
        <a:bodyPr/>
        <a:lstStyle/>
        <a:p>
          <a:endParaRPr lang="en-US"/>
        </a:p>
      </dgm:t>
    </dgm:pt>
    <dgm:pt modelId="{C037664A-751B-4B86-8DDA-8871F6837395}" type="sibTrans" cxnId="{8C7C6EFC-5A2D-4A8C-95AA-1E9153907E14}">
      <dgm:prSet/>
      <dgm:spPr/>
      <dgm:t>
        <a:bodyPr/>
        <a:lstStyle/>
        <a:p>
          <a:endParaRPr lang="en-US"/>
        </a:p>
      </dgm:t>
    </dgm:pt>
    <dgm:pt modelId="{29F05A05-9762-40EF-B1B9-C99470AEE446}" type="pres">
      <dgm:prSet presAssocID="{C380C69A-4116-4F7C-A19E-68182DF714DB}" presName="root" presStyleCnt="0">
        <dgm:presLayoutVars>
          <dgm:dir/>
          <dgm:resizeHandles val="exact"/>
        </dgm:presLayoutVars>
      </dgm:prSet>
      <dgm:spPr/>
    </dgm:pt>
    <dgm:pt modelId="{2BB13002-7C6C-4D3E-973D-50AA34F8553B}" type="pres">
      <dgm:prSet presAssocID="{632CBA84-79C2-4F63-93B0-EE3EEA6A75EC}" presName="compNode" presStyleCnt="0"/>
      <dgm:spPr/>
    </dgm:pt>
    <dgm:pt modelId="{9A23607F-E286-4AA2-95F3-47464E963DF6}" type="pres">
      <dgm:prSet presAssocID="{632CBA84-79C2-4F63-93B0-EE3EEA6A75EC}" presName="bgRect" presStyleLbl="bgShp" presStyleIdx="0" presStyleCnt="2"/>
      <dgm:spPr/>
    </dgm:pt>
    <dgm:pt modelId="{791C90A4-FADF-49EA-8348-A3E7D642F91E}" type="pres">
      <dgm:prSet presAssocID="{632CBA84-79C2-4F63-93B0-EE3EEA6A75E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43F9CEBB-2CAF-48F3-810A-B7AB494EE0E8}" type="pres">
      <dgm:prSet presAssocID="{632CBA84-79C2-4F63-93B0-EE3EEA6A75EC}" presName="spaceRect" presStyleCnt="0"/>
      <dgm:spPr/>
    </dgm:pt>
    <dgm:pt modelId="{12925EA3-367C-4A4E-87A3-7A716E58F98C}" type="pres">
      <dgm:prSet presAssocID="{632CBA84-79C2-4F63-93B0-EE3EEA6A75EC}" presName="parTx" presStyleLbl="revTx" presStyleIdx="0" presStyleCnt="2">
        <dgm:presLayoutVars>
          <dgm:chMax val="0"/>
          <dgm:chPref val="0"/>
        </dgm:presLayoutVars>
      </dgm:prSet>
      <dgm:spPr/>
    </dgm:pt>
    <dgm:pt modelId="{4DB658F1-5DC0-49C3-97C9-AB8E2DB4C99D}" type="pres">
      <dgm:prSet presAssocID="{F0D3886C-7B10-4683-ABEF-C13D5E68FB78}" presName="sibTrans" presStyleCnt="0"/>
      <dgm:spPr/>
    </dgm:pt>
    <dgm:pt modelId="{E4D5D0CC-BE98-4D1E-850B-F9DB222F235E}" type="pres">
      <dgm:prSet presAssocID="{1B699BE6-138B-4142-ACE5-2754A25C3FEE}" presName="compNode" presStyleCnt="0"/>
      <dgm:spPr/>
    </dgm:pt>
    <dgm:pt modelId="{60D8273B-0CF9-4089-9BB5-A20785F51AAD}" type="pres">
      <dgm:prSet presAssocID="{1B699BE6-138B-4142-ACE5-2754A25C3FEE}" presName="bgRect" presStyleLbl="bgShp" presStyleIdx="1" presStyleCnt="2"/>
      <dgm:spPr/>
    </dgm:pt>
    <dgm:pt modelId="{C7EE15BB-760D-466A-999E-BBBA85E96F12}" type="pres">
      <dgm:prSet presAssocID="{1B699BE6-138B-4142-ACE5-2754A25C3FE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5D35D0B8-8018-4B82-A855-00D3A437BD70}" type="pres">
      <dgm:prSet presAssocID="{1B699BE6-138B-4142-ACE5-2754A25C3FEE}" presName="spaceRect" presStyleCnt="0"/>
      <dgm:spPr/>
    </dgm:pt>
    <dgm:pt modelId="{67450A2B-A916-4CEF-99A0-49EDD24357B9}" type="pres">
      <dgm:prSet presAssocID="{1B699BE6-138B-4142-ACE5-2754A25C3FEE}" presName="parTx" presStyleLbl="revTx" presStyleIdx="1" presStyleCnt="2">
        <dgm:presLayoutVars>
          <dgm:chMax val="0"/>
          <dgm:chPref val="0"/>
        </dgm:presLayoutVars>
      </dgm:prSet>
      <dgm:spPr/>
    </dgm:pt>
  </dgm:ptLst>
  <dgm:cxnLst>
    <dgm:cxn modelId="{C262720D-C494-448A-9B61-01BFE166257D}" type="presOf" srcId="{C380C69A-4116-4F7C-A19E-68182DF714DB}" destId="{29F05A05-9762-40EF-B1B9-C99470AEE446}" srcOrd="0" destOrd="0" presId="urn:microsoft.com/office/officeart/2018/2/layout/IconVerticalSolidList"/>
    <dgm:cxn modelId="{E743A621-A478-494C-A11A-7D67B0EA08AC}" type="presOf" srcId="{1B699BE6-138B-4142-ACE5-2754A25C3FEE}" destId="{67450A2B-A916-4CEF-99A0-49EDD24357B9}" srcOrd="0" destOrd="0" presId="urn:microsoft.com/office/officeart/2018/2/layout/IconVerticalSolidList"/>
    <dgm:cxn modelId="{732EDC30-4C13-4F08-9CC7-32EB28864716}" type="presOf" srcId="{632CBA84-79C2-4F63-93B0-EE3EEA6A75EC}" destId="{12925EA3-367C-4A4E-87A3-7A716E58F98C}" srcOrd="0" destOrd="0" presId="urn:microsoft.com/office/officeart/2018/2/layout/IconVerticalSolidList"/>
    <dgm:cxn modelId="{B18B1B83-209E-4E1D-9388-DEFBA51E37C6}" srcId="{C380C69A-4116-4F7C-A19E-68182DF714DB}" destId="{632CBA84-79C2-4F63-93B0-EE3EEA6A75EC}" srcOrd="0" destOrd="0" parTransId="{E6DACF98-5B7B-44A5-81AA-5CDD8992C54C}" sibTransId="{F0D3886C-7B10-4683-ABEF-C13D5E68FB78}"/>
    <dgm:cxn modelId="{8C7C6EFC-5A2D-4A8C-95AA-1E9153907E14}" srcId="{C380C69A-4116-4F7C-A19E-68182DF714DB}" destId="{1B699BE6-138B-4142-ACE5-2754A25C3FEE}" srcOrd="1" destOrd="0" parTransId="{55A198A0-FFFC-4425-9B87-880C26B98CAE}" sibTransId="{C037664A-751B-4B86-8DDA-8871F6837395}"/>
    <dgm:cxn modelId="{95954796-936F-420B-BD18-2E11AFDE996F}" type="presParOf" srcId="{29F05A05-9762-40EF-B1B9-C99470AEE446}" destId="{2BB13002-7C6C-4D3E-973D-50AA34F8553B}" srcOrd="0" destOrd="0" presId="urn:microsoft.com/office/officeart/2018/2/layout/IconVerticalSolidList"/>
    <dgm:cxn modelId="{9084D033-92D7-4103-BDA1-170E67C404E5}" type="presParOf" srcId="{2BB13002-7C6C-4D3E-973D-50AA34F8553B}" destId="{9A23607F-E286-4AA2-95F3-47464E963DF6}" srcOrd="0" destOrd="0" presId="urn:microsoft.com/office/officeart/2018/2/layout/IconVerticalSolidList"/>
    <dgm:cxn modelId="{BA2FE062-2093-4796-AC32-72B13D1C323C}" type="presParOf" srcId="{2BB13002-7C6C-4D3E-973D-50AA34F8553B}" destId="{791C90A4-FADF-49EA-8348-A3E7D642F91E}" srcOrd="1" destOrd="0" presId="urn:microsoft.com/office/officeart/2018/2/layout/IconVerticalSolidList"/>
    <dgm:cxn modelId="{DCC1A601-8AE0-4D12-B09D-E53BA2280594}" type="presParOf" srcId="{2BB13002-7C6C-4D3E-973D-50AA34F8553B}" destId="{43F9CEBB-2CAF-48F3-810A-B7AB494EE0E8}" srcOrd="2" destOrd="0" presId="urn:microsoft.com/office/officeart/2018/2/layout/IconVerticalSolidList"/>
    <dgm:cxn modelId="{99ED1E09-2F6F-466C-89D1-1BBB2D3A13B5}" type="presParOf" srcId="{2BB13002-7C6C-4D3E-973D-50AA34F8553B}" destId="{12925EA3-367C-4A4E-87A3-7A716E58F98C}" srcOrd="3" destOrd="0" presId="urn:microsoft.com/office/officeart/2018/2/layout/IconVerticalSolidList"/>
    <dgm:cxn modelId="{8598552C-0585-4052-B01C-B7CCBC5715CF}" type="presParOf" srcId="{29F05A05-9762-40EF-B1B9-C99470AEE446}" destId="{4DB658F1-5DC0-49C3-97C9-AB8E2DB4C99D}" srcOrd="1" destOrd="0" presId="urn:microsoft.com/office/officeart/2018/2/layout/IconVerticalSolidList"/>
    <dgm:cxn modelId="{C66877C8-B3CF-4B8C-9EB9-C6203CA6982B}" type="presParOf" srcId="{29F05A05-9762-40EF-B1B9-C99470AEE446}" destId="{E4D5D0CC-BE98-4D1E-850B-F9DB222F235E}" srcOrd="2" destOrd="0" presId="urn:microsoft.com/office/officeart/2018/2/layout/IconVerticalSolidList"/>
    <dgm:cxn modelId="{3BD94658-D150-497D-A7CF-367557863D3A}" type="presParOf" srcId="{E4D5D0CC-BE98-4D1E-850B-F9DB222F235E}" destId="{60D8273B-0CF9-4089-9BB5-A20785F51AAD}" srcOrd="0" destOrd="0" presId="urn:microsoft.com/office/officeart/2018/2/layout/IconVerticalSolidList"/>
    <dgm:cxn modelId="{0C230E19-DAE2-4F0F-A27C-AE853A77EB8A}" type="presParOf" srcId="{E4D5D0CC-BE98-4D1E-850B-F9DB222F235E}" destId="{C7EE15BB-760D-466A-999E-BBBA85E96F12}" srcOrd="1" destOrd="0" presId="urn:microsoft.com/office/officeart/2018/2/layout/IconVerticalSolidList"/>
    <dgm:cxn modelId="{76A44E5A-91C0-4EB8-A589-C6AD6CB9306A}" type="presParOf" srcId="{E4D5D0CC-BE98-4D1E-850B-F9DB222F235E}" destId="{5D35D0B8-8018-4B82-A855-00D3A437BD70}" srcOrd="2" destOrd="0" presId="urn:microsoft.com/office/officeart/2018/2/layout/IconVerticalSolidList"/>
    <dgm:cxn modelId="{8E08FA5E-D972-409D-A1B7-7A4A08806853}" type="presParOf" srcId="{E4D5D0CC-BE98-4D1E-850B-F9DB222F235E}" destId="{67450A2B-A916-4CEF-99A0-49EDD24357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AEA9-0BE6-4B8E-9A9A-7B2551DCB85B}">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Comment section</a:t>
          </a:r>
        </a:p>
      </dsp:txBody>
      <dsp:txXfrm>
        <a:off x="601586" y="580"/>
        <a:ext cx="2631940" cy="1579164"/>
      </dsp:txXfrm>
    </dsp:sp>
    <dsp:sp modelId="{26CFBC7B-7E7F-4043-B883-3E167A1516FE}">
      <dsp:nvSpPr>
        <dsp:cNvPr id="0" name=""/>
        <dsp:cNvSpPr/>
      </dsp:nvSpPr>
      <dsp:spPr>
        <a:xfrm>
          <a:off x="3496721" y="580"/>
          <a:ext cx="2631940" cy="157916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WCBNs need to be included on all forms</a:t>
          </a:r>
        </a:p>
      </dsp:txBody>
      <dsp:txXfrm>
        <a:off x="3496721" y="580"/>
        <a:ext cx="2631940" cy="1579164"/>
      </dsp:txXfrm>
    </dsp:sp>
    <dsp:sp modelId="{6189F4AF-6567-4C6E-8992-D51F32D55998}">
      <dsp:nvSpPr>
        <dsp:cNvPr id="0" name=""/>
        <dsp:cNvSpPr/>
      </dsp:nvSpPr>
      <dsp:spPr>
        <a:xfrm>
          <a:off x="6391855" y="580"/>
          <a:ext cx="2631940" cy="157916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Ensure we have a MOP before sending a MOD or DISC</a:t>
          </a:r>
        </a:p>
      </dsp:txBody>
      <dsp:txXfrm>
        <a:off x="6391855" y="580"/>
        <a:ext cx="2631940" cy="1579164"/>
      </dsp:txXfrm>
    </dsp:sp>
    <dsp:sp modelId="{624085BC-7CED-4035-85C4-2BF9FA5D21FA}">
      <dsp:nvSpPr>
        <dsp:cNvPr id="0" name=""/>
        <dsp:cNvSpPr/>
      </dsp:nvSpPr>
      <dsp:spPr>
        <a:xfrm>
          <a:off x="601586" y="1842938"/>
          <a:ext cx="2631940" cy="157916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Ensure penmanship is legible</a:t>
          </a:r>
        </a:p>
      </dsp:txBody>
      <dsp:txXfrm>
        <a:off x="601586" y="1842938"/>
        <a:ext cx="2631940" cy="1579164"/>
      </dsp:txXfrm>
    </dsp:sp>
    <dsp:sp modelId="{D467A4C0-6870-4F48-9DAA-E8B527A04A96}">
      <dsp:nvSpPr>
        <dsp:cNvPr id="0" name=""/>
        <dsp:cNvSpPr/>
      </dsp:nvSpPr>
      <dsp:spPr>
        <a:xfrm>
          <a:off x="3496721" y="1842938"/>
          <a:ext cx="2631940" cy="1579164"/>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Revision Boxes (date sent &amp; box 1)</a:t>
          </a:r>
        </a:p>
      </dsp:txBody>
      <dsp:txXfrm>
        <a:off x="3496721" y="1842938"/>
        <a:ext cx="2631940" cy="1579164"/>
      </dsp:txXfrm>
    </dsp:sp>
    <dsp:sp modelId="{CFE8D488-7784-460E-954E-9AFB9F85A195}">
      <dsp:nvSpPr>
        <dsp:cNvPr id="0" name=""/>
        <dsp:cNvSpPr/>
      </dsp:nvSpPr>
      <dsp:spPr>
        <a:xfrm>
          <a:off x="6391855" y="1842938"/>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Duplicate filing will not be accepted</a:t>
          </a:r>
        </a:p>
      </dsp:txBody>
      <dsp:txXfrm>
        <a:off x="6391855" y="1842938"/>
        <a:ext cx="2631940" cy="157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98C0B-39F2-44C0-905B-603C1E3181C2}">
      <dsp:nvSpPr>
        <dsp:cNvPr id="0" name=""/>
        <dsp:cNvSpPr/>
      </dsp:nvSpPr>
      <dsp:spPr>
        <a:xfrm>
          <a:off x="507" y="1621585"/>
          <a:ext cx="1782262" cy="11317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A5592B-3528-40A5-977E-D0B78A15BF0A}">
      <dsp:nvSpPr>
        <dsp:cNvPr id="0" name=""/>
        <dsp:cNvSpPr/>
      </dsp:nvSpPr>
      <dsp:spPr>
        <a:xfrm>
          <a:off x="198536" y="1809713"/>
          <a:ext cx="1782262" cy="113173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Section 205(9)(B)-</a:t>
          </a:r>
        </a:p>
      </dsp:txBody>
      <dsp:txXfrm>
        <a:off x="231683" y="1842860"/>
        <a:ext cx="1715968" cy="1065442"/>
      </dsp:txXfrm>
    </dsp:sp>
    <dsp:sp modelId="{A373D43F-6539-40B0-8A08-94E4F14C726A}">
      <dsp:nvSpPr>
        <dsp:cNvPr id="0" name=""/>
        <dsp:cNvSpPr/>
      </dsp:nvSpPr>
      <dsp:spPr>
        <a:xfrm>
          <a:off x="2178828" y="1621585"/>
          <a:ext cx="1782262" cy="11317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5D375-E566-40AA-84BD-250D52A46148}">
      <dsp:nvSpPr>
        <dsp:cNvPr id="0" name=""/>
        <dsp:cNvSpPr/>
      </dsp:nvSpPr>
      <dsp:spPr>
        <a:xfrm>
          <a:off x="2376857" y="1809713"/>
          <a:ext cx="1782262" cy="113173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t>
          </a:r>
          <a:r>
            <a:rPr lang="en-US" sz="1100" b="1" u="sng" kern="1200"/>
            <a:t>In all circumstances other than the return to work for the employer of injury </a:t>
          </a:r>
          <a:r>
            <a:rPr lang="en-US" sz="1100" kern="1200"/>
            <a:t>or increase in pay of the employee…” </a:t>
          </a:r>
        </a:p>
      </dsp:txBody>
      <dsp:txXfrm>
        <a:off x="2410004" y="1842860"/>
        <a:ext cx="1715968" cy="1065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3CDE1-B395-479A-9253-3B9CF0CA6042}">
      <dsp:nvSpPr>
        <dsp:cNvPr id="0" name=""/>
        <dsp:cNvSpPr/>
      </dsp:nvSpPr>
      <dsp:spPr>
        <a:xfrm>
          <a:off x="0" y="176276"/>
          <a:ext cx="6391275" cy="78208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 Mediation is the first step in the litigation process</a:t>
          </a:r>
        </a:p>
      </dsp:txBody>
      <dsp:txXfrm>
        <a:off x="38178" y="214454"/>
        <a:ext cx="6314919" cy="705733"/>
      </dsp:txXfrm>
    </dsp:sp>
    <dsp:sp modelId="{B7C70519-CB20-4E0B-9DA0-48853BC78736}">
      <dsp:nvSpPr>
        <dsp:cNvPr id="0" name=""/>
        <dsp:cNvSpPr/>
      </dsp:nvSpPr>
      <dsp:spPr>
        <a:xfrm>
          <a:off x="0" y="998685"/>
          <a:ext cx="6391275" cy="782089"/>
        </a:xfrm>
        <a:prstGeom prst="roundRect">
          <a:avLst/>
        </a:prstGeom>
        <a:solidFill>
          <a:schemeClr val="accent2">
            <a:hueOff val="-266147"/>
            <a:satOff val="1643"/>
            <a:lumOff val="-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2. All parties can state their reasons for their position.</a:t>
          </a:r>
        </a:p>
      </dsp:txBody>
      <dsp:txXfrm>
        <a:off x="38178" y="1036863"/>
        <a:ext cx="6314919" cy="705733"/>
      </dsp:txXfrm>
    </dsp:sp>
    <dsp:sp modelId="{9B5DBB69-90E5-4A08-BB0B-2C6471A0721C}">
      <dsp:nvSpPr>
        <dsp:cNvPr id="0" name=""/>
        <dsp:cNvSpPr/>
      </dsp:nvSpPr>
      <dsp:spPr>
        <a:xfrm>
          <a:off x="0" y="1821094"/>
          <a:ext cx="6391275" cy="782089"/>
        </a:xfrm>
        <a:prstGeom prst="roundRect">
          <a:avLst/>
        </a:prstGeom>
        <a:solidFill>
          <a:schemeClr val="accent2">
            <a:hueOff val="-532294"/>
            <a:satOff val="3286"/>
            <a:lumOff val="-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3. All parties can see if there is any room for potential compromise.</a:t>
          </a:r>
        </a:p>
      </dsp:txBody>
      <dsp:txXfrm>
        <a:off x="38178" y="1859272"/>
        <a:ext cx="6314919" cy="705733"/>
      </dsp:txXfrm>
    </dsp:sp>
    <dsp:sp modelId="{23C21D97-04BE-4315-87DE-BD151F0FDA11}">
      <dsp:nvSpPr>
        <dsp:cNvPr id="0" name=""/>
        <dsp:cNvSpPr/>
      </dsp:nvSpPr>
      <dsp:spPr>
        <a:xfrm>
          <a:off x="0" y="2643503"/>
          <a:ext cx="6391275" cy="782089"/>
        </a:xfrm>
        <a:prstGeom prst="roundRect">
          <a:avLst/>
        </a:prstGeom>
        <a:solidFill>
          <a:schemeClr val="accent2">
            <a:hueOff val="-798441"/>
            <a:satOff val="4930"/>
            <a:lumOff val="-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4. If a compromise can be reached, it can be documented showing all parties agreed.</a:t>
          </a:r>
        </a:p>
      </dsp:txBody>
      <dsp:txXfrm>
        <a:off x="38178" y="2681681"/>
        <a:ext cx="6314919" cy="705733"/>
      </dsp:txXfrm>
    </dsp:sp>
    <dsp:sp modelId="{88DC106C-9C1F-4F2B-9D48-E4ED95039FE1}">
      <dsp:nvSpPr>
        <dsp:cNvPr id="0" name=""/>
        <dsp:cNvSpPr/>
      </dsp:nvSpPr>
      <dsp:spPr>
        <a:xfrm>
          <a:off x="0" y="3465912"/>
          <a:ext cx="6391275" cy="782089"/>
        </a:xfrm>
        <a:prstGeom prst="roundRect">
          <a:avLst/>
        </a:prstGeom>
        <a:solidFill>
          <a:schemeClr val="accent2">
            <a:hueOff val="-1064588"/>
            <a:satOff val="6573"/>
            <a:lumOff val="-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5. A compromise at mediation does not eliminate the right to pursue the claim further. It may,    however, eliminate a period of incapacity or medical bills  that was agreed upon at the mediation. </a:t>
          </a:r>
        </a:p>
      </dsp:txBody>
      <dsp:txXfrm>
        <a:off x="38178" y="3504090"/>
        <a:ext cx="6314919" cy="705733"/>
      </dsp:txXfrm>
    </dsp:sp>
    <dsp:sp modelId="{26E8453D-6F13-4CBC-8F98-138B2F5B87C8}">
      <dsp:nvSpPr>
        <dsp:cNvPr id="0" name=""/>
        <dsp:cNvSpPr/>
      </dsp:nvSpPr>
      <dsp:spPr>
        <a:xfrm>
          <a:off x="0" y="4288321"/>
          <a:ext cx="6391275" cy="782089"/>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6. Mediation can also be used to document that the parties were unable to find a compromise. </a:t>
          </a:r>
        </a:p>
      </dsp:txBody>
      <dsp:txXfrm>
        <a:off x="38178" y="4326499"/>
        <a:ext cx="6314919" cy="705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A7481-D731-4078-9735-301D723A3540}">
      <dsp:nvSpPr>
        <dsp:cNvPr id="0" name=""/>
        <dsp:cNvSpPr/>
      </dsp:nvSpPr>
      <dsp:spPr>
        <a:xfrm>
          <a:off x="0" y="2177"/>
          <a:ext cx="6391275" cy="11036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0EA3D-D7CE-44C1-8E4F-82EED539A962}">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6F9442-99F7-46A3-9382-C25FF9008073}">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889000">
            <a:lnSpc>
              <a:spcPct val="90000"/>
            </a:lnSpc>
            <a:spcBef>
              <a:spcPct val="0"/>
            </a:spcBef>
            <a:spcAft>
              <a:spcPct val="35000"/>
            </a:spcAft>
            <a:buNone/>
          </a:pPr>
          <a:r>
            <a:rPr lang="en-US" sz="2000" b="0" i="0" kern="1200"/>
            <a:t>Know your file</a:t>
          </a:r>
          <a:endParaRPr lang="en-US" sz="2000" kern="1200"/>
        </a:p>
      </dsp:txBody>
      <dsp:txXfrm>
        <a:off x="1274714" y="2177"/>
        <a:ext cx="5116560" cy="1103648"/>
      </dsp:txXfrm>
    </dsp:sp>
    <dsp:sp modelId="{05535841-0113-4242-924B-BA8C3A10587E}">
      <dsp:nvSpPr>
        <dsp:cNvPr id="0" name=""/>
        <dsp:cNvSpPr/>
      </dsp:nvSpPr>
      <dsp:spPr>
        <a:xfrm>
          <a:off x="0" y="1381738"/>
          <a:ext cx="6391275" cy="11036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A3753-4D6D-4A7B-B864-0A3068921A9A}">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929EA5-0D03-4980-AE31-CF65E9EC3A49}">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889000">
            <a:lnSpc>
              <a:spcPct val="90000"/>
            </a:lnSpc>
            <a:spcBef>
              <a:spcPct val="0"/>
            </a:spcBef>
            <a:spcAft>
              <a:spcPct val="35000"/>
            </a:spcAft>
            <a:buNone/>
          </a:pPr>
          <a:r>
            <a:rPr lang="en-US" sz="2000" b="0" i="0" kern="1200"/>
            <a:t>Be familiar with the medical records (This means do a comprehensive review with an outline in your file.)</a:t>
          </a:r>
          <a:endParaRPr lang="en-US" sz="2000" kern="1200"/>
        </a:p>
      </dsp:txBody>
      <dsp:txXfrm>
        <a:off x="1274714" y="1381738"/>
        <a:ext cx="5116560" cy="1103648"/>
      </dsp:txXfrm>
    </dsp:sp>
    <dsp:sp modelId="{2DB6C14B-A14E-4AA2-A75D-5BEE7435B252}">
      <dsp:nvSpPr>
        <dsp:cNvPr id="0" name=""/>
        <dsp:cNvSpPr/>
      </dsp:nvSpPr>
      <dsp:spPr>
        <a:xfrm>
          <a:off x="0" y="2761299"/>
          <a:ext cx="6391275" cy="11036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620D76-BE1F-4E35-A4FC-E0732B7B0410}">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EC23E1-6F69-428F-9170-04C2639A5198}">
      <dsp:nvSpPr>
        <dsp:cNvPr id="0" name=""/>
        <dsp:cNvSpPr/>
      </dsp:nvSpPr>
      <dsp:spPr>
        <a:xfrm>
          <a:off x="1274714" y="2761299"/>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889000">
            <a:lnSpc>
              <a:spcPct val="90000"/>
            </a:lnSpc>
            <a:spcBef>
              <a:spcPct val="0"/>
            </a:spcBef>
            <a:spcAft>
              <a:spcPct val="35000"/>
            </a:spcAft>
            <a:buNone/>
          </a:pPr>
          <a:r>
            <a:rPr lang="en-US" sz="2000" b="0" i="0" kern="1200"/>
            <a:t>If there is surveillance be sure you know what it shows, does it help your position or your claimants?</a:t>
          </a:r>
          <a:endParaRPr lang="en-US" sz="2000" kern="1200"/>
        </a:p>
      </dsp:txBody>
      <dsp:txXfrm>
        <a:off x="1274714" y="2761299"/>
        <a:ext cx="5116560" cy="1103648"/>
      </dsp:txXfrm>
    </dsp:sp>
    <dsp:sp modelId="{9A3E5E7D-C779-4F66-A59F-FD1C8269852F}">
      <dsp:nvSpPr>
        <dsp:cNvPr id="0" name=""/>
        <dsp:cNvSpPr/>
      </dsp:nvSpPr>
      <dsp:spPr>
        <a:xfrm>
          <a:off x="0" y="4140860"/>
          <a:ext cx="6391275" cy="11036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889E12-BFE6-481E-94AC-A51A3DD08B0E}">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E00AE0-6FD6-47C7-AA74-C5AF33723C82}">
      <dsp:nvSpPr>
        <dsp:cNvPr id="0" name=""/>
        <dsp:cNvSpPr/>
      </dsp:nvSpPr>
      <dsp:spPr>
        <a:xfrm>
          <a:off x="1274714" y="4140860"/>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889000">
            <a:lnSpc>
              <a:spcPct val="90000"/>
            </a:lnSpc>
            <a:spcBef>
              <a:spcPct val="0"/>
            </a:spcBef>
            <a:spcAft>
              <a:spcPct val="35000"/>
            </a:spcAft>
            <a:buNone/>
          </a:pPr>
          <a:r>
            <a:rPr lang="en-US" sz="2000" b="0" i="0" kern="1200"/>
            <a:t>Share with your attorney your views/opinions on the case.</a:t>
          </a:r>
          <a:endParaRPr lang="en-US" sz="2000" kern="1200"/>
        </a:p>
      </dsp:txBody>
      <dsp:txXfrm>
        <a:off x="1274714" y="4140860"/>
        <a:ext cx="5116560" cy="1103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12E13-501C-4C46-9055-22A913C6757E}">
      <dsp:nvSpPr>
        <dsp:cNvPr id="0" name=""/>
        <dsp:cNvSpPr/>
      </dsp:nvSpPr>
      <dsp:spPr>
        <a:xfrm>
          <a:off x="947020" y="542667"/>
          <a:ext cx="1103684" cy="11036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CCD66-158E-4D39-82D2-9CB755C0353A}">
      <dsp:nvSpPr>
        <dsp:cNvPr id="0" name=""/>
        <dsp:cNvSpPr/>
      </dsp:nvSpPr>
      <dsp:spPr>
        <a:xfrm>
          <a:off x="272546" y="1996132"/>
          <a:ext cx="2452632"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You hired an attorney. They did not come to you begging for your claim.</a:t>
          </a:r>
          <a:endParaRPr lang="en-US" sz="1100" kern="1200"/>
        </a:p>
      </dsp:txBody>
      <dsp:txXfrm>
        <a:off x="272546" y="1996132"/>
        <a:ext cx="2452632" cy="877500"/>
      </dsp:txXfrm>
    </dsp:sp>
    <dsp:sp modelId="{24F7C450-E6EB-4613-9758-DCF476F30A13}">
      <dsp:nvSpPr>
        <dsp:cNvPr id="0" name=""/>
        <dsp:cNvSpPr/>
      </dsp:nvSpPr>
      <dsp:spPr>
        <a:xfrm>
          <a:off x="3828863" y="542667"/>
          <a:ext cx="1103684" cy="11036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947A6-BEDE-41C8-9850-01589DCCC07F}">
      <dsp:nvSpPr>
        <dsp:cNvPr id="0" name=""/>
        <dsp:cNvSpPr/>
      </dsp:nvSpPr>
      <dsp:spPr>
        <a:xfrm>
          <a:off x="3154389" y="1996132"/>
          <a:ext cx="2452632"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Listen to your attorney’s advice. Chances are they have been in a similar situation before. </a:t>
          </a:r>
          <a:endParaRPr lang="en-US" sz="1100" kern="1200"/>
        </a:p>
      </dsp:txBody>
      <dsp:txXfrm>
        <a:off x="3154389" y="1996132"/>
        <a:ext cx="2452632" cy="877500"/>
      </dsp:txXfrm>
    </dsp:sp>
    <dsp:sp modelId="{0A19222A-31AB-4AB1-8827-F3041B1C8514}">
      <dsp:nvSpPr>
        <dsp:cNvPr id="0" name=""/>
        <dsp:cNvSpPr/>
      </dsp:nvSpPr>
      <dsp:spPr>
        <a:xfrm>
          <a:off x="6710706" y="542667"/>
          <a:ext cx="1103684" cy="11036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22056-BE41-4FC2-9D24-C5F52B18ACB0}">
      <dsp:nvSpPr>
        <dsp:cNvPr id="0" name=""/>
        <dsp:cNvSpPr/>
      </dsp:nvSpPr>
      <dsp:spPr>
        <a:xfrm>
          <a:off x="6036232" y="1996132"/>
          <a:ext cx="2452632"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Attorneys work with so many carriers that they are bound to have seen almost everything. They most likely have an action plan for most situations. </a:t>
          </a:r>
          <a:endParaRPr lang="en-US" sz="1100" kern="1200"/>
        </a:p>
      </dsp:txBody>
      <dsp:txXfrm>
        <a:off x="6036232" y="1996132"/>
        <a:ext cx="2452632" cy="877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B6A96-942C-4374-BE9C-29368B6E9EE5}">
      <dsp:nvSpPr>
        <dsp:cNvPr id="0" name=""/>
        <dsp:cNvSpPr/>
      </dsp:nvSpPr>
      <dsp:spPr>
        <a:xfrm>
          <a:off x="4771" y="1001599"/>
          <a:ext cx="2086085" cy="1251651"/>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Importance of Documentation </a:t>
          </a:r>
        </a:p>
      </dsp:txBody>
      <dsp:txXfrm>
        <a:off x="41431" y="1038259"/>
        <a:ext cx="2012765" cy="1178331"/>
      </dsp:txXfrm>
    </dsp:sp>
    <dsp:sp modelId="{E28E1B83-F3D0-4018-8B66-4F47627301FF}">
      <dsp:nvSpPr>
        <dsp:cNvPr id="0" name=""/>
        <dsp:cNvSpPr/>
      </dsp:nvSpPr>
      <dsp:spPr>
        <a:xfrm>
          <a:off x="2274432" y="1368750"/>
          <a:ext cx="442250" cy="5173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274432" y="1472220"/>
        <a:ext cx="309575" cy="310409"/>
      </dsp:txXfrm>
    </dsp:sp>
    <dsp:sp modelId="{C7EE79D2-EDDA-446C-BB49-13E6E1ECBBC1}">
      <dsp:nvSpPr>
        <dsp:cNvPr id="0" name=""/>
        <dsp:cNvSpPr/>
      </dsp:nvSpPr>
      <dsp:spPr>
        <a:xfrm>
          <a:off x="2925290" y="1001599"/>
          <a:ext cx="2086085" cy="1251651"/>
        </a:xfrm>
        <a:prstGeom prst="roundRect">
          <a:avLst>
            <a:gd name="adj" fmla="val 10000"/>
          </a:avLst>
        </a:prstGeom>
        <a:solidFill>
          <a:schemeClr val="accent5">
            <a:hueOff val="-875979"/>
            <a:satOff val="-5949"/>
            <a:lumOff val="-24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What does Audit look for in a file</a:t>
          </a:r>
          <a:endParaRPr lang="en-US" sz="1800" kern="1200"/>
        </a:p>
      </dsp:txBody>
      <dsp:txXfrm>
        <a:off x="2961950" y="1038259"/>
        <a:ext cx="2012765" cy="1178331"/>
      </dsp:txXfrm>
    </dsp:sp>
    <dsp:sp modelId="{F520F0D9-14F0-4CFD-AAF2-793A63F100A6}">
      <dsp:nvSpPr>
        <dsp:cNvPr id="0" name=""/>
        <dsp:cNvSpPr/>
      </dsp:nvSpPr>
      <dsp:spPr>
        <a:xfrm>
          <a:off x="5194951" y="1368750"/>
          <a:ext cx="442250" cy="517349"/>
        </a:xfrm>
        <a:prstGeom prst="rightArrow">
          <a:avLst>
            <a:gd name="adj1" fmla="val 60000"/>
            <a:gd name="adj2" fmla="val 50000"/>
          </a:avLst>
        </a:prstGeom>
        <a:solidFill>
          <a:schemeClr val="accent5">
            <a:hueOff val="-1313969"/>
            <a:satOff val="-8924"/>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194951" y="1472220"/>
        <a:ext cx="309575" cy="310409"/>
      </dsp:txXfrm>
    </dsp:sp>
    <dsp:sp modelId="{19AD3D95-7C53-4B45-AE1C-782E083812E0}">
      <dsp:nvSpPr>
        <dsp:cNvPr id="0" name=""/>
        <dsp:cNvSpPr/>
      </dsp:nvSpPr>
      <dsp:spPr>
        <a:xfrm>
          <a:off x="5845810" y="1001599"/>
          <a:ext cx="2086085" cy="1251651"/>
        </a:xfrm>
        <a:prstGeom prst="roundRect">
          <a:avLst>
            <a:gd name="adj" fmla="val 10000"/>
          </a:avLst>
        </a:prstGeom>
        <a:solidFill>
          <a:schemeClr val="accent5">
            <a:hueOff val="-1751958"/>
            <a:satOff val="-11899"/>
            <a:lumOff val="-49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How using your company’s internal Audit forms can help</a:t>
          </a:r>
          <a:endParaRPr lang="en-US" sz="1800" kern="1200"/>
        </a:p>
      </dsp:txBody>
      <dsp:txXfrm>
        <a:off x="5882470" y="1038259"/>
        <a:ext cx="2012765" cy="1178331"/>
      </dsp:txXfrm>
    </dsp:sp>
    <dsp:sp modelId="{CA568005-CC7B-4F21-BAC9-D20582DB3DC0}">
      <dsp:nvSpPr>
        <dsp:cNvPr id="0" name=""/>
        <dsp:cNvSpPr/>
      </dsp:nvSpPr>
      <dsp:spPr>
        <a:xfrm>
          <a:off x="8115470" y="1368750"/>
          <a:ext cx="442250" cy="517349"/>
        </a:xfrm>
        <a:prstGeom prst="rightArrow">
          <a:avLst>
            <a:gd name="adj1" fmla="val 60000"/>
            <a:gd name="adj2" fmla="val 50000"/>
          </a:avLst>
        </a:prstGeom>
        <a:solidFill>
          <a:schemeClr val="accent5">
            <a:hueOff val="-2627937"/>
            <a:satOff val="-17848"/>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115470" y="1472220"/>
        <a:ext cx="309575" cy="310409"/>
      </dsp:txXfrm>
    </dsp:sp>
    <dsp:sp modelId="{A8F51D9B-B990-491B-9767-D1CF9D0C8685}">
      <dsp:nvSpPr>
        <dsp:cNvPr id="0" name=""/>
        <dsp:cNvSpPr/>
      </dsp:nvSpPr>
      <dsp:spPr>
        <a:xfrm>
          <a:off x="8766329" y="1001599"/>
          <a:ext cx="2086085" cy="1251651"/>
        </a:xfrm>
        <a:prstGeom prst="roundRect">
          <a:avLst>
            <a:gd name="adj" fmla="val 10000"/>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Why it is important to understand the Audit process</a:t>
          </a:r>
          <a:endParaRPr lang="en-US" sz="1800" kern="1200"/>
        </a:p>
      </dsp:txBody>
      <dsp:txXfrm>
        <a:off x="8802989" y="1038259"/>
        <a:ext cx="2012765" cy="11783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C2A1C-B4A9-4DE4-A3AC-D9CA1895F74A}">
      <dsp:nvSpPr>
        <dsp:cNvPr id="0" name=""/>
        <dsp:cNvSpPr/>
      </dsp:nvSpPr>
      <dsp:spPr>
        <a:xfrm>
          <a:off x="0" y="3201"/>
          <a:ext cx="6391275" cy="14972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F705A-C38A-4A55-937D-48EEF053C1A8}">
      <dsp:nvSpPr>
        <dsp:cNvPr id="0" name=""/>
        <dsp:cNvSpPr/>
      </dsp:nvSpPr>
      <dsp:spPr>
        <a:xfrm>
          <a:off x="452910" y="340077"/>
          <a:ext cx="823473" cy="8234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71F20E-23D0-4776-AA81-4821F2C2A3BF}">
      <dsp:nvSpPr>
        <dsp:cNvPr id="0" name=""/>
        <dsp:cNvSpPr/>
      </dsp:nvSpPr>
      <dsp:spPr>
        <a:xfrm>
          <a:off x="1729293" y="3201"/>
          <a:ext cx="2876073" cy="149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56" tIns="158456" rIns="158456" bIns="158456" numCol="1" spcCol="1270" anchor="ctr" anchorCtr="0">
          <a:noAutofit/>
        </a:bodyPr>
        <a:lstStyle/>
        <a:p>
          <a:pPr marL="0" lvl="0" indent="0" algn="l" defTabSz="1022350">
            <a:lnSpc>
              <a:spcPct val="90000"/>
            </a:lnSpc>
            <a:spcBef>
              <a:spcPct val="0"/>
            </a:spcBef>
            <a:spcAft>
              <a:spcPct val="35000"/>
            </a:spcAft>
            <a:buNone/>
          </a:pPr>
          <a:r>
            <a:rPr lang="en-US" sz="2300" kern="1200"/>
            <a:t>Timeliness &amp; Accuracy of benefit payments</a:t>
          </a:r>
        </a:p>
      </dsp:txBody>
      <dsp:txXfrm>
        <a:off x="1729293" y="3201"/>
        <a:ext cx="2876073" cy="1497223"/>
      </dsp:txXfrm>
    </dsp:sp>
    <dsp:sp modelId="{D48D80B6-A654-46CC-A443-9161DBC36E41}">
      <dsp:nvSpPr>
        <dsp:cNvPr id="0" name=""/>
        <dsp:cNvSpPr/>
      </dsp:nvSpPr>
      <dsp:spPr>
        <a:xfrm>
          <a:off x="4605367" y="3201"/>
          <a:ext cx="1784217" cy="149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56" tIns="158456" rIns="158456" bIns="158456" numCol="1" spcCol="1270" anchor="ctr" anchorCtr="0">
          <a:noAutofit/>
        </a:bodyPr>
        <a:lstStyle/>
        <a:p>
          <a:pPr marL="0" lvl="0" indent="0" algn="l" defTabSz="488950">
            <a:lnSpc>
              <a:spcPct val="90000"/>
            </a:lnSpc>
            <a:spcBef>
              <a:spcPct val="0"/>
            </a:spcBef>
            <a:spcAft>
              <a:spcPct val="35000"/>
            </a:spcAft>
            <a:buNone/>
          </a:pPr>
          <a:r>
            <a:rPr lang="en-US" sz="1100" kern="1200"/>
            <a:t>Initial and ongoing indemnity</a:t>
          </a:r>
        </a:p>
        <a:p>
          <a:pPr marL="0" lvl="0" indent="0" algn="l" defTabSz="488950">
            <a:lnSpc>
              <a:spcPct val="90000"/>
            </a:lnSpc>
            <a:spcBef>
              <a:spcPct val="0"/>
            </a:spcBef>
            <a:spcAft>
              <a:spcPct val="35000"/>
            </a:spcAft>
            <a:buNone/>
          </a:pPr>
          <a:r>
            <a:rPr lang="en-US" sz="1100" kern="1200"/>
            <a:t>Agreements/Orders/Decisions</a:t>
          </a:r>
        </a:p>
      </dsp:txBody>
      <dsp:txXfrm>
        <a:off x="4605367" y="3201"/>
        <a:ext cx="1784217" cy="1497223"/>
      </dsp:txXfrm>
    </dsp:sp>
    <dsp:sp modelId="{604EEBC8-0609-4FD9-999C-1C411CE16D53}">
      <dsp:nvSpPr>
        <dsp:cNvPr id="0" name=""/>
        <dsp:cNvSpPr/>
      </dsp:nvSpPr>
      <dsp:spPr>
        <a:xfrm>
          <a:off x="0" y="1874731"/>
          <a:ext cx="6391275" cy="14972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72FBE-D975-45DB-AE4D-15B6920D62B3}">
      <dsp:nvSpPr>
        <dsp:cNvPr id="0" name=""/>
        <dsp:cNvSpPr/>
      </dsp:nvSpPr>
      <dsp:spPr>
        <a:xfrm>
          <a:off x="452910" y="2211606"/>
          <a:ext cx="823473" cy="8234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BF98DA-EED4-461C-8867-44A895D3ED95}">
      <dsp:nvSpPr>
        <dsp:cNvPr id="0" name=""/>
        <dsp:cNvSpPr/>
      </dsp:nvSpPr>
      <dsp:spPr>
        <a:xfrm>
          <a:off x="1729293" y="1874731"/>
          <a:ext cx="4660290" cy="149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56" tIns="158456" rIns="158456" bIns="158456" numCol="1" spcCol="1270" anchor="ctr" anchorCtr="0">
          <a:noAutofit/>
        </a:bodyPr>
        <a:lstStyle/>
        <a:p>
          <a:pPr marL="0" lvl="0" indent="0" algn="l" defTabSz="1022350">
            <a:lnSpc>
              <a:spcPct val="90000"/>
            </a:lnSpc>
            <a:spcBef>
              <a:spcPct val="0"/>
            </a:spcBef>
            <a:spcAft>
              <a:spcPct val="35000"/>
            </a:spcAft>
            <a:buNone/>
          </a:pPr>
          <a:r>
            <a:rPr lang="en-US" sz="2300" kern="1200"/>
            <a:t>Form Filing/Bill payments</a:t>
          </a:r>
        </a:p>
      </dsp:txBody>
      <dsp:txXfrm>
        <a:off x="1729293" y="1874731"/>
        <a:ext cx="4660290" cy="1497223"/>
      </dsp:txXfrm>
    </dsp:sp>
    <dsp:sp modelId="{177CA928-5CC8-4F06-A8FA-10825A0143A1}">
      <dsp:nvSpPr>
        <dsp:cNvPr id="0" name=""/>
        <dsp:cNvSpPr/>
      </dsp:nvSpPr>
      <dsp:spPr>
        <a:xfrm>
          <a:off x="0" y="3746261"/>
          <a:ext cx="6391275" cy="14972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CAE92-3F0E-4B87-940A-8B167D2C091A}">
      <dsp:nvSpPr>
        <dsp:cNvPr id="0" name=""/>
        <dsp:cNvSpPr/>
      </dsp:nvSpPr>
      <dsp:spPr>
        <a:xfrm>
          <a:off x="452910" y="4083136"/>
          <a:ext cx="823473" cy="8234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034E8A-52B9-4BF8-8628-99A32D739605}">
      <dsp:nvSpPr>
        <dsp:cNvPr id="0" name=""/>
        <dsp:cNvSpPr/>
      </dsp:nvSpPr>
      <dsp:spPr>
        <a:xfrm>
          <a:off x="1729293" y="3746261"/>
          <a:ext cx="4660290" cy="149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456" tIns="158456" rIns="158456" bIns="158456" numCol="1" spcCol="1270" anchor="ctr" anchorCtr="0">
          <a:noAutofit/>
        </a:bodyPr>
        <a:lstStyle/>
        <a:p>
          <a:pPr marL="0" lvl="0" indent="0" algn="l" defTabSz="1022350">
            <a:lnSpc>
              <a:spcPct val="90000"/>
            </a:lnSpc>
            <a:spcBef>
              <a:spcPct val="0"/>
            </a:spcBef>
            <a:spcAft>
              <a:spcPct val="35000"/>
            </a:spcAft>
            <a:buNone/>
          </a:pPr>
          <a:r>
            <a:rPr lang="en-US" sz="2300" kern="1200"/>
            <a:t>Other issues as applicable.</a:t>
          </a:r>
        </a:p>
      </dsp:txBody>
      <dsp:txXfrm>
        <a:off x="1729293" y="3746261"/>
        <a:ext cx="4660290" cy="1497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3607F-E286-4AA2-95F3-47464E963DF6}">
      <dsp:nvSpPr>
        <dsp:cNvPr id="0" name=""/>
        <dsp:cNvSpPr/>
      </dsp:nvSpPr>
      <dsp:spPr>
        <a:xfrm>
          <a:off x="0" y="655835"/>
          <a:ext cx="6391275" cy="1770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C90A4-FADF-49EA-8348-A3E7D642F91E}">
      <dsp:nvSpPr>
        <dsp:cNvPr id="0" name=""/>
        <dsp:cNvSpPr/>
      </dsp:nvSpPr>
      <dsp:spPr>
        <a:xfrm>
          <a:off x="535653" y="1054256"/>
          <a:ext cx="973916" cy="973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925EA3-367C-4A4E-87A3-7A716E58F98C}">
      <dsp:nvSpPr>
        <dsp:cNvPr id="0" name=""/>
        <dsp:cNvSpPr/>
      </dsp:nvSpPr>
      <dsp:spPr>
        <a:xfrm>
          <a:off x="2045224" y="655835"/>
          <a:ext cx="4346050" cy="1770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405" tIns="187405" rIns="187405" bIns="187405" numCol="1" spcCol="1270" anchor="ctr" anchorCtr="0">
          <a:noAutofit/>
        </a:bodyPr>
        <a:lstStyle/>
        <a:p>
          <a:pPr marL="0" lvl="0" indent="0" algn="l" defTabSz="622300">
            <a:lnSpc>
              <a:spcPct val="90000"/>
            </a:lnSpc>
            <a:spcBef>
              <a:spcPct val="0"/>
            </a:spcBef>
            <a:spcAft>
              <a:spcPct val="35000"/>
            </a:spcAft>
            <a:buNone/>
          </a:pPr>
          <a:r>
            <a:rPr lang="en-US" sz="1400" kern="1200"/>
            <a:t>The Monitoring Unit produces 4 Quarterly Compliance Reports, as well as an Annual Compliance Report.  We also do various other projects throughout the year.</a:t>
          </a:r>
        </a:p>
      </dsp:txBody>
      <dsp:txXfrm>
        <a:off x="2045224" y="655835"/>
        <a:ext cx="4346050" cy="1770756"/>
      </dsp:txXfrm>
    </dsp:sp>
    <dsp:sp modelId="{60D8273B-0CF9-4089-9BB5-A20785F51AAD}">
      <dsp:nvSpPr>
        <dsp:cNvPr id="0" name=""/>
        <dsp:cNvSpPr/>
      </dsp:nvSpPr>
      <dsp:spPr>
        <a:xfrm>
          <a:off x="0" y="2820094"/>
          <a:ext cx="6391275" cy="1770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E15BB-760D-466A-999E-BBBA85E96F12}">
      <dsp:nvSpPr>
        <dsp:cNvPr id="0" name=""/>
        <dsp:cNvSpPr/>
      </dsp:nvSpPr>
      <dsp:spPr>
        <a:xfrm>
          <a:off x="535653" y="3218514"/>
          <a:ext cx="973916" cy="973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450A2B-A916-4CEF-99A0-49EDD24357B9}">
      <dsp:nvSpPr>
        <dsp:cNvPr id="0" name=""/>
        <dsp:cNvSpPr/>
      </dsp:nvSpPr>
      <dsp:spPr>
        <a:xfrm>
          <a:off x="2045224" y="2820094"/>
          <a:ext cx="4346050" cy="1770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405" tIns="187405" rIns="187405" bIns="187405" numCol="1" spcCol="1270" anchor="ctr" anchorCtr="0">
          <a:noAutofit/>
        </a:bodyPr>
        <a:lstStyle/>
        <a:p>
          <a:pPr marL="0" lvl="0" indent="0" algn="l" defTabSz="622300">
            <a:lnSpc>
              <a:spcPct val="90000"/>
            </a:lnSpc>
            <a:spcBef>
              <a:spcPct val="0"/>
            </a:spcBef>
            <a:spcAft>
              <a:spcPct val="35000"/>
            </a:spcAft>
            <a:buNone/>
          </a:pPr>
          <a:r>
            <a:rPr lang="en-US" sz="1400" kern="1200"/>
            <a:t>Before compiling the Compliance Reports, Monitoring conducts a “Reconciliation Process” with every Claims Administrator that had “benchmark” activity during the quarter we are compiling.  This process allows Claims Administrators approximately a month to review their activity for accuracy.</a:t>
          </a:r>
        </a:p>
      </dsp:txBody>
      <dsp:txXfrm>
        <a:off x="2045224" y="2820094"/>
        <a:ext cx="4346050" cy="1770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34:08.1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0,'2689'99'0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1T14:35:46.2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0,'923'0,"-874"5,-28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1T14:35:49.1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1,'2491'0,"-2454"2,53 9,29 2,83-13,218 14,-251-2,176-12,-148-2,268 2,-444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38:31.622"/>
    </inkml:context>
    <inkml:brush xml:id="br0">
      <inkml:brushProperty name="width" value="0.1" units="cm"/>
      <inkml:brushProperty name="height" value="0.1" units="cm"/>
      <inkml:brushProperty name="color" value="#008C3A"/>
    </inkml:brush>
  </inkml:definitions>
  <inkml:trace contextRef="#ctx0" brushRef="#br0">1147 337 24575,'-25'1'0,"1"2"0,-1 1 0,1 0 0,0 2 0,0 1 0,0 1 0,1 1 0,0 1 0,1 1 0,-25 16 0,4 1 0,0 2 0,2 1 0,-66 68 0,96-89 0,1 1 0,0 0 0,1 1 0,0 0 0,1 0 0,0 1 0,1 0 0,1 1 0,0-1 0,1 1 0,0 0 0,1 0 0,0 1 0,2-1 0,-1 1 0,2 0 0,0 25 0,0-27 0,1 1 0,1 0 0,0 0 0,1 0 0,1 0 0,0-1 0,1 1 0,0-1 0,1 0 0,0 0 0,1-1 0,1 1 0,0-1 0,0 0 0,1-1 0,1 0 0,0-1 0,0 1 0,1-2 0,1 1 0,17 11 0,3 1 0,2-1 0,1-2 0,0-1 0,70 25 0,155 28 0,-185-57 0,0-3 0,1-3 0,0-4 0,121-8 0,-192 4 0,0-1 0,1 0 0,-1 1 0,0-2 0,0 1 0,0 0 0,1-1 0,-2 0 0,1 0 0,0 0 0,0 0 0,-1 0 0,1-1 0,-1 0 0,1 0 0,-1 0 0,0 0 0,0 0 0,-1 0 0,1-1 0,-1 1 0,0-1 0,0 0 0,0 0 0,0 0 0,0 0 0,-1 0 0,0 0 0,0 0 0,0-1 0,0 1 0,-1-9 0,1-4 0,-1-1 0,0 1 0,-2-1 0,0 1 0,-1 0 0,-1-1 0,-6-16 0,-3-3 0,-3 0 0,-1 1 0,-1 1 0,-2 0 0,-2 2 0,-34-42 0,-3 5 0,-114-103 0,97 108 0,-2 2 0,-4 4 0,-1 4 0,-3 3 0,-2 4 0,-2 4 0,-2 4 0,-2 4 0,-1 5 0,-177-36 0,129 41-1365,97 15-5461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38:33.835"/>
    </inkml:context>
    <inkml:brush xml:id="br0">
      <inkml:brushProperty name="width" value="0.1" units="cm"/>
      <inkml:brushProperty name="height" value="0.1" units="cm"/>
      <inkml:brushProperty name="color" value="#008C3A"/>
    </inkml:brush>
  </inkml:definitions>
  <inkml:trace contextRef="#ctx0" brushRef="#br0">1251 435 24575,'-7'2'0,"1"1"0,-1 0 0,1 0 0,0 1 0,0-1 0,0 1 0,0 1 0,1-1 0,-1 1 0,1 0 0,-5 6 0,6-7 0,-38 37 0,-70 90 0,100-115 0,1 1 0,1 1 0,0-1 0,2 2 0,0-1 0,1 1 0,0 1 0,2-1 0,-5 28 0,8-28 0,0-1 0,1 1 0,1-1 0,0 1 0,2-1 0,0 0 0,1 1 0,1-1 0,1-1 0,0 1 0,1 0 0,1-1 0,1 0 0,0-1 0,1 0 0,1 0 0,1-1 0,0 0 0,1-1 0,19 19 0,6-1 0,2-2 0,1-1 0,1-2 0,1-2 0,1-1 0,1-3 0,82 28 0,-40-23 0,1-3 0,1-5 0,122 11 0,-170-24 0,1-3 0,0-1 0,0-2 0,-1-1 0,65-13 0,-93 12 0,0-1 0,0 0 0,0-1 0,-1 0 0,0-1 0,0 0 0,0 0 0,-1-1 0,16-14 0,-19 14 0,0 0 0,-1-1 0,0 1 0,-1-1 0,0-1 0,0 1 0,-1-1 0,1 0 0,-2 0 0,0 0 0,0 0 0,0-1 0,1-18 0,-2 14 0,-1 0 0,-1 1 0,0-1 0,-1 0 0,-1 0 0,0 1 0,-1-1 0,0 1 0,-1 0 0,-8-20 0,2 13 0,-1 0 0,0 0 0,-2 1 0,0 1 0,-28-30 0,-5 3 0,-3 2 0,-1 3 0,-81-50 0,-27-6-44,-3 7 0,-282-111 0,-363-78-469,591 208 531,3-9-1279,164 53-5042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48:08.00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 0,'4931'74'0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48:12.25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 0,'6873'174'0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1T14:48:14.47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49,'500'-15,"17"5,-360 11,-137-2,-1-1,30-7,10-1,-37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1T14:34:33.3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26,'4'-3,"0"1,0-1,0 1,0 0,0 0,1 0,-1 0,1 1,-1-1,1 1,-1 0,9 0,65-1,-53 3,1778 0,-1761 1,50 9,-49-5,55 0,747-7,-826 2,-1 1,34 8,-32-5,0-2,25 2,12-6,-40 0,0 0,0 1,0 1,27 5,-28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34:36.8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 0,'1394'-24'0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34:43.9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0,'2814'99'0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34:50.8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0,'1046'50'0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34:54.1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0,'3039'0'0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34:57.2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 0,'1120'-49'0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1T14:35:00.4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1,'1974'0,"-1938"2,1 2,63 15,-58-10,63 5,143-13,21 0,-198 12,-52-9,-1 0,29 1,12-4,-23-2,0 3,67 10,-51-4,0-3,1-2,84-6,-23 0,57 1,189 4,-137 24,-202-26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14:35:25.7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0,'4533'76'0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31738-BF4F-43B1-9013-7BB97DB9D324}" type="datetimeFigureOut">
              <a:rPr lang="en-US" smtClean="0"/>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66D80-AE0A-4776-86A5-9D13E963926F}" type="slidenum">
              <a:rPr lang="en-US" smtClean="0"/>
              <a:t>‹#›</a:t>
            </a:fld>
            <a:endParaRPr lang="en-US"/>
          </a:p>
        </p:txBody>
      </p:sp>
    </p:spTree>
    <p:extLst>
      <p:ext uri="{BB962C8B-B14F-4D97-AF65-F5344CB8AC3E}">
        <p14:creationId xmlns:p14="http://schemas.microsoft.com/office/powerpoint/2010/main" val="145709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FBEFA-091C-4FB9-9A39-7230CAFCB072}" type="slidenum">
              <a:rPr lang="en-US" smtClean="0"/>
              <a:t>22</a:t>
            </a:fld>
            <a:endParaRPr lang="en-US"/>
          </a:p>
        </p:txBody>
      </p:sp>
    </p:spTree>
    <p:extLst>
      <p:ext uri="{BB962C8B-B14F-4D97-AF65-F5344CB8AC3E}">
        <p14:creationId xmlns:p14="http://schemas.microsoft.com/office/powerpoint/2010/main" val="203685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59</a:t>
            </a:fld>
            <a:endParaRPr lang="en-US" dirty="0"/>
          </a:p>
        </p:txBody>
      </p:sp>
    </p:spTree>
    <p:extLst>
      <p:ext uri="{BB962C8B-B14F-4D97-AF65-F5344CB8AC3E}">
        <p14:creationId xmlns:p14="http://schemas.microsoft.com/office/powerpoint/2010/main" val="3046034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60</a:t>
            </a:fld>
            <a:endParaRPr lang="en-US" dirty="0"/>
          </a:p>
        </p:txBody>
      </p:sp>
    </p:spTree>
    <p:extLst>
      <p:ext uri="{BB962C8B-B14F-4D97-AF65-F5344CB8AC3E}">
        <p14:creationId xmlns:p14="http://schemas.microsoft.com/office/powerpoint/2010/main" val="38497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63</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65</a:t>
            </a:fld>
            <a:endParaRPr lang="en-US" dirty="0"/>
          </a:p>
        </p:txBody>
      </p:sp>
    </p:spTree>
    <p:extLst>
      <p:ext uri="{BB962C8B-B14F-4D97-AF65-F5344CB8AC3E}">
        <p14:creationId xmlns:p14="http://schemas.microsoft.com/office/powerpoint/2010/main" val="272560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66</a:t>
            </a:fld>
            <a:endParaRPr lang="en-US" dirty="0"/>
          </a:p>
        </p:txBody>
      </p:sp>
    </p:spTree>
    <p:extLst>
      <p:ext uri="{BB962C8B-B14F-4D97-AF65-F5344CB8AC3E}">
        <p14:creationId xmlns:p14="http://schemas.microsoft.com/office/powerpoint/2010/main" val="354644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67</a:t>
            </a:fld>
            <a:endParaRPr lang="en-US" dirty="0"/>
          </a:p>
        </p:txBody>
      </p:sp>
    </p:spTree>
    <p:extLst>
      <p:ext uri="{BB962C8B-B14F-4D97-AF65-F5344CB8AC3E}">
        <p14:creationId xmlns:p14="http://schemas.microsoft.com/office/powerpoint/2010/main" val="280573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68</a:t>
            </a:fld>
            <a:endParaRPr lang="en-US" dirty="0"/>
          </a:p>
        </p:txBody>
      </p:sp>
    </p:spTree>
    <p:extLst>
      <p:ext uri="{BB962C8B-B14F-4D97-AF65-F5344CB8AC3E}">
        <p14:creationId xmlns:p14="http://schemas.microsoft.com/office/powerpoint/2010/main" val="196587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69</a:t>
            </a:fld>
            <a:endParaRPr lang="en-US" dirty="0"/>
          </a:p>
        </p:txBody>
      </p:sp>
    </p:spTree>
    <p:extLst>
      <p:ext uri="{BB962C8B-B14F-4D97-AF65-F5344CB8AC3E}">
        <p14:creationId xmlns:p14="http://schemas.microsoft.com/office/powerpoint/2010/main" val="1400489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70</a:t>
            </a:fld>
            <a:endParaRPr lang="en-US" dirty="0"/>
          </a:p>
        </p:txBody>
      </p:sp>
    </p:spTree>
    <p:extLst>
      <p:ext uri="{BB962C8B-B14F-4D97-AF65-F5344CB8AC3E}">
        <p14:creationId xmlns:p14="http://schemas.microsoft.com/office/powerpoint/2010/main" val="1169345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71</a:t>
            </a:fld>
            <a:endParaRPr lang="en-US" dirty="0"/>
          </a:p>
        </p:txBody>
      </p:sp>
    </p:spTree>
    <p:extLst>
      <p:ext uri="{BB962C8B-B14F-4D97-AF65-F5344CB8AC3E}">
        <p14:creationId xmlns:p14="http://schemas.microsoft.com/office/powerpoint/2010/main" val="335831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866D80-AE0A-4776-86A5-9D13E963926F}" type="slidenum">
              <a:rPr lang="en-US" smtClean="0"/>
              <a:t>25</a:t>
            </a:fld>
            <a:endParaRPr lang="en-US"/>
          </a:p>
        </p:txBody>
      </p:sp>
    </p:spTree>
    <p:extLst>
      <p:ext uri="{BB962C8B-B14F-4D97-AF65-F5344CB8AC3E}">
        <p14:creationId xmlns:p14="http://schemas.microsoft.com/office/powerpoint/2010/main" val="527653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72</a:t>
            </a:fld>
            <a:endParaRPr lang="en-US" dirty="0"/>
          </a:p>
        </p:txBody>
      </p:sp>
    </p:spTree>
    <p:extLst>
      <p:ext uri="{BB962C8B-B14F-4D97-AF65-F5344CB8AC3E}">
        <p14:creationId xmlns:p14="http://schemas.microsoft.com/office/powerpoint/2010/main" val="3974002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73</a:t>
            </a:fld>
            <a:endParaRPr lang="en-US" dirty="0"/>
          </a:p>
        </p:txBody>
      </p:sp>
    </p:spTree>
    <p:extLst>
      <p:ext uri="{BB962C8B-B14F-4D97-AF65-F5344CB8AC3E}">
        <p14:creationId xmlns:p14="http://schemas.microsoft.com/office/powerpoint/2010/main" val="3039430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74</a:t>
            </a:fld>
            <a:endParaRPr lang="en-US" dirty="0"/>
          </a:p>
        </p:txBody>
      </p:sp>
    </p:spTree>
    <p:extLst>
      <p:ext uri="{BB962C8B-B14F-4D97-AF65-F5344CB8AC3E}">
        <p14:creationId xmlns:p14="http://schemas.microsoft.com/office/powerpoint/2010/main" val="816986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75</a:t>
            </a:fld>
            <a:endParaRPr lang="en-US" dirty="0"/>
          </a:p>
        </p:txBody>
      </p:sp>
    </p:spTree>
    <p:extLst>
      <p:ext uri="{BB962C8B-B14F-4D97-AF65-F5344CB8AC3E}">
        <p14:creationId xmlns:p14="http://schemas.microsoft.com/office/powerpoint/2010/main" val="873209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76</a:t>
            </a:fld>
            <a:endParaRPr lang="en-US" dirty="0"/>
          </a:p>
        </p:txBody>
      </p:sp>
    </p:spTree>
    <p:extLst>
      <p:ext uri="{BB962C8B-B14F-4D97-AF65-F5344CB8AC3E}">
        <p14:creationId xmlns:p14="http://schemas.microsoft.com/office/powerpoint/2010/main" val="3968949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77</a:t>
            </a:fld>
            <a:endParaRPr lang="en-US" dirty="0"/>
          </a:p>
        </p:txBody>
      </p:sp>
    </p:spTree>
    <p:extLst>
      <p:ext uri="{BB962C8B-B14F-4D97-AF65-F5344CB8AC3E}">
        <p14:creationId xmlns:p14="http://schemas.microsoft.com/office/powerpoint/2010/main" val="2891194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78</a:t>
            </a:fld>
            <a:endParaRPr lang="en-US" dirty="0"/>
          </a:p>
        </p:txBody>
      </p:sp>
    </p:spTree>
    <p:extLst>
      <p:ext uri="{BB962C8B-B14F-4D97-AF65-F5344CB8AC3E}">
        <p14:creationId xmlns:p14="http://schemas.microsoft.com/office/powerpoint/2010/main" val="1981087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79</a:t>
            </a:fld>
            <a:endParaRPr lang="en-US" dirty="0"/>
          </a:p>
        </p:txBody>
      </p:sp>
    </p:spTree>
    <p:extLst>
      <p:ext uri="{BB962C8B-B14F-4D97-AF65-F5344CB8AC3E}">
        <p14:creationId xmlns:p14="http://schemas.microsoft.com/office/powerpoint/2010/main" val="1305847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80</a:t>
            </a:fld>
            <a:endParaRPr lang="en-US" dirty="0"/>
          </a:p>
        </p:txBody>
      </p:sp>
    </p:spTree>
    <p:extLst>
      <p:ext uri="{BB962C8B-B14F-4D97-AF65-F5344CB8AC3E}">
        <p14:creationId xmlns:p14="http://schemas.microsoft.com/office/powerpoint/2010/main" val="2283538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81</a:t>
            </a:fld>
            <a:endParaRPr lang="en-US" dirty="0"/>
          </a:p>
        </p:txBody>
      </p:sp>
    </p:spTree>
    <p:extLst>
      <p:ext uri="{BB962C8B-B14F-4D97-AF65-F5344CB8AC3E}">
        <p14:creationId xmlns:p14="http://schemas.microsoft.com/office/powerpoint/2010/main" val="404881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866D80-AE0A-4776-86A5-9D13E963926F}" type="slidenum">
              <a:rPr lang="en-US" smtClean="0"/>
              <a:t>35</a:t>
            </a:fld>
            <a:endParaRPr lang="en-US"/>
          </a:p>
        </p:txBody>
      </p:sp>
    </p:spTree>
    <p:extLst>
      <p:ext uri="{BB962C8B-B14F-4D97-AF65-F5344CB8AC3E}">
        <p14:creationId xmlns:p14="http://schemas.microsoft.com/office/powerpoint/2010/main" val="1980882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82</a:t>
            </a:fld>
            <a:endParaRPr lang="en-US" dirty="0"/>
          </a:p>
        </p:txBody>
      </p:sp>
    </p:spTree>
    <p:extLst>
      <p:ext uri="{BB962C8B-B14F-4D97-AF65-F5344CB8AC3E}">
        <p14:creationId xmlns:p14="http://schemas.microsoft.com/office/powerpoint/2010/main" val="1612107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83</a:t>
            </a:fld>
            <a:endParaRPr lang="en-US" dirty="0"/>
          </a:p>
        </p:txBody>
      </p:sp>
    </p:spTree>
    <p:extLst>
      <p:ext uri="{BB962C8B-B14F-4D97-AF65-F5344CB8AC3E}">
        <p14:creationId xmlns:p14="http://schemas.microsoft.com/office/powerpoint/2010/main" val="407328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866D80-AE0A-4776-86A5-9D13E963926F}" type="slidenum">
              <a:rPr lang="en-US" smtClean="0"/>
              <a:t>36</a:t>
            </a:fld>
            <a:endParaRPr lang="en-US"/>
          </a:p>
        </p:txBody>
      </p:sp>
    </p:spTree>
    <p:extLst>
      <p:ext uri="{BB962C8B-B14F-4D97-AF65-F5344CB8AC3E}">
        <p14:creationId xmlns:p14="http://schemas.microsoft.com/office/powerpoint/2010/main" val="202987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39</a:t>
            </a:fld>
            <a:endParaRPr lang="en-US" dirty="0"/>
          </a:p>
        </p:txBody>
      </p:sp>
    </p:spTree>
    <p:extLst>
      <p:ext uri="{BB962C8B-B14F-4D97-AF65-F5344CB8AC3E}">
        <p14:creationId xmlns:p14="http://schemas.microsoft.com/office/powerpoint/2010/main" val="291524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1B32A-7804-E104-CF5B-F07B1FC13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6ADFE-756D-3027-476D-FBD8C05F3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A4DB0-6C9F-2377-C1CA-A54F1B8887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CF34D3-8E1A-4C72-95E8-672F3AB30906}"/>
              </a:ext>
            </a:extLst>
          </p:cNvPr>
          <p:cNvSpPr>
            <a:spLocks noGrp="1"/>
          </p:cNvSpPr>
          <p:nvPr>
            <p:ph type="sldNum" sz="quarter" idx="5"/>
          </p:nvPr>
        </p:nvSpPr>
        <p:spPr/>
        <p:txBody>
          <a:bodyPr/>
          <a:lstStyle/>
          <a:p>
            <a:fld id="{F97DC217-DF71-1A49-B3EA-559F1F43B0FF}" type="slidenum">
              <a:rPr lang="en-US" smtClean="0"/>
              <a:t>40</a:t>
            </a:fld>
            <a:endParaRPr lang="en-US" dirty="0"/>
          </a:p>
        </p:txBody>
      </p:sp>
    </p:spTree>
    <p:extLst>
      <p:ext uri="{BB962C8B-B14F-4D97-AF65-F5344CB8AC3E}">
        <p14:creationId xmlns:p14="http://schemas.microsoft.com/office/powerpoint/2010/main" val="282448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5B416-5EEE-9931-0896-28E5120F0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220FE-CD51-96AD-4F75-7350F680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E287B-F766-9363-B042-B8D3BB4946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43EB6-3B36-1C6E-1B12-D5D01126E4CB}"/>
              </a:ext>
            </a:extLst>
          </p:cNvPr>
          <p:cNvSpPr>
            <a:spLocks noGrp="1"/>
          </p:cNvSpPr>
          <p:nvPr>
            <p:ph type="sldNum" sz="quarter" idx="5"/>
          </p:nvPr>
        </p:nvSpPr>
        <p:spPr/>
        <p:txBody>
          <a:bodyPr/>
          <a:lstStyle/>
          <a:p>
            <a:fld id="{F97DC217-DF71-1A49-B3EA-559F1F43B0FF}" type="slidenum">
              <a:rPr lang="en-US" smtClean="0"/>
              <a:t>41</a:t>
            </a:fld>
            <a:endParaRPr lang="en-US" dirty="0"/>
          </a:p>
        </p:txBody>
      </p:sp>
    </p:spTree>
    <p:extLst>
      <p:ext uri="{BB962C8B-B14F-4D97-AF65-F5344CB8AC3E}">
        <p14:creationId xmlns:p14="http://schemas.microsoft.com/office/powerpoint/2010/main" val="49531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A1350-54BE-4EF0-DD5B-140C30A0C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8B28E-B5F3-F9DC-21CD-CAA445866A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506DC-55CE-F10D-C841-7B812D1392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1C6244-C54A-0780-F485-A018F3215F95}"/>
              </a:ext>
            </a:extLst>
          </p:cNvPr>
          <p:cNvSpPr>
            <a:spLocks noGrp="1"/>
          </p:cNvSpPr>
          <p:nvPr>
            <p:ph type="sldNum" sz="quarter" idx="5"/>
          </p:nvPr>
        </p:nvSpPr>
        <p:spPr/>
        <p:txBody>
          <a:bodyPr/>
          <a:lstStyle/>
          <a:p>
            <a:fld id="{F97DC217-DF71-1A49-B3EA-559F1F43B0FF}" type="slidenum">
              <a:rPr lang="en-US" smtClean="0"/>
              <a:t>42</a:t>
            </a:fld>
            <a:endParaRPr lang="en-US" dirty="0"/>
          </a:p>
        </p:txBody>
      </p:sp>
    </p:spTree>
    <p:extLst>
      <p:ext uri="{BB962C8B-B14F-4D97-AF65-F5344CB8AC3E}">
        <p14:creationId xmlns:p14="http://schemas.microsoft.com/office/powerpoint/2010/main" val="39245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44</a:t>
            </a:fld>
            <a:endParaRPr lang="en-US" dirty="0"/>
          </a:p>
        </p:txBody>
      </p:sp>
    </p:spTree>
    <p:extLst>
      <p:ext uri="{BB962C8B-B14F-4D97-AF65-F5344CB8AC3E}">
        <p14:creationId xmlns:p14="http://schemas.microsoft.com/office/powerpoint/2010/main" val="1938948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6/5/2025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470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652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3393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728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154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4425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775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527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864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8EB82-1497-4FF6-ACA5-40A5F19AFA6E}"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77E47-1671-4153-B3DD-DA4D6BFF19AE}" type="slidenum">
              <a:rPr lang="en-US" smtClean="0"/>
              <a:t>‹#›</a:t>
            </a:fld>
            <a:endParaRPr lang="en-US"/>
          </a:p>
        </p:txBody>
      </p:sp>
    </p:spTree>
    <p:extLst>
      <p:ext uri="{BB962C8B-B14F-4D97-AF65-F5344CB8AC3E}">
        <p14:creationId xmlns:p14="http://schemas.microsoft.com/office/powerpoint/2010/main" val="2527387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and Image 2">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F46B00-4AE8-52A2-6926-FC2F5DD1FAD4}"/>
              </a:ext>
              <a:ext uri="{C183D7F6-B498-43B3-948B-1728B52AA6E4}">
                <adec:decorative xmlns:adec="http://schemas.microsoft.com/office/drawing/2017/decorative" val="1"/>
              </a:ext>
            </a:extLst>
          </p:cNvPr>
          <p:cNvGrpSpPr/>
          <p:nvPr userDrawn="1"/>
        </p:nvGrpSpPr>
        <p:grpSpPr>
          <a:xfrm>
            <a:off x="-2364" y="0"/>
            <a:ext cx="12194364" cy="6858000"/>
            <a:chOff x="-2364" y="0"/>
            <a:chExt cx="12194364"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549489" y="457199"/>
            <a:ext cx="5943599" cy="1920240"/>
          </a:xfrm>
        </p:spPr>
        <p:txBody>
          <a:bodyPr anchor="b">
            <a:noAutofit/>
          </a:bodyPr>
          <a:lstStyle>
            <a:lvl1pPr>
              <a:defRPr sz="4200" b="1">
                <a:latin typeface="+mj-lt"/>
              </a:defRPr>
            </a:lvl1pPr>
          </a:lstStyle>
          <a:p>
            <a:r>
              <a:rPr lang="en-US" dirty="0"/>
              <a:t>Click to add title</a:t>
            </a:r>
          </a:p>
        </p:txBody>
      </p:sp>
      <p:sp>
        <p:nvSpPr>
          <p:cNvPr id="15" name="Content Placeholder 2">
            <a:extLst>
              <a:ext uri="{FF2B5EF4-FFF2-40B4-BE49-F238E27FC236}">
                <a16:creationId xmlns:a16="http://schemas.microsoft.com/office/drawing/2014/main" id="{6BBDFA0C-B372-969D-6C8A-F664A4BF8D41}"/>
              </a:ext>
            </a:extLst>
          </p:cNvPr>
          <p:cNvSpPr>
            <a:spLocks noGrp="1" noChangeAspect="1"/>
          </p:cNvSpPr>
          <p:nvPr>
            <p:ph idx="17" hasCustomPrompt="1"/>
          </p:nvPr>
        </p:nvSpPr>
        <p:spPr>
          <a:xfrm>
            <a:off x="823108" y="640080"/>
            <a:ext cx="4297680" cy="4297680"/>
          </a:xfrm>
          <a:prstGeom prst="ellipse">
            <a:avLst/>
          </a:prstGeom>
          <a:solidFill>
            <a:schemeClr val="accent2"/>
          </a:solidFill>
        </p:spPr>
        <p:txBody>
          <a:bodyPr anchor="ctr" anchorCtr="0">
            <a:noAutofit/>
          </a:bodyPr>
          <a:lstStyle>
            <a:lvl1pPr marL="0" indent="0" algn="ctr">
              <a:buFont typeface="Arial" panose="020B0604020202020204" pitchFamily="34" charset="0"/>
              <a:buNone/>
              <a:defRPr sz="2000">
                <a:latin typeface="+mn-lt"/>
              </a:defRPr>
            </a:lvl1pPr>
            <a:lvl2pPr marL="347663" indent="0" algn="ctr">
              <a:buFont typeface="Arial" panose="020B0604020202020204" pitchFamily="34" charset="0"/>
              <a:buNone/>
              <a:defRPr sz="2000">
                <a:latin typeface="+mn-lt"/>
              </a:defRPr>
            </a:lvl2pPr>
            <a:lvl3pPr marL="685800" indent="0" algn="ctr">
              <a:buFont typeface="Arial" panose="020B0604020202020204" pitchFamily="34" charset="0"/>
              <a:buNone/>
              <a:defRPr sz="2000">
                <a:latin typeface="+mn-lt"/>
              </a:defRPr>
            </a:lvl3pPr>
            <a:lvl4pPr marL="914400" indent="0" algn="ctr">
              <a:buFont typeface="Arial" panose="020B0604020202020204" pitchFamily="34" charset="0"/>
              <a:buNone/>
              <a:defRPr sz="2000">
                <a:latin typeface="+mn-lt"/>
              </a:defRPr>
            </a:lvl4pPr>
            <a:lvl5pPr marL="1143000" indent="0" algn="ctr">
              <a:buFont typeface="Arial" panose="020B0604020202020204" pitchFamily="34" charset="0"/>
              <a:buNone/>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99A8D2CC-EE75-85FA-1577-88C0BEC7B10C}"/>
              </a:ext>
            </a:extLst>
          </p:cNvPr>
          <p:cNvSpPr>
            <a:spLocks noGrp="1"/>
          </p:cNvSpPr>
          <p:nvPr>
            <p:ph idx="15" hasCustomPrompt="1"/>
          </p:nvPr>
        </p:nvSpPr>
        <p:spPr>
          <a:xfrm>
            <a:off x="5549490" y="2706369"/>
            <a:ext cx="5943600" cy="3383279"/>
          </a:xfrm>
        </p:spPr>
        <p:txBody>
          <a:bodyPr>
            <a:normAutofit/>
          </a:bodyPr>
          <a:lstStyle>
            <a:lvl1pPr marL="283464" indent="-283464">
              <a:spcBef>
                <a:spcPts val="1000"/>
              </a:spcBef>
              <a:buFont typeface="Arial" panose="020B0604020202020204" pitchFamily="34" charset="0"/>
              <a:buChar char="•"/>
              <a:defRPr sz="2000">
                <a:solidFill>
                  <a:schemeClr val="tx1"/>
                </a:solidFill>
                <a:latin typeface="+mn-lt"/>
              </a:defRPr>
            </a:lvl1pPr>
            <a:lvl2pPr marL="566928" indent="-283464">
              <a:spcBef>
                <a:spcPts val="1000"/>
              </a:spcBef>
              <a:buFont typeface="Arial" panose="020B0604020202020204" pitchFamily="34" charset="0"/>
              <a:buChar char="•"/>
              <a:defRPr sz="2000">
                <a:solidFill>
                  <a:schemeClr val="tx1"/>
                </a:solidFill>
                <a:latin typeface="+mn-lt"/>
              </a:defRPr>
            </a:lvl2pPr>
            <a:lvl3pPr marL="850392" indent="-283464">
              <a:spcBef>
                <a:spcPts val="1000"/>
              </a:spcBef>
              <a:buFont typeface="Arial" panose="020B0604020202020204" pitchFamily="34" charset="0"/>
              <a:buChar char="•"/>
              <a:defRPr sz="2000">
                <a:solidFill>
                  <a:schemeClr val="tx1"/>
                </a:solidFill>
                <a:latin typeface="+mn-lt"/>
              </a:defRPr>
            </a:lvl3pPr>
            <a:lvl4pPr marL="1133856" indent="-283464">
              <a:spcBef>
                <a:spcPts val="1000"/>
              </a:spcBef>
              <a:buFont typeface="Arial" panose="020B0604020202020204" pitchFamily="34" charset="0"/>
              <a:buChar char="•"/>
              <a:defRPr sz="2000">
                <a:solidFill>
                  <a:schemeClr val="tx1"/>
                </a:solidFill>
                <a:latin typeface="+mn-lt"/>
              </a:defRPr>
            </a:lvl4pPr>
            <a:lvl5pPr marL="1463040" indent="-283464">
              <a:spcBef>
                <a:spcPts val="1000"/>
              </a:spcBef>
              <a:buFont typeface="Arial" panose="020B0604020202020204" pitchFamily="34" charset="0"/>
              <a:buChar char="•"/>
              <a:defRPr sz="200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196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9420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Righ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flipH="1">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71600"/>
            <a:ext cx="5486400" cy="4114800"/>
          </a:xfrm>
        </p:spPr>
        <p:txBody>
          <a:bodyPr anchor="ctr" anchorCtr="0">
            <a:noAutofit/>
          </a:bodyPr>
          <a:lstStyle>
            <a:lvl1pPr>
              <a:defRPr sz="6000" b="1">
                <a:latin typeface="+mj-lt"/>
              </a:defRPr>
            </a:lvl1pPr>
          </a:lstStyle>
          <a:p>
            <a:r>
              <a:rPr lang="en-US" dirty="0"/>
              <a:t>Click to add title</a:t>
            </a:r>
          </a:p>
        </p:txBody>
      </p:sp>
      <p:sp>
        <p:nvSpPr>
          <p:cNvPr id="15" name="Picture Placeholder 14">
            <a:extLst>
              <a:ext uri="{FF2B5EF4-FFF2-40B4-BE49-F238E27FC236}">
                <a16:creationId xmlns:a16="http://schemas.microsoft.com/office/drawing/2014/main" id="{3124234B-E1C4-2616-9993-A23142AA69B2}"/>
              </a:ext>
            </a:extLst>
          </p:cNvPr>
          <p:cNvSpPr>
            <a:spLocks noGrp="1"/>
          </p:cNvSpPr>
          <p:nvPr>
            <p:ph type="pic" sz="quarter" idx="10"/>
          </p:nvPr>
        </p:nvSpPr>
        <p:spPr>
          <a:xfrm>
            <a:off x="7183438" y="1168400"/>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41244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Left Ima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943600" y="457200"/>
            <a:ext cx="5120640" cy="3200400"/>
          </a:xfrm>
        </p:spPr>
        <p:txBody>
          <a:bodyPr anchor="b" anchorCtr="0">
            <a:noAutofit/>
          </a:bodyPr>
          <a:lstStyle>
            <a:lvl1pPr>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8763DBBF-E63D-81E5-E7CE-32F6F2C2F935}"/>
              </a:ext>
            </a:extLst>
          </p:cNvPr>
          <p:cNvSpPr>
            <a:spLocks noGrp="1"/>
          </p:cNvSpPr>
          <p:nvPr>
            <p:ph type="subTitle" idx="1" hasCustomPrompt="1"/>
          </p:nvPr>
        </p:nvSpPr>
        <p:spPr>
          <a:xfrm>
            <a:off x="5943598" y="3657600"/>
            <a:ext cx="5120640" cy="1828800"/>
          </a:xfrm>
        </p:spPr>
        <p:txBody>
          <a:bodyPr anchor="t" anchorCtr="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Picture Placeholder 14">
            <a:extLst>
              <a:ext uri="{FF2B5EF4-FFF2-40B4-BE49-F238E27FC236}">
                <a16:creationId xmlns:a16="http://schemas.microsoft.com/office/drawing/2014/main" id="{64033732-ADA1-C540-7276-3FF5CDEF2C5E}"/>
              </a:ext>
            </a:extLst>
          </p:cNvPr>
          <p:cNvSpPr>
            <a:spLocks noGrp="1"/>
          </p:cNvSpPr>
          <p:nvPr>
            <p:ph type="pic" sz="quarter" idx="10"/>
          </p:nvPr>
        </p:nvSpPr>
        <p:spPr>
          <a:xfrm>
            <a:off x="904238" y="1157224"/>
            <a:ext cx="4500562" cy="4521200"/>
          </a:xfrm>
          <a:prstGeom prst="ellipse">
            <a:avLst/>
          </a:prstGeom>
          <a:solidFill>
            <a:schemeClr val="accent2"/>
          </a:solidFill>
        </p:spPr>
        <p:txBody>
          <a:bodyPr/>
          <a:lstStyle>
            <a:lvl1pPr marL="0" indent="0" algn="ctr">
              <a:buNone/>
              <a:defRPr sz="2000"/>
            </a:lvl1pPr>
          </a:lstStyle>
          <a:p>
            <a:r>
              <a:rPr lang="en-US"/>
              <a:t>Click icon to add picture</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74789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7AE2FB-B934-16AA-2537-04016B7F1AAB}"/>
              </a:ext>
            </a:extLst>
          </p:cNvPr>
          <p:cNvSpPr>
            <a:spLocks noGrp="1"/>
          </p:cNvSpPr>
          <p:nvPr>
            <p:ph type="ctrTitle" hasCustomPrompt="1"/>
          </p:nvPr>
        </p:nvSpPr>
        <p:spPr>
          <a:xfrm>
            <a:off x="422897" y="576263"/>
            <a:ext cx="5646541" cy="3304494"/>
          </a:xfrm>
        </p:spPr>
        <p:txBody>
          <a:bodyPr anchor="b" anchorCtr="0">
            <a:normAutofit/>
          </a:bodyPr>
          <a:lstStyle>
            <a:lvl1pPr>
              <a:defRPr sz="4400"/>
            </a:lvl1pPr>
          </a:lstStyle>
          <a:p>
            <a:pPr algn="l">
              <a:lnSpc>
                <a:spcPts val="5800"/>
              </a:lnSpc>
            </a:pPr>
            <a:r>
              <a:rPr lang="en-US" sz="4800" dirty="0"/>
              <a:t>Click to add title </a:t>
            </a:r>
          </a:p>
        </p:txBody>
      </p:sp>
      <p:sp>
        <p:nvSpPr>
          <p:cNvPr id="4" name="Text Placeholder 14">
            <a:extLst>
              <a:ext uri="{FF2B5EF4-FFF2-40B4-BE49-F238E27FC236}">
                <a16:creationId xmlns:a16="http://schemas.microsoft.com/office/drawing/2014/main" id="{B5241927-0828-2C0E-290E-E82A357BC83F}"/>
              </a:ext>
            </a:extLst>
          </p:cNvPr>
          <p:cNvSpPr>
            <a:spLocks noGrp="1"/>
          </p:cNvSpPr>
          <p:nvPr>
            <p:ph type="body" sz="quarter" idx="10" hasCustomPrompt="1"/>
          </p:nvPr>
        </p:nvSpPr>
        <p:spPr>
          <a:xfrm>
            <a:off x="422275" y="4148138"/>
            <a:ext cx="5673726" cy="1528762"/>
          </a:xfrm>
        </p:spPr>
        <p:txBody>
          <a:bodyPr/>
          <a:lstStyle>
            <a:lvl1pPr marL="0" indent="0">
              <a:buNone/>
              <a:defRPr/>
            </a:lvl1pPr>
          </a:lstStyle>
          <a:p>
            <a:pPr lvl="0"/>
            <a:r>
              <a:rPr lang="en-US" dirty="0"/>
              <a:t>Click to add subtitle</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a:normAutofit/>
          </a:bodyPr>
          <a:lstStyle>
            <a:lvl1pPr marL="0" indent="0" algn="ctr">
              <a:buNone/>
              <a:defRPr sz="1800"/>
            </a:lvl1pPr>
          </a:lstStyle>
          <a:p>
            <a:r>
              <a:rPr lang="en-US"/>
              <a:t>Click icon to add picture</a:t>
            </a:r>
            <a:endParaRPr lang="en-US" dirty="0"/>
          </a:p>
        </p:txBody>
      </p:sp>
      <p:sp>
        <p:nvSpPr>
          <p:cNvPr id="6" name="Rectangle 5">
            <a:extLst>
              <a:ext uri="{FF2B5EF4-FFF2-40B4-BE49-F238E27FC236}">
                <a16:creationId xmlns:a16="http://schemas.microsoft.com/office/drawing/2014/main" id="{EA4F6DF6-2D97-1E21-15A5-D0E9397E2F2A}"/>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413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wo Content 2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420624" y="365125"/>
            <a:ext cx="10654936" cy="1325563"/>
          </a:xfrm>
        </p:spPr>
        <p:txBody>
          <a:bodyPr>
            <a:normAutofit/>
          </a:bodyPr>
          <a:lstStyle>
            <a:lvl1pPr>
              <a:defRPr sz="4400"/>
            </a:lvl1pPr>
          </a:lstStyle>
          <a:p>
            <a:r>
              <a:rPr lang="en-US" sz="4400" dirty="0"/>
              <a:t>Click to add title </a:t>
            </a:r>
            <a:endParaRPr lang="en-US" dirty="0"/>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7105342" y="2198914"/>
            <a:ext cx="3970218" cy="3445987"/>
          </a:xfrm>
        </p:spPr>
        <p:txBody>
          <a:bodyPr>
            <a:normAutofit/>
          </a:bodyPr>
          <a:lstStyle>
            <a:lvl1pPr>
              <a:defRPr sz="1800"/>
            </a:lvl1pPr>
            <a:lvl2pPr>
              <a:defRPr sz="1800"/>
            </a:lvl2pPr>
            <a:lvl3pPr>
              <a:defRPr sz="1400"/>
            </a:lvl3pPr>
            <a:lvl4pPr>
              <a:defRPr sz="1200"/>
            </a:lvl4pPr>
            <a:lvl5pPr>
              <a:defRPr sz="11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B845EA08-ECD8-E8B5-40BF-E899F315098D}"/>
              </a:ext>
            </a:extLst>
          </p:cNvPr>
          <p:cNvSpPr>
            <a:spLocks noGrp="1"/>
          </p:cNvSpPr>
          <p:nvPr>
            <p:ph type="sldNum" sz="quarter" idx="1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
        <p:nvSpPr>
          <p:cNvPr id="12" name="Rectangle 11">
            <a:extLst>
              <a:ext uri="{FF2B5EF4-FFF2-40B4-BE49-F238E27FC236}">
                <a16:creationId xmlns:a16="http://schemas.microsoft.com/office/drawing/2014/main" id="{100C4E27-95CA-78A5-BD7A-6109D75C8AE0}"/>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Content Placeholder 3">
            <a:extLst>
              <a:ext uri="{FF2B5EF4-FFF2-40B4-BE49-F238E27FC236}">
                <a16:creationId xmlns:a16="http://schemas.microsoft.com/office/drawing/2014/main" id="{8AE4F7BC-B724-2456-4104-1C5E254EEF37}"/>
              </a:ext>
            </a:extLst>
          </p:cNvPr>
          <p:cNvSpPr>
            <a:spLocks noGrp="1"/>
          </p:cNvSpPr>
          <p:nvPr>
            <p:ph sz="half" idx="15" hasCustomPrompt="1"/>
          </p:nvPr>
        </p:nvSpPr>
        <p:spPr>
          <a:xfrm>
            <a:off x="422178" y="2198914"/>
            <a:ext cx="6487908" cy="3455925"/>
          </a:xfrm>
        </p:spPr>
        <p:txBody>
          <a:bodyPr>
            <a:normAutofit/>
          </a:bodyPr>
          <a:lstStyle>
            <a:lvl1pPr marL="0" indent="0">
              <a:spcBef>
                <a:spcPts val="1000"/>
              </a:spcBef>
              <a:buNone/>
              <a:defRPr sz="1800"/>
            </a:lvl1pPr>
            <a:lvl2pPr marL="228600">
              <a:spcBef>
                <a:spcPts val="1000"/>
              </a:spcBef>
              <a:defRPr sz="1800"/>
            </a:lvl2pPr>
            <a:lvl3pPr marL="685800">
              <a:spcBef>
                <a:spcPts val="1000"/>
              </a:spcBef>
              <a:defRPr sz="1800"/>
            </a:lvl3pPr>
            <a:lvl4pPr marL="1143000">
              <a:spcBef>
                <a:spcPts val="1000"/>
              </a:spcBef>
              <a:defRPr sz="1800"/>
            </a:lvl4pPr>
            <a:lvl5pPr marL="1600200">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05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765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237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679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368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823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06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138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5">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6/5/2025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854497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61" r:id="rId22"/>
    <p:sldLayoutId id="2147483962" r:id="rId23"/>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maine.gov/wcb/"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penclipart.org/detail/167093/StopSign-nofont"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00.png"/><Relationship Id="rId26" Type="http://schemas.openxmlformats.org/officeDocument/2006/relationships/image" Target="../media/image140.png"/><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180.png"/><Relationship Id="rId7" Type="http://schemas.openxmlformats.org/officeDocument/2006/relationships/customXml" Target="../ink/ink3.xml"/><Relationship Id="rId12" Type="http://schemas.openxmlformats.org/officeDocument/2006/relationships/image" Target="../media/image70.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image" Target="../media/image24.png"/><Relationship Id="rId16" Type="http://schemas.openxmlformats.org/officeDocument/2006/relationships/image" Target="../media/image90.png"/><Relationship Id="rId20" Type="http://schemas.openxmlformats.org/officeDocument/2006/relationships/image" Target="../media/image110.png"/><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customXml" Target="../ink/ink5.xml"/><Relationship Id="rId24" Type="http://schemas.openxmlformats.org/officeDocument/2006/relationships/image" Target="../media/image130.png"/><Relationship Id="rId32" Type="http://schemas.openxmlformats.org/officeDocument/2006/relationships/image" Target="../media/image170.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50.png"/><Relationship Id="rId10" Type="http://schemas.openxmlformats.org/officeDocument/2006/relationships/image" Target="../media/image60.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30.png"/><Relationship Id="rId9" Type="http://schemas.openxmlformats.org/officeDocument/2006/relationships/customXml" Target="../ink/ink4.xml"/><Relationship Id="rId14" Type="http://schemas.openxmlformats.org/officeDocument/2006/relationships/image" Target="../media/image80.png"/><Relationship Id="rId22" Type="http://schemas.openxmlformats.org/officeDocument/2006/relationships/image" Target="../media/image120.png"/><Relationship Id="rId27" Type="http://schemas.openxmlformats.org/officeDocument/2006/relationships/customXml" Target="../ink/ink13.xml"/><Relationship Id="rId30" Type="http://schemas.openxmlformats.org/officeDocument/2006/relationships/image" Target="../media/image160.png"/><Relationship Id="rId8" Type="http://schemas.openxmlformats.org/officeDocument/2006/relationships/image" Target="../media/image50.png"/></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6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pixabay.com/en/notepad-editor-pencil-document-97841/" TargetMode="External"/><Relationship Id="rId4" Type="http://schemas.openxmlformats.org/officeDocument/2006/relationships/image" Target="../media/image55.png"/></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maine.gov/wcb/Departments/mae/training/Forms_Training_Mini-manual_updated_8-10-23.pdf"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540A-A7E8-D159-BF08-AB1E371D1CC3}"/>
              </a:ext>
            </a:extLst>
          </p:cNvPr>
          <p:cNvSpPr>
            <a:spLocks noGrp="1"/>
          </p:cNvSpPr>
          <p:nvPr>
            <p:ph type="ctrTitle"/>
          </p:nvPr>
        </p:nvSpPr>
        <p:spPr>
          <a:xfrm>
            <a:off x="5695061" y="1241266"/>
            <a:ext cx="5428551" cy="3153753"/>
          </a:xfrm>
        </p:spPr>
        <p:txBody>
          <a:bodyPr>
            <a:normAutofit/>
          </a:bodyPr>
          <a:lstStyle/>
          <a:p>
            <a:pPr>
              <a:lnSpc>
                <a:spcPct val="90000"/>
              </a:lnSpc>
            </a:pPr>
            <a:br>
              <a:rPr lang="en-US" sz="3400"/>
            </a:br>
            <a:br>
              <a:rPr lang="en-US" sz="3400"/>
            </a:br>
            <a:r>
              <a:rPr lang="en-US" sz="3400"/>
              <a:t>Average Weekly Wages,</a:t>
            </a:r>
            <a:br>
              <a:rPr lang="en-US" sz="3400"/>
            </a:br>
            <a:r>
              <a:rPr lang="en-US" sz="3400"/>
              <a:t>Wage Statements, &amp; </a:t>
            </a:r>
            <a:br>
              <a:rPr lang="en-US" sz="3400"/>
            </a:br>
            <a:r>
              <a:rPr lang="en-US" sz="3400"/>
              <a:t>Fringe Benefits</a:t>
            </a:r>
            <a:br>
              <a:rPr lang="en-US" sz="3400"/>
            </a:br>
            <a:endParaRPr lang="en-US" sz="3400"/>
          </a:p>
        </p:txBody>
      </p:sp>
      <p:sp>
        <p:nvSpPr>
          <p:cNvPr id="3" name="Subtitle 2">
            <a:extLst>
              <a:ext uri="{FF2B5EF4-FFF2-40B4-BE49-F238E27FC236}">
                <a16:creationId xmlns:a16="http://schemas.microsoft.com/office/drawing/2014/main" id="{EE4DC015-24F9-1E63-4C7B-98EB84A56F9C}"/>
              </a:ext>
            </a:extLst>
          </p:cNvPr>
          <p:cNvSpPr>
            <a:spLocks noGrp="1"/>
          </p:cNvSpPr>
          <p:nvPr>
            <p:ph type="subTitle" idx="1"/>
          </p:nvPr>
        </p:nvSpPr>
        <p:spPr>
          <a:xfrm>
            <a:off x="5695061" y="4591665"/>
            <a:ext cx="5428551" cy="1622322"/>
          </a:xfrm>
        </p:spPr>
        <p:txBody>
          <a:bodyPr>
            <a:normAutofit/>
          </a:bodyPr>
          <a:lstStyle/>
          <a:p>
            <a:r>
              <a:rPr lang="en-US"/>
              <a:t>The Dispute Resolution Team </a:t>
            </a:r>
          </a:p>
        </p:txBody>
      </p:sp>
      <p:grpSp>
        <p:nvGrpSpPr>
          <p:cNvPr id="34" name="Group 33">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35" name="Rectangle 34">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7"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4" name="Picture 3">
            <a:extLst>
              <a:ext uri="{FF2B5EF4-FFF2-40B4-BE49-F238E27FC236}">
                <a16:creationId xmlns:a16="http://schemas.microsoft.com/office/drawing/2014/main" id="{1D737BA4-EEC6-D5B5-BA4E-1C1C15412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929" y="901238"/>
            <a:ext cx="3526244" cy="4501588"/>
          </a:xfrm>
          <a:prstGeom prst="rect">
            <a:avLst/>
          </a:prstGeom>
        </p:spPr>
      </p:pic>
    </p:spTree>
    <p:extLst>
      <p:ext uri="{BB962C8B-B14F-4D97-AF65-F5344CB8AC3E}">
        <p14:creationId xmlns:p14="http://schemas.microsoft.com/office/powerpoint/2010/main" val="59202637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7387F-8B05-E0F4-8138-46E65B0E5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3503C-B2CF-5567-331D-269C590FB39D}"/>
              </a:ext>
            </a:extLst>
          </p:cNvPr>
          <p:cNvSpPr>
            <a:spLocks noGrp="1"/>
          </p:cNvSpPr>
          <p:nvPr>
            <p:ph type="title"/>
          </p:nvPr>
        </p:nvSpPr>
        <p:spPr>
          <a:xfrm>
            <a:off x="1928295" y="1061884"/>
            <a:ext cx="8596668" cy="731961"/>
          </a:xfrm>
        </p:spPr>
        <p:txBody>
          <a:bodyPr>
            <a:noAutofit/>
          </a:bodyPr>
          <a:lstStyle/>
          <a:p>
            <a:pPr algn="ctr"/>
            <a:r>
              <a:rPr lang="en-US" sz="3200" u="sng" dirty="0"/>
              <a:t>Other AWW Issues </a:t>
            </a:r>
          </a:p>
        </p:txBody>
      </p:sp>
      <p:sp>
        <p:nvSpPr>
          <p:cNvPr id="3" name="Content Placeholder 2">
            <a:extLst>
              <a:ext uri="{FF2B5EF4-FFF2-40B4-BE49-F238E27FC236}">
                <a16:creationId xmlns:a16="http://schemas.microsoft.com/office/drawing/2014/main" id="{CE545DA3-5382-4768-553E-7D92909E39BB}"/>
              </a:ext>
            </a:extLst>
          </p:cNvPr>
          <p:cNvSpPr>
            <a:spLocks noGrp="1"/>
          </p:cNvSpPr>
          <p:nvPr>
            <p:ph idx="1"/>
          </p:nvPr>
        </p:nvSpPr>
        <p:spPr>
          <a:xfrm>
            <a:off x="1070624" y="1668026"/>
            <a:ext cx="10541272" cy="4937871"/>
          </a:xfrm>
        </p:spPr>
        <p:txBody>
          <a:bodyPr>
            <a:normAutofit/>
          </a:bodyPr>
          <a:lstStyle/>
          <a:p>
            <a:pPr marL="0" indent="0" algn="ctr">
              <a:buNone/>
            </a:pPr>
            <a:endParaRPr lang="en-US" sz="2000" b="1" u="sng" dirty="0"/>
          </a:p>
          <a:p>
            <a:pPr marL="0" indent="0" algn="ctr">
              <a:buNone/>
            </a:pPr>
            <a:endParaRPr lang="en-US" sz="2000" b="1" u="sng" dirty="0"/>
          </a:p>
          <a:p>
            <a:pPr marL="0" indent="0" algn="ctr">
              <a:buNone/>
            </a:pPr>
            <a:endParaRPr lang="en-US" sz="2000" b="1" u="sng" dirty="0"/>
          </a:p>
          <a:p>
            <a:pPr marL="0" indent="0" algn="ctr">
              <a:buNone/>
            </a:pPr>
            <a:r>
              <a:rPr lang="en-US" sz="2000" b="1" u="sng" dirty="0"/>
              <a:t>Bonuses </a:t>
            </a:r>
          </a:p>
          <a:p>
            <a:pPr marL="0" indent="0" algn="ctr">
              <a:buNone/>
            </a:pPr>
            <a:endParaRPr lang="en-US" sz="2000" b="1" u="sng" dirty="0"/>
          </a:p>
          <a:p>
            <a:pPr marL="0" indent="0" algn="ctr">
              <a:buNone/>
            </a:pPr>
            <a:r>
              <a:rPr lang="en-US" sz="2000" b="1" u="sng" dirty="0"/>
              <a:t>Change in Employment Status </a:t>
            </a:r>
          </a:p>
          <a:p>
            <a:pPr marL="0" indent="0" algn="ctr">
              <a:buNone/>
            </a:pPr>
            <a:endParaRPr lang="en-US" sz="2000" b="1" u="sng" dirty="0"/>
          </a:p>
          <a:p>
            <a:pPr marL="0" indent="0" algn="ctr">
              <a:buNone/>
            </a:pPr>
            <a:r>
              <a:rPr lang="en-US" sz="2000" b="1" u="sng" dirty="0"/>
              <a:t>Payment in Lieu of Benefits </a:t>
            </a:r>
          </a:p>
          <a:p>
            <a:pPr marL="0" indent="0" algn="ctr">
              <a:buNone/>
            </a:pPr>
            <a:endParaRPr lang="en-US" sz="2000" b="1" u="sng" dirty="0"/>
          </a:p>
          <a:p>
            <a:pPr marL="0" indent="0" algn="ctr">
              <a:buNone/>
            </a:pPr>
            <a:r>
              <a:rPr lang="en-US" sz="2000" b="1" u="sng" dirty="0"/>
              <a:t>Tipped Employees </a:t>
            </a:r>
          </a:p>
          <a:p>
            <a:pPr marL="0" indent="0" algn="ctr">
              <a:buNone/>
            </a:pPr>
            <a:endParaRPr lang="en-US" sz="2000" b="1" u="sng" dirty="0"/>
          </a:p>
          <a:p>
            <a:pPr marL="0" indent="0" algn="ctr">
              <a:buNone/>
            </a:pPr>
            <a:endParaRPr lang="en-US" sz="2000" b="1" u="sng" dirty="0"/>
          </a:p>
          <a:p>
            <a:endParaRPr lang="en-US" u="sng" dirty="0">
              <a:solidFill>
                <a:srgbClr val="92D050"/>
              </a:solidFill>
            </a:endParaRPr>
          </a:p>
          <a:p>
            <a:pPr marL="0" indent="0">
              <a:buNone/>
            </a:pPr>
            <a:endParaRPr lang="en-US" dirty="0"/>
          </a:p>
        </p:txBody>
      </p:sp>
    </p:spTree>
    <p:extLst>
      <p:ext uri="{BB962C8B-B14F-4D97-AF65-F5344CB8AC3E}">
        <p14:creationId xmlns:p14="http://schemas.microsoft.com/office/powerpoint/2010/main" val="343476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F633A-EACF-5E0D-E0B7-49CA987F0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499FC-9987-264A-F585-75CF092975BF}"/>
              </a:ext>
            </a:extLst>
          </p:cNvPr>
          <p:cNvSpPr>
            <a:spLocks noGrp="1"/>
          </p:cNvSpPr>
          <p:nvPr>
            <p:ph type="title"/>
          </p:nvPr>
        </p:nvSpPr>
        <p:spPr>
          <a:xfrm>
            <a:off x="1466452" y="973668"/>
            <a:ext cx="8761413" cy="706964"/>
          </a:xfrm>
        </p:spPr>
        <p:txBody>
          <a:bodyPr/>
          <a:lstStyle/>
          <a:p>
            <a:pPr algn="ctr"/>
            <a:r>
              <a:rPr lang="en-US" u="sng" dirty="0"/>
              <a:t>Concurrent Wages: §102(4)(E) </a:t>
            </a:r>
          </a:p>
        </p:txBody>
      </p:sp>
      <p:sp>
        <p:nvSpPr>
          <p:cNvPr id="3" name="Content Placeholder 2">
            <a:extLst>
              <a:ext uri="{FF2B5EF4-FFF2-40B4-BE49-F238E27FC236}">
                <a16:creationId xmlns:a16="http://schemas.microsoft.com/office/drawing/2014/main" id="{574C926F-66D1-97EC-C957-A0C633BE1879}"/>
              </a:ext>
            </a:extLst>
          </p:cNvPr>
          <p:cNvSpPr>
            <a:spLocks noGrp="1"/>
          </p:cNvSpPr>
          <p:nvPr>
            <p:ph idx="1"/>
          </p:nvPr>
        </p:nvSpPr>
        <p:spPr>
          <a:xfrm>
            <a:off x="1797666" y="2552282"/>
            <a:ext cx="8596668" cy="3799520"/>
          </a:xfrm>
        </p:spPr>
        <p:txBody>
          <a:bodyPr>
            <a:normAutofit fontScale="85000" lnSpcReduction="10000"/>
          </a:bodyPr>
          <a:lstStyle/>
          <a:p>
            <a:pPr>
              <a:lnSpc>
                <a:spcPct val="200000"/>
              </a:lnSpc>
            </a:pPr>
            <a:r>
              <a:rPr lang="en-US" sz="2000" dirty="0"/>
              <a:t>“When the employee is employed regularly in any week concurrently by 2 or more employers, for one of whom the employee works at one time and for another of whom the employee works at another time, the employee’s average weekly wages are computed as if the wages, earnings, or salary received by the employee from all such employers were wages, earnings or salary earned in the employment of the employer for whom the employee was working at the time of the injury.” </a:t>
            </a:r>
          </a:p>
        </p:txBody>
      </p:sp>
    </p:spTree>
    <p:extLst>
      <p:ext uri="{BB962C8B-B14F-4D97-AF65-F5344CB8AC3E}">
        <p14:creationId xmlns:p14="http://schemas.microsoft.com/office/powerpoint/2010/main" val="2050587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4A1D-B130-8F49-997D-AA5FA206C01F}"/>
              </a:ext>
            </a:extLst>
          </p:cNvPr>
          <p:cNvSpPr>
            <a:spLocks noGrp="1"/>
          </p:cNvSpPr>
          <p:nvPr>
            <p:ph type="title"/>
          </p:nvPr>
        </p:nvSpPr>
        <p:spPr>
          <a:xfrm>
            <a:off x="1607128" y="1094248"/>
            <a:ext cx="8761413" cy="706964"/>
          </a:xfrm>
        </p:spPr>
        <p:txBody>
          <a:bodyPr/>
          <a:lstStyle/>
          <a:p>
            <a:pPr algn="ctr"/>
            <a:r>
              <a:rPr lang="en-US" u="sng" dirty="0"/>
              <a:t>Concurrent Wage Statements  </a:t>
            </a:r>
          </a:p>
        </p:txBody>
      </p:sp>
      <p:sp>
        <p:nvSpPr>
          <p:cNvPr id="3" name="Content Placeholder 2">
            <a:extLst>
              <a:ext uri="{FF2B5EF4-FFF2-40B4-BE49-F238E27FC236}">
                <a16:creationId xmlns:a16="http://schemas.microsoft.com/office/drawing/2014/main" id="{5449C844-800E-C4EE-0365-516BA3ED5618}"/>
              </a:ext>
            </a:extLst>
          </p:cNvPr>
          <p:cNvSpPr>
            <a:spLocks noGrp="1"/>
          </p:cNvSpPr>
          <p:nvPr>
            <p:ph idx="1"/>
          </p:nvPr>
        </p:nvSpPr>
        <p:spPr>
          <a:xfrm>
            <a:off x="913308" y="2602523"/>
            <a:ext cx="10676466" cy="3350349"/>
          </a:xfrm>
        </p:spPr>
        <p:txBody>
          <a:bodyPr>
            <a:normAutofit fontScale="92500" lnSpcReduction="20000"/>
          </a:bodyPr>
          <a:lstStyle/>
          <a:p>
            <a:pPr>
              <a:lnSpc>
                <a:spcPct val="200000"/>
              </a:lnSpc>
            </a:pPr>
            <a:r>
              <a:rPr lang="en-US" dirty="0"/>
              <a:t>Concurrent wage statements </a:t>
            </a:r>
            <a:r>
              <a:rPr lang="en-US" u="sng" dirty="0"/>
              <a:t>MUST</a:t>
            </a:r>
            <a:r>
              <a:rPr lang="en-US" dirty="0"/>
              <a:t> be requested from all employers the employee was employed by at the time of the injury. </a:t>
            </a:r>
          </a:p>
          <a:p>
            <a:pPr>
              <a:lnSpc>
                <a:spcPct val="200000"/>
              </a:lnSpc>
            </a:pPr>
            <a:r>
              <a:rPr lang="en-US" dirty="0"/>
              <a:t>Claims Management Unit commonly sees employees with two or more jobs. </a:t>
            </a:r>
          </a:p>
          <a:p>
            <a:pPr>
              <a:lnSpc>
                <a:spcPct val="200000"/>
              </a:lnSpc>
            </a:pPr>
            <a:r>
              <a:rPr lang="en-US" dirty="0"/>
              <a:t>The insurance carrier may request assistance from the employee for concurrent wage statements. </a:t>
            </a:r>
          </a:p>
          <a:p>
            <a:pPr>
              <a:lnSpc>
                <a:spcPct val="200000"/>
              </a:lnSpc>
            </a:pPr>
            <a:r>
              <a:rPr lang="en-US" dirty="0"/>
              <a:t>If the employee is represented reach out to their representative for this information. </a:t>
            </a:r>
          </a:p>
        </p:txBody>
      </p:sp>
    </p:spTree>
    <p:extLst>
      <p:ext uri="{BB962C8B-B14F-4D97-AF65-F5344CB8AC3E}">
        <p14:creationId xmlns:p14="http://schemas.microsoft.com/office/powerpoint/2010/main" val="1988785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8FB906-3714-8982-3644-14F0C6C249E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11AB8CBC-5DE0-7703-3B54-27379AB83D0F}"/>
              </a:ext>
            </a:extLst>
          </p:cNvPr>
          <p:cNvSpPr>
            <a:spLocks noGrp="1"/>
          </p:cNvSpPr>
          <p:nvPr>
            <p:ph type="title"/>
          </p:nvPr>
        </p:nvSpPr>
        <p:spPr>
          <a:xfrm>
            <a:off x="994087" y="1130603"/>
            <a:ext cx="3342442" cy="4596794"/>
          </a:xfrm>
        </p:spPr>
        <p:txBody>
          <a:bodyPr anchor="ctr">
            <a:normAutofit/>
          </a:bodyPr>
          <a:lstStyle/>
          <a:p>
            <a:r>
              <a:rPr lang="en-US" sz="3200" u="sng">
                <a:solidFill>
                  <a:srgbClr val="EBEBEB"/>
                </a:solidFill>
              </a:rPr>
              <a:t>Prior Injuries: §102(4)(G) </a:t>
            </a:r>
          </a:p>
        </p:txBody>
      </p:sp>
      <p:sp>
        <p:nvSpPr>
          <p:cNvPr id="3" name="Content Placeholder 2">
            <a:extLst>
              <a:ext uri="{FF2B5EF4-FFF2-40B4-BE49-F238E27FC236}">
                <a16:creationId xmlns:a16="http://schemas.microsoft.com/office/drawing/2014/main" id="{903D7AA7-97E8-0319-EF52-8299A0B261D4}"/>
              </a:ext>
            </a:extLst>
          </p:cNvPr>
          <p:cNvSpPr>
            <a:spLocks noGrp="1"/>
          </p:cNvSpPr>
          <p:nvPr>
            <p:ph idx="1"/>
          </p:nvPr>
        </p:nvSpPr>
        <p:spPr>
          <a:xfrm>
            <a:off x="5290077" y="437513"/>
            <a:ext cx="5502614" cy="5954325"/>
          </a:xfrm>
        </p:spPr>
        <p:txBody>
          <a:bodyPr anchor="ctr">
            <a:normAutofit/>
          </a:bodyPr>
          <a:lstStyle/>
          <a:p>
            <a:r>
              <a:rPr lang="en-US" sz="2000" dirty="0"/>
              <a:t>Suffering a previous injury does not preclude compensation for a later injury or death. </a:t>
            </a:r>
          </a:p>
          <a:p>
            <a:r>
              <a:rPr lang="en-US" sz="2000" dirty="0"/>
              <a:t>“The sum that will reasonably represent the employee's weekly earning capacity at the time of the later injury in the employment in which the employee was working at that time”</a:t>
            </a:r>
          </a:p>
        </p:txBody>
      </p:sp>
    </p:spTree>
    <p:extLst>
      <p:ext uri="{BB962C8B-B14F-4D97-AF65-F5344CB8AC3E}">
        <p14:creationId xmlns:p14="http://schemas.microsoft.com/office/powerpoint/2010/main" val="2406217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904447-C3B0-B452-761B-F14A2BA92F4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C2EA6E72-9691-64BF-7064-68327D8DF298}"/>
              </a:ext>
            </a:extLst>
          </p:cNvPr>
          <p:cNvSpPr>
            <a:spLocks noGrp="1"/>
          </p:cNvSpPr>
          <p:nvPr>
            <p:ph type="title"/>
          </p:nvPr>
        </p:nvSpPr>
        <p:spPr>
          <a:xfrm>
            <a:off x="994087" y="1130603"/>
            <a:ext cx="3342442" cy="4596794"/>
          </a:xfrm>
        </p:spPr>
        <p:txBody>
          <a:bodyPr anchor="ctr">
            <a:normAutofit/>
          </a:bodyPr>
          <a:lstStyle/>
          <a:p>
            <a:r>
              <a:rPr lang="en-US" sz="3200" u="sng">
                <a:solidFill>
                  <a:srgbClr val="EBEBEB"/>
                </a:solidFill>
              </a:rPr>
              <a:t>When Should Fringes Be Included? </a:t>
            </a:r>
          </a:p>
        </p:txBody>
      </p:sp>
      <p:sp>
        <p:nvSpPr>
          <p:cNvPr id="3" name="Content Placeholder 2">
            <a:extLst>
              <a:ext uri="{FF2B5EF4-FFF2-40B4-BE49-F238E27FC236}">
                <a16:creationId xmlns:a16="http://schemas.microsoft.com/office/drawing/2014/main" id="{E97802BF-588B-EDF2-4E89-CEA715C70EB7}"/>
              </a:ext>
            </a:extLst>
          </p:cNvPr>
          <p:cNvSpPr>
            <a:spLocks noGrp="1"/>
          </p:cNvSpPr>
          <p:nvPr>
            <p:ph idx="1"/>
          </p:nvPr>
        </p:nvSpPr>
        <p:spPr>
          <a:xfrm>
            <a:off x="5290077" y="437513"/>
            <a:ext cx="5502614" cy="5954325"/>
          </a:xfrm>
        </p:spPr>
        <p:txBody>
          <a:bodyPr anchor="ctr">
            <a:normAutofit/>
          </a:bodyPr>
          <a:lstStyle/>
          <a:p>
            <a:pPr>
              <a:lnSpc>
                <a:spcPct val="90000"/>
              </a:lnSpc>
            </a:pPr>
            <a:r>
              <a:rPr lang="en-US" sz="2000" dirty="0"/>
              <a:t>If the claimant’s fringe benefits end during their incapacity period, the fringe value must be considered in the AWW. </a:t>
            </a:r>
          </a:p>
          <a:p>
            <a:pPr marL="0" indent="0">
              <a:lnSpc>
                <a:spcPct val="90000"/>
              </a:lnSpc>
              <a:buNone/>
            </a:pPr>
            <a:endParaRPr lang="en-US" sz="2000" dirty="0"/>
          </a:p>
          <a:p>
            <a:pPr>
              <a:lnSpc>
                <a:spcPct val="90000"/>
              </a:lnSpc>
            </a:pPr>
            <a:r>
              <a:rPr lang="en-US" sz="2000" dirty="0"/>
              <a:t>Analyze the fringe benefit worksheet when first received from the employer. Some employers do not understand the cost should be broken down into a weekly amount. If something looks off, check with the employer to confirm. </a:t>
            </a:r>
          </a:p>
          <a:p>
            <a:pPr lvl="1">
              <a:lnSpc>
                <a:spcPct val="90000"/>
              </a:lnSpc>
            </a:pPr>
            <a:r>
              <a:rPr lang="en-US" sz="2000" dirty="0"/>
              <a:t>Do this at the beginning of the claim when the information is easily accessible. </a:t>
            </a:r>
          </a:p>
          <a:p>
            <a:pPr marL="0" indent="0">
              <a:lnSpc>
                <a:spcPct val="90000"/>
              </a:lnSpc>
              <a:buNone/>
            </a:pPr>
            <a:endParaRPr lang="en-US" sz="2000" dirty="0"/>
          </a:p>
          <a:p>
            <a:pPr>
              <a:lnSpc>
                <a:spcPct val="90000"/>
              </a:lnSpc>
            </a:pPr>
            <a:r>
              <a:rPr lang="en-US" sz="2000" dirty="0"/>
              <a:t>Pension contributions are typically written as a percentage. Multiply the percentage listed on the fringe worksheet by the AWW to determine a weekly value. </a:t>
            </a:r>
          </a:p>
        </p:txBody>
      </p:sp>
    </p:spTree>
    <p:extLst>
      <p:ext uri="{BB962C8B-B14F-4D97-AF65-F5344CB8AC3E}">
        <p14:creationId xmlns:p14="http://schemas.microsoft.com/office/powerpoint/2010/main" val="3941253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0F54B-0687-F2A9-AC17-8585C2568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77DC3-A561-A33F-D90C-A9655CA9E69E}"/>
              </a:ext>
            </a:extLst>
          </p:cNvPr>
          <p:cNvSpPr>
            <a:spLocks noGrp="1"/>
          </p:cNvSpPr>
          <p:nvPr>
            <p:ph type="title"/>
          </p:nvPr>
        </p:nvSpPr>
        <p:spPr>
          <a:xfrm>
            <a:off x="1968488" y="847062"/>
            <a:ext cx="8596668" cy="994608"/>
          </a:xfrm>
        </p:spPr>
        <p:txBody>
          <a:bodyPr>
            <a:noAutofit/>
          </a:bodyPr>
          <a:lstStyle/>
          <a:p>
            <a:pPr algn="ctr"/>
            <a:r>
              <a:rPr lang="en-US" sz="3500" u="sng" dirty="0"/>
              <a:t>Fringe Benefits: §102(4)(H) </a:t>
            </a:r>
          </a:p>
        </p:txBody>
      </p:sp>
      <p:sp>
        <p:nvSpPr>
          <p:cNvPr id="3" name="Content Placeholder 2">
            <a:extLst>
              <a:ext uri="{FF2B5EF4-FFF2-40B4-BE49-F238E27FC236}">
                <a16:creationId xmlns:a16="http://schemas.microsoft.com/office/drawing/2014/main" id="{279059DE-2CF9-B9E4-0643-2B82A8B133EF}"/>
              </a:ext>
            </a:extLst>
          </p:cNvPr>
          <p:cNvSpPr>
            <a:spLocks noGrp="1"/>
          </p:cNvSpPr>
          <p:nvPr>
            <p:ph idx="1"/>
          </p:nvPr>
        </p:nvSpPr>
        <p:spPr>
          <a:xfrm>
            <a:off x="677334" y="2471895"/>
            <a:ext cx="10590434" cy="4133552"/>
          </a:xfrm>
        </p:spPr>
        <p:txBody>
          <a:bodyPr>
            <a:normAutofit/>
          </a:bodyPr>
          <a:lstStyle/>
          <a:p>
            <a:r>
              <a:rPr lang="en-US" sz="1800" dirty="0"/>
              <a:t>“Average weekly wages, earnings or salary” does not include any fringe or other benefits paid by the employer that continue during disability. Any fringe or other benefits paid by the employer that does not continue during the disability must be included for purposes of determining an employee’s average weekly wage </a:t>
            </a:r>
            <a:r>
              <a:rPr lang="en-US" sz="1800" b="1" u="sng" dirty="0"/>
              <a:t>to the extent that the inclusion of the fringe or other benefit will not result in a weekly benefit amount that is greater than 2/3 of the state average weekly wage at the time of the injury. </a:t>
            </a:r>
          </a:p>
          <a:p>
            <a:pPr marL="0" indent="0">
              <a:buNone/>
            </a:pPr>
            <a:endParaRPr lang="en-US" sz="1800" dirty="0"/>
          </a:p>
          <a:p>
            <a:pPr marL="0" indent="0">
              <a:buNone/>
            </a:pPr>
            <a:endParaRPr lang="en-US" sz="1800" dirty="0"/>
          </a:p>
          <a:p>
            <a:r>
              <a:rPr lang="en-US" sz="1800" dirty="0"/>
              <a:t>The limitation on including discontinued fringe or other benefits only to the extent that such inclusion does not result in a weekly benefit amount greater than 2/3 of the state average weekly wage at the time of injury does not apply if the injury results in the employee’s death. </a:t>
            </a:r>
          </a:p>
          <a:p>
            <a:pPr marL="0" indent="0">
              <a:buNone/>
            </a:pPr>
            <a:endParaRPr lang="en-US" dirty="0"/>
          </a:p>
          <a:p>
            <a:endParaRPr lang="en-US" dirty="0"/>
          </a:p>
        </p:txBody>
      </p:sp>
    </p:spTree>
    <p:extLst>
      <p:ext uri="{BB962C8B-B14F-4D97-AF65-F5344CB8AC3E}">
        <p14:creationId xmlns:p14="http://schemas.microsoft.com/office/powerpoint/2010/main" val="2140084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F355F-31D3-683F-882D-CBA971C07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F4193-C549-BBFC-596B-B18CEA7E6428}"/>
              </a:ext>
            </a:extLst>
          </p:cNvPr>
          <p:cNvSpPr>
            <a:spLocks noGrp="1"/>
          </p:cNvSpPr>
          <p:nvPr>
            <p:ph type="title"/>
          </p:nvPr>
        </p:nvSpPr>
        <p:spPr>
          <a:xfrm>
            <a:off x="1797666" y="853944"/>
            <a:ext cx="8596668" cy="877876"/>
          </a:xfrm>
        </p:spPr>
        <p:txBody>
          <a:bodyPr>
            <a:noAutofit/>
          </a:bodyPr>
          <a:lstStyle/>
          <a:p>
            <a:pPr algn="ctr"/>
            <a:r>
              <a:rPr lang="en-US" sz="3500" u="sng" dirty="0"/>
              <a:t>Fringe Benefits: §102(4)(H) (Cont.) </a:t>
            </a:r>
          </a:p>
        </p:txBody>
      </p:sp>
      <p:sp>
        <p:nvSpPr>
          <p:cNvPr id="3" name="Content Placeholder 2">
            <a:extLst>
              <a:ext uri="{FF2B5EF4-FFF2-40B4-BE49-F238E27FC236}">
                <a16:creationId xmlns:a16="http://schemas.microsoft.com/office/drawing/2014/main" id="{69268F24-8125-2B71-2FC0-5A58EBC505BA}"/>
              </a:ext>
            </a:extLst>
          </p:cNvPr>
          <p:cNvSpPr>
            <a:spLocks noGrp="1"/>
          </p:cNvSpPr>
          <p:nvPr>
            <p:ph idx="1"/>
          </p:nvPr>
        </p:nvSpPr>
        <p:spPr>
          <a:xfrm>
            <a:off x="677334" y="2542233"/>
            <a:ext cx="10837332" cy="3753225"/>
          </a:xfrm>
        </p:spPr>
        <p:txBody>
          <a:bodyPr>
            <a:normAutofit/>
          </a:bodyPr>
          <a:lstStyle/>
          <a:p>
            <a:r>
              <a:rPr lang="en-US" sz="2000" dirty="0"/>
              <a:t>For injuries occurring on or after </a:t>
            </a:r>
            <a:r>
              <a:rPr lang="en-US" sz="2000" b="1" u="sng" dirty="0"/>
              <a:t>01/01/2020</a:t>
            </a:r>
            <a:r>
              <a:rPr lang="en-US" sz="2000" dirty="0"/>
              <a:t>, any fringe or other benefit paid by the employer that does not continue during the disability must be included for purposes of determining an employee’s average weekly wage to the extent that the inclusion of the fringe or other benefit will not result in a weekly benefit amount that is greater than </a:t>
            </a:r>
            <a:r>
              <a:rPr lang="en-US" sz="2000" b="1" u="sng" dirty="0"/>
              <a:t>2/3 of 125% of the state average weekly wage at the time of injury.  </a:t>
            </a:r>
          </a:p>
          <a:p>
            <a:pPr marL="0" indent="0">
              <a:buNone/>
            </a:pPr>
            <a:endParaRPr lang="en-US" sz="2000" b="1" u="sng" dirty="0">
              <a:highlight>
                <a:srgbClr val="008000"/>
              </a:highlight>
            </a:endParaRPr>
          </a:p>
          <a:p>
            <a:r>
              <a:rPr lang="en-US" sz="2000" dirty="0"/>
              <a:t>The limitation on including discontinued fringe or other benefits only to the extent that such inclusion does not result in a weekly benefit amount greater than 2/3 of 125% of the state average weekly wage at the time of injury does not apply if the injury results in the employee’s death. </a:t>
            </a:r>
          </a:p>
          <a:p>
            <a:endParaRPr lang="en-US" b="1" u="sng" dirty="0">
              <a:highlight>
                <a:srgbClr val="008000"/>
              </a:highlight>
            </a:endParaRPr>
          </a:p>
          <a:p>
            <a:pPr marL="0" indent="0">
              <a:buNone/>
            </a:pPr>
            <a:endParaRPr lang="en-US" dirty="0"/>
          </a:p>
        </p:txBody>
      </p:sp>
    </p:spTree>
    <p:extLst>
      <p:ext uri="{BB962C8B-B14F-4D97-AF65-F5344CB8AC3E}">
        <p14:creationId xmlns:p14="http://schemas.microsoft.com/office/powerpoint/2010/main" val="912644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B6F0-06F3-34DF-2243-279E29A0A0D6}"/>
              </a:ext>
            </a:extLst>
          </p:cNvPr>
          <p:cNvSpPr>
            <a:spLocks noGrp="1"/>
          </p:cNvSpPr>
          <p:nvPr>
            <p:ph type="title"/>
          </p:nvPr>
        </p:nvSpPr>
        <p:spPr/>
        <p:txBody>
          <a:bodyPr/>
          <a:lstStyle/>
          <a:p>
            <a:pPr algn="ctr"/>
            <a:r>
              <a:rPr lang="en-US" u="sng" dirty="0"/>
              <a:t>Combined AWW Example </a:t>
            </a:r>
          </a:p>
        </p:txBody>
      </p:sp>
      <p:sp>
        <p:nvSpPr>
          <p:cNvPr id="3" name="Content Placeholder 2">
            <a:extLst>
              <a:ext uri="{FF2B5EF4-FFF2-40B4-BE49-F238E27FC236}">
                <a16:creationId xmlns:a16="http://schemas.microsoft.com/office/drawing/2014/main" id="{50409909-34D5-8CC1-ACE7-267C28BB70A6}"/>
              </a:ext>
            </a:extLst>
          </p:cNvPr>
          <p:cNvSpPr>
            <a:spLocks noGrp="1"/>
          </p:cNvSpPr>
          <p:nvPr>
            <p:ph idx="1"/>
          </p:nvPr>
        </p:nvSpPr>
        <p:spPr>
          <a:xfrm>
            <a:off x="687166" y="2576051"/>
            <a:ext cx="10678924" cy="3556552"/>
          </a:xfrm>
        </p:spPr>
        <p:txBody>
          <a:bodyPr>
            <a:normAutofit fontScale="92500" lnSpcReduction="20000"/>
          </a:bodyPr>
          <a:lstStyle/>
          <a:p>
            <a:r>
              <a:rPr lang="en-US" dirty="0"/>
              <a:t>Jayne Doe works full-time for Rainbow Market as a deli manager. The Employer pays for health insurance benefits, which are paid during the incapacity period. </a:t>
            </a:r>
          </a:p>
          <a:p>
            <a:r>
              <a:rPr lang="en-US" dirty="0"/>
              <a:t>Jayne also works concurrently as a part-time associate for Shooting Star Cinema.</a:t>
            </a:r>
          </a:p>
          <a:p>
            <a:r>
              <a:rPr lang="en-US" dirty="0"/>
              <a:t>Jayne was working at Rainbow Market on the date of injury. While on shift, the power went out due to a storm. The back up generator for one of the freezer units where the deli meat was being held malfunctioned. Jayne had to assist in moving the deli meats to a different unit. While moving the meat, some condensation had formed on the floor of the malfunctioning freezer. Jayne slipped while carrying an 8lb ham, causing her back to tweak while she caught herself on a shelving unit. </a:t>
            </a:r>
          </a:p>
          <a:p>
            <a:r>
              <a:rPr lang="en-US" dirty="0"/>
              <a:t>She felt instant pain in her lower back and was seen by the preferred provider. She was given light duty work. </a:t>
            </a:r>
          </a:p>
          <a:p>
            <a:r>
              <a:rPr lang="en-US" dirty="0"/>
              <a:t>Rainbow market cannot accommodate the restrictions. Shooting Star Cinema can accommodate her restrictions.</a:t>
            </a:r>
          </a:p>
          <a:p>
            <a:endParaRPr lang="en-US" dirty="0"/>
          </a:p>
          <a:p>
            <a:endParaRPr lang="en-US" dirty="0"/>
          </a:p>
        </p:txBody>
      </p:sp>
    </p:spTree>
    <p:extLst>
      <p:ext uri="{BB962C8B-B14F-4D97-AF65-F5344CB8AC3E}">
        <p14:creationId xmlns:p14="http://schemas.microsoft.com/office/powerpoint/2010/main" val="4021465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98F3-23EC-26D3-45FE-307661E7853E}"/>
              </a:ext>
            </a:extLst>
          </p:cNvPr>
          <p:cNvSpPr>
            <a:spLocks noGrp="1"/>
          </p:cNvSpPr>
          <p:nvPr>
            <p:ph type="title"/>
          </p:nvPr>
        </p:nvSpPr>
        <p:spPr/>
        <p:txBody>
          <a:bodyPr/>
          <a:lstStyle/>
          <a:p>
            <a:pPr algn="ctr"/>
            <a:r>
              <a:rPr lang="en-US" u="sng" dirty="0"/>
              <a:t>Combined AWW Example </a:t>
            </a:r>
            <a:br>
              <a:rPr lang="en-US" u="sng" dirty="0"/>
            </a:br>
            <a:r>
              <a:rPr lang="en-US" u="sng" dirty="0"/>
              <a:t>(Cont.) </a:t>
            </a:r>
          </a:p>
        </p:txBody>
      </p:sp>
      <p:sp>
        <p:nvSpPr>
          <p:cNvPr id="3" name="Content Placeholder 2">
            <a:extLst>
              <a:ext uri="{FF2B5EF4-FFF2-40B4-BE49-F238E27FC236}">
                <a16:creationId xmlns:a16="http://schemas.microsoft.com/office/drawing/2014/main" id="{A2418C65-C256-83DE-083D-3DD8803B65DB}"/>
              </a:ext>
            </a:extLst>
          </p:cNvPr>
          <p:cNvSpPr>
            <a:spLocks noGrp="1"/>
          </p:cNvSpPr>
          <p:nvPr>
            <p:ph idx="1"/>
          </p:nvPr>
        </p:nvSpPr>
        <p:spPr>
          <a:xfrm>
            <a:off x="677333" y="2428568"/>
            <a:ext cx="10698589" cy="4135194"/>
          </a:xfrm>
        </p:spPr>
        <p:txBody>
          <a:bodyPr>
            <a:normAutofit fontScale="92500" lnSpcReduction="10000"/>
          </a:bodyPr>
          <a:lstStyle/>
          <a:p>
            <a:r>
              <a:rPr lang="en-US" dirty="0"/>
              <a:t>Average Weekly Wage for Employer of Injury (Rainbow): $600.00 (Method A)</a:t>
            </a:r>
          </a:p>
          <a:p>
            <a:pPr lvl="1"/>
            <a:r>
              <a:rPr lang="en-US" dirty="0"/>
              <a:t>Salaried Employee</a:t>
            </a:r>
          </a:p>
          <a:p>
            <a:pPr marL="457200" lvl="1" indent="0">
              <a:buNone/>
            </a:pPr>
            <a:endParaRPr lang="en-US" dirty="0"/>
          </a:p>
          <a:p>
            <a:r>
              <a:rPr lang="en-US" dirty="0"/>
              <a:t>Average Weekly Wage for Concurrent (Shooting Star): $300.00 (Method B)</a:t>
            </a:r>
          </a:p>
          <a:p>
            <a:pPr lvl="2"/>
            <a:r>
              <a:rPr lang="en-US" dirty="0"/>
              <a:t>Hours vary week to week.</a:t>
            </a:r>
          </a:p>
          <a:p>
            <a:r>
              <a:rPr lang="en-US" dirty="0"/>
              <a:t>Combined AWW: $600.00 + $300.00 = $900.00</a:t>
            </a:r>
          </a:p>
          <a:p>
            <a:pPr lvl="1"/>
            <a:r>
              <a:rPr lang="en-US" dirty="0"/>
              <a:t>$900.00 X2  / 3 = 600.00 Combined Compensation Rate. </a:t>
            </a:r>
          </a:p>
          <a:p>
            <a:pPr lvl="1"/>
            <a:r>
              <a:rPr lang="en-US" dirty="0"/>
              <a:t>Wages will be offset from Shooting Star Cinema during the incapacity period.  </a:t>
            </a:r>
          </a:p>
          <a:p>
            <a:pPr marL="0" indent="0">
              <a:buNone/>
            </a:pPr>
            <a:endParaRPr lang="en-US" dirty="0"/>
          </a:p>
          <a:p>
            <a:r>
              <a:rPr lang="en-US" dirty="0"/>
              <a:t>File a MOP with a combined AWW of $900.00 and varying compensation rate.</a:t>
            </a:r>
          </a:p>
          <a:p>
            <a:endParaRPr lang="en-US" dirty="0"/>
          </a:p>
          <a:p>
            <a:r>
              <a:rPr lang="en-US" dirty="0"/>
              <a:t>The Combined CR is below the current Max rate of $1,430.84</a:t>
            </a:r>
          </a:p>
        </p:txBody>
      </p:sp>
    </p:spTree>
    <p:extLst>
      <p:ext uri="{BB962C8B-B14F-4D97-AF65-F5344CB8AC3E}">
        <p14:creationId xmlns:p14="http://schemas.microsoft.com/office/powerpoint/2010/main" val="675022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AC193E7E-BC9E-A48F-59C8-618BEED266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CE3426BC-4B00-F1C5-08F8-679914B9C792}"/>
              </a:ext>
            </a:extLst>
          </p:cNvPr>
          <p:cNvSpPr>
            <a:spLocks noGrp="1"/>
          </p:cNvSpPr>
          <p:nvPr>
            <p:ph type="title"/>
          </p:nvPr>
        </p:nvSpPr>
        <p:spPr>
          <a:xfrm>
            <a:off x="836247" y="1085549"/>
            <a:ext cx="3430947" cy="4686903"/>
          </a:xfrm>
        </p:spPr>
        <p:txBody>
          <a:bodyPr anchor="ctr">
            <a:normAutofit/>
          </a:bodyPr>
          <a:lstStyle/>
          <a:p>
            <a:pPr algn="r"/>
            <a:r>
              <a:rPr lang="en-US" u="sng">
                <a:solidFill>
                  <a:schemeClr val="tx1"/>
                </a:solidFill>
              </a:rPr>
              <a:t>Fringe Benefit Inclusion (Example) </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44A2F0-74D3-2709-EBED-7F05CBFD4DC7}"/>
              </a:ext>
            </a:extLst>
          </p:cNvPr>
          <p:cNvSpPr>
            <a:spLocks noGrp="1"/>
          </p:cNvSpPr>
          <p:nvPr>
            <p:ph idx="1"/>
          </p:nvPr>
        </p:nvSpPr>
        <p:spPr>
          <a:xfrm>
            <a:off x="5041399" y="1085549"/>
            <a:ext cx="5579707" cy="4686903"/>
          </a:xfrm>
        </p:spPr>
        <p:txBody>
          <a:bodyPr anchor="ctr">
            <a:normAutofit/>
          </a:bodyPr>
          <a:lstStyle/>
          <a:p>
            <a:pPr>
              <a:lnSpc>
                <a:spcPct val="90000"/>
              </a:lnSpc>
            </a:pPr>
            <a:r>
              <a:rPr lang="en-US" sz="1100" dirty="0">
                <a:solidFill>
                  <a:schemeClr val="tx1"/>
                </a:solidFill>
              </a:rPr>
              <a:t>Jayne Doe worked for Halloween Inc. On the date of injury, Jayne was walking to the mask area to assist a customer. She slipped on a freshly mopped area of the floor, which was not marked with signage. The Employee twisted their back in an awkward manner when trying to grab onto a shelving unit, but ended up falling to the ground, causing the injury. The Employee has been out of work since the date of injury. Halloween Inc. cannot accommodate her restrictions given by her PCP. </a:t>
            </a:r>
          </a:p>
          <a:p>
            <a:pPr marL="0" indent="0">
              <a:lnSpc>
                <a:spcPct val="90000"/>
              </a:lnSpc>
              <a:buNone/>
            </a:pPr>
            <a:endParaRPr lang="en-US" sz="1100" dirty="0">
              <a:solidFill>
                <a:schemeClr val="tx1"/>
              </a:solidFill>
            </a:endParaRPr>
          </a:p>
          <a:p>
            <a:pPr>
              <a:lnSpc>
                <a:spcPct val="90000"/>
              </a:lnSpc>
            </a:pPr>
            <a:r>
              <a:rPr lang="en-US" sz="1100" dirty="0">
                <a:solidFill>
                  <a:schemeClr val="tx1"/>
                </a:solidFill>
              </a:rPr>
              <a:t>Janye’s Average Weekly Wage is $720.00, with a comp rate of $480.00. </a:t>
            </a:r>
          </a:p>
          <a:p>
            <a:pPr marL="0" indent="0">
              <a:lnSpc>
                <a:spcPct val="90000"/>
              </a:lnSpc>
              <a:buNone/>
            </a:pPr>
            <a:endParaRPr lang="en-US" sz="1100" dirty="0">
              <a:solidFill>
                <a:schemeClr val="tx1"/>
              </a:solidFill>
            </a:endParaRPr>
          </a:p>
          <a:p>
            <a:pPr>
              <a:lnSpc>
                <a:spcPct val="90000"/>
              </a:lnSpc>
            </a:pPr>
            <a:r>
              <a:rPr lang="en-US" sz="1100" dirty="0">
                <a:solidFill>
                  <a:schemeClr val="tx1"/>
                </a:solidFill>
              </a:rPr>
              <a:t>Jayne does have Employer paid fringe benefits. Fringes were paid initially by the Employer during the incapacity period. </a:t>
            </a:r>
          </a:p>
          <a:p>
            <a:pPr marL="0" indent="0">
              <a:lnSpc>
                <a:spcPct val="90000"/>
              </a:lnSpc>
              <a:buNone/>
            </a:pPr>
            <a:endParaRPr lang="en-US" sz="1100" dirty="0">
              <a:solidFill>
                <a:schemeClr val="tx1"/>
              </a:solidFill>
            </a:endParaRPr>
          </a:p>
          <a:p>
            <a:pPr>
              <a:lnSpc>
                <a:spcPct val="90000"/>
              </a:lnSpc>
            </a:pPr>
            <a:r>
              <a:rPr lang="en-US" sz="1100" dirty="0">
                <a:solidFill>
                  <a:schemeClr val="tx1"/>
                </a:solidFill>
              </a:rPr>
              <a:t>Due to failed conservative treatment, Jayne ends up needing a diskectomy at multiple levels in January of 2025. As of the follow up appointment, on 03/28/25, the Employee remains no work capacity.</a:t>
            </a:r>
          </a:p>
          <a:p>
            <a:pPr marL="0" indent="0">
              <a:lnSpc>
                <a:spcPct val="90000"/>
              </a:lnSpc>
              <a:buNone/>
            </a:pPr>
            <a:r>
              <a:rPr lang="en-US" sz="1100" dirty="0">
                <a:solidFill>
                  <a:schemeClr val="tx1"/>
                </a:solidFill>
              </a:rPr>
              <a:t> </a:t>
            </a:r>
          </a:p>
          <a:p>
            <a:pPr>
              <a:lnSpc>
                <a:spcPct val="90000"/>
              </a:lnSpc>
            </a:pPr>
            <a:r>
              <a:rPr lang="en-US" sz="1100" dirty="0">
                <a:solidFill>
                  <a:schemeClr val="tx1"/>
                </a:solidFill>
              </a:rPr>
              <a:t>The Employer claims a lack of communication from the Employee concerning a return-to-work plan. Ms. Doe received a letter stating she will be terminated effective immediately. Fringes will continue through 03/31/25. </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215203250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C164-B812-7CB1-3F1C-70D04AF2BE2E}"/>
              </a:ext>
            </a:extLst>
          </p:cNvPr>
          <p:cNvSpPr>
            <a:spLocks noGrp="1"/>
          </p:cNvSpPr>
          <p:nvPr>
            <p:ph type="title"/>
          </p:nvPr>
        </p:nvSpPr>
        <p:spPr>
          <a:xfrm>
            <a:off x="2018610" y="663459"/>
            <a:ext cx="8596668" cy="1320800"/>
          </a:xfrm>
        </p:spPr>
        <p:txBody>
          <a:bodyPr/>
          <a:lstStyle/>
          <a:p>
            <a:pPr algn="ctr"/>
            <a:r>
              <a:rPr lang="en-US" u="sng" dirty="0"/>
              <a:t>Average Weekly Wage</a:t>
            </a:r>
          </a:p>
        </p:txBody>
      </p:sp>
      <p:sp>
        <p:nvSpPr>
          <p:cNvPr id="3" name="Content Placeholder 2">
            <a:extLst>
              <a:ext uri="{FF2B5EF4-FFF2-40B4-BE49-F238E27FC236}">
                <a16:creationId xmlns:a16="http://schemas.microsoft.com/office/drawing/2014/main" id="{C4F89553-B525-99A5-83B7-5C264A731E8D}"/>
              </a:ext>
            </a:extLst>
          </p:cNvPr>
          <p:cNvSpPr>
            <a:spLocks noGrp="1"/>
          </p:cNvSpPr>
          <p:nvPr>
            <p:ph idx="1"/>
          </p:nvPr>
        </p:nvSpPr>
        <p:spPr>
          <a:xfrm>
            <a:off x="2018610" y="2495378"/>
            <a:ext cx="8596668" cy="4053941"/>
          </a:xfrm>
        </p:spPr>
        <p:txBody>
          <a:bodyPr>
            <a:normAutofit/>
          </a:bodyPr>
          <a:lstStyle/>
          <a:p>
            <a:pPr marL="457200" lvl="1" indent="0" algn="ctr">
              <a:lnSpc>
                <a:spcPct val="200000"/>
              </a:lnSpc>
              <a:buNone/>
            </a:pPr>
            <a:r>
              <a:rPr lang="en-US" sz="2500" u="sng" dirty="0"/>
              <a:t>Coffin v. Hannaford Brothers: </a:t>
            </a:r>
          </a:p>
          <a:p>
            <a:pPr marL="457200" lvl="1" indent="0" algn="ctr">
              <a:lnSpc>
                <a:spcPct val="200000"/>
              </a:lnSpc>
              <a:buNone/>
            </a:pPr>
            <a:r>
              <a:rPr lang="en-US" sz="2500" dirty="0"/>
              <a:t>“Our workers’ compensation system… seeks to estimate what the Employee would be earning during the time of his disability were he not injured.” </a:t>
            </a:r>
            <a:endParaRPr lang="en-US" sz="2500" u="sng" dirty="0"/>
          </a:p>
        </p:txBody>
      </p:sp>
    </p:spTree>
    <p:extLst>
      <p:ext uri="{BB962C8B-B14F-4D97-AF65-F5344CB8AC3E}">
        <p14:creationId xmlns:p14="http://schemas.microsoft.com/office/powerpoint/2010/main" val="2146325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CECA7-1060-E11D-D3BA-A958C36FA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93276-A6F1-3A73-28F2-723D01DBA9C5}"/>
              </a:ext>
            </a:extLst>
          </p:cNvPr>
          <p:cNvSpPr>
            <a:spLocks noGrp="1"/>
          </p:cNvSpPr>
          <p:nvPr>
            <p:ph type="title"/>
          </p:nvPr>
        </p:nvSpPr>
        <p:spPr>
          <a:xfrm>
            <a:off x="5233951" y="685476"/>
            <a:ext cx="5270089" cy="1320800"/>
          </a:xfrm>
        </p:spPr>
        <p:txBody>
          <a:bodyPr anchor="ctr">
            <a:normAutofit/>
          </a:bodyPr>
          <a:lstStyle/>
          <a:p>
            <a:pPr algn="ctr">
              <a:lnSpc>
                <a:spcPct val="90000"/>
              </a:lnSpc>
            </a:pPr>
            <a:r>
              <a:rPr lang="en-US" sz="2800" u="sng" dirty="0"/>
              <a:t>Fringe Benefit Inclusion </a:t>
            </a:r>
            <a:br>
              <a:rPr lang="en-US" sz="2800" u="sng" dirty="0"/>
            </a:br>
            <a:r>
              <a:rPr lang="en-US" sz="2800" u="sng" dirty="0"/>
              <a:t>(Example) </a:t>
            </a:r>
          </a:p>
        </p:txBody>
      </p:sp>
      <p:sp>
        <p:nvSpPr>
          <p:cNvPr id="9" name="Content Placeholder 8">
            <a:extLst>
              <a:ext uri="{FF2B5EF4-FFF2-40B4-BE49-F238E27FC236}">
                <a16:creationId xmlns:a16="http://schemas.microsoft.com/office/drawing/2014/main" id="{A3BA8D3D-94BA-DE3B-4651-535AB7A2DFA7}"/>
              </a:ext>
            </a:extLst>
          </p:cNvPr>
          <p:cNvSpPr>
            <a:spLocks noGrp="1"/>
          </p:cNvSpPr>
          <p:nvPr>
            <p:ph idx="1"/>
          </p:nvPr>
        </p:nvSpPr>
        <p:spPr>
          <a:xfrm>
            <a:off x="6095999" y="2491991"/>
            <a:ext cx="5187561" cy="3913633"/>
          </a:xfrm>
        </p:spPr>
        <p:txBody>
          <a:bodyPr>
            <a:normAutofit fontScale="85000" lnSpcReduction="20000"/>
          </a:bodyPr>
          <a:lstStyle/>
          <a:p>
            <a:r>
              <a:rPr lang="en-US" sz="2000" dirty="0"/>
              <a:t>Pension value is 2.5% of $720.00 = $18.00 weekly ER contribution. </a:t>
            </a:r>
          </a:p>
          <a:p>
            <a:r>
              <a:rPr lang="en-US" sz="2000" dirty="0"/>
              <a:t>Total weekly fringe value = $273.00</a:t>
            </a:r>
          </a:p>
          <a:p>
            <a:r>
              <a:rPr lang="en-US" sz="2000" dirty="0"/>
              <a:t>AWW $720.00 + $273.00 Fringe = $993.00 AWW w/Fringes. </a:t>
            </a:r>
          </a:p>
          <a:p>
            <a:r>
              <a:rPr lang="en-US" sz="2000" dirty="0"/>
              <a:t>$662.00 Comp rate w/fringes. </a:t>
            </a:r>
          </a:p>
          <a:p>
            <a:r>
              <a:rPr lang="en-US" sz="2000" dirty="0"/>
              <a:t>Max Comp Rate for </a:t>
            </a:r>
            <a:r>
              <a:rPr lang="en-US" sz="2000" b="1" u="sng" dirty="0"/>
              <a:t>D/I </a:t>
            </a:r>
            <a:r>
              <a:rPr lang="en-US" sz="2000" dirty="0"/>
              <a:t>(125% of the SAWW) $1,430.84 X2/3 = $953.89 </a:t>
            </a:r>
          </a:p>
          <a:p>
            <a:r>
              <a:rPr lang="en-US" sz="2000" dirty="0"/>
              <a:t>Comp rate w/fringes does NOT exceed 2/3 of 125% of the SAWW. </a:t>
            </a:r>
          </a:p>
          <a:p>
            <a:r>
              <a:rPr lang="en-US" sz="2000" dirty="0"/>
              <a:t>The claimant will be owed additional benefits when fringe benefits end. </a:t>
            </a:r>
          </a:p>
          <a:p>
            <a:r>
              <a:rPr lang="en-US" sz="2000" dirty="0"/>
              <a:t>Fringe inclusion causes a difference in pay of $182.00/week. </a:t>
            </a:r>
          </a:p>
        </p:txBody>
      </p:sp>
      <p:pic>
        <p:nvPicPr>
          <p:cNvPr id="5" name="Content Placeholder 4" descr="Table">
            <a:extLst>
              <a:ext uri="{FF2B5EF4-FFF2-40B4-BE49-F238E27FC236}">
                <a16:creationId xmlns:a16="http://schemas.microsoft.com/office/drawing/2014/main" id="{350495AB-D99B-C0A1-1E0B-721570B89091}"/>
              </a:ext>
            </a:extLst>
          </p:cNvPr>
          <p:cNvPicPr>
            <a:picLocks noChangeAspect="1"/>
          </p:cNvPicPr>
          <p:nvPr/>
        </p:nvPicPr>
        <p:blipFill>
          <a:blip r:embed="rId2"/>
          <a:stretch>
            <a:fillRect/>
          </a:stretch>
        </p:blipFill>
        <p:spPr>
          <a:xfrm>
            <a:off x="433479" y="217460"/>
            <a:ext cx="4276691" cy="5622202"/>
          </a:xfrm>
          <a:prstGeom prst="rect">
            <a:avLst/>
          </a:prstGeom>
        </p:spPr>
      </p:pic>
      <p:sp>
        <p:nvSpPr>
          <p:cNvPr id="3" name="Rectangle 2">
            <a:extLst>
              <a:ext uri="{FF2B5EF4-FFF2-40B4-BE49-F238E27FC236}">
                <a16:creationId xmlns:a16="http://schemas.microsoft.com/office/drawing/2014/main" id="{A9B3966A-0723-25DA-458C-20D3E6CE417B}"/>
              </a:ext>
            </a:extLst>
          </p:cNvPr>
          <p:cNvSpPr/>
          <p:nvPr/>
        </p:nvSpPr>
        <p:spPr>
          <a:xfrm>
            <a:off x="701336" y="1171852"/>
            <a:ext cx="301841" cy="88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9AC2CE-EB78-6C31-E206-CF185B3E027E}"/>
              </a:ext>
            </a:extLst>
          </p:cNvPr>
          <p:cNvSpPr/>
          <p:nvPr/>
        </p:nvSpPr>
        <p:spPr>
          <a:xfrm>
            <a:off x="1882066" y="1180730"/>
            <a:ext cx="328474" cy="88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E2A549-0F17-7034-3056-EB0E9BD2AB32}"/>
              </a:ext>
            </a:extLst>
          </p:cNvPr>
          <p:cNvSpPr txBox="1"/>
          <p:nvPr/>
        </p:nvSpPr>
        <p:spPr>
          <a:xfrm>
            <a:off x="1109710" y="976544"/>
            <a:ext cx="594804" cy="369332"/>
          </a:xfrm>
          <a:prstGeom prst="rect">
            <a:avLst/>
          </a:prstGeom>
          <a:noFill/>
        </p:spPr>
        <p:txBody>
          <a:bodyPr wrap="square" rtlCol="0">
            <a:spAutoFit/>
          </a:bodyPr>
          <a:lstStyle/>
          <a:p>
            <a:r>
              <a:rPr lang="en-US" sz="800" dirty="0">
                <a:solidFill>
                  <a:schemeClr val="bg1"/>
                </a:solidFill>
              </a:rPr>
              <a:t>Doe</a:t>
            </a:r>
            <a:r>
              <a:rPr lang="en-US" dirty="0">
                <a:solidFill>
                  <a:schemeClr val="bg1"/>
                </a:solidFill>
              </a:rPr>
              <a:t> </a:t>
            </a:r>
            <a:endParaRPr lang="en-US" dirty="0"/>
          </a:p>
        </p:txBody>
      </p:sp>
      <p:sp>
        <p:nvSpPr>
          <p:cNvPr id="7" name="TextBox 6">
            <a:extLst>
              <a:ext uri="{FF2B5EF4-FFF2-40B4-BE49-F238E27FC236}">
                <a16:creationId xmlns:a16="http://schemas.microsoft.com/office/drawing/2014/main" id="{E0535B5A-57F8-F678-92C9-CD102041F8A9}"/>
              </a:ext>
            </a:extLst>
          </p:cNvPr>
          <p:cNvSpPr txBox="1"/>
          <p:nvPr/>
        </p:nvSpPr>
        <p:spPr>
          <a:xfrm>
            <a:off x="2228295" y="1074198"/>
            <a:ext cx="745724" cy="215444"/>
          </a:xfrm>
          <a:prstGeom prst="rect">
            <a:avLst/>
          </a:prstGeom>
          <a:noFill/>
        </p:spPr>
        <p:txBody>
          <a:bodyPr wrap="square" rtlCol="0">
            <a:spAutoFit/>
          </a:bodyPr>
          <a:lstStyle/>
          <a:p>
            <a:r>
              <a:rPr lang="en-US" sz="800" dirty="0">
                <a:solidFill>
                  <a:schemeClr val="bg1"/>
                </a:solidFill>
              </a:rPr>
              <a:t>Jayne</a:t>
            </a:r>
          </a:p>
        </p:txBody>
      </p:sp>
      <p:sp>
        <p:nvSpPr>
          <p:cNvPr id="8" name="Rectangle 7">
            <a:extLst>
              <a:ext uri="{FF2B5EF4-FFF2-40B4-BE49-F238E27FC236}">
                <a16:creationId xmlns:a16="http://schemas.microsoft.com/office/drawing/2014/main" id="{622192A6-433D-2521-94BC-77586DA09763}"/>
              </a:ext>
            </a:extLst>
          </p:cNvPr>
          <p:cNvSpPr/>
          <p:nvPr/>
        </p:nvSpPr>
        <p:spPr>
          <a:xfrm>
            <a:off x="1882066" y="1828800"/>
            <a:ext cx="745724" cy="1774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013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989E4-8FB2-FAE6-1648-74D0820204B5}"/>
              </a:ext>
            </a:extLst>
          </p:cNvPr>
          <p:cNvSpPr>
            <a:spLocks noGrp="1"/>
          </p:cNvSpPr>
          <p:nvPr>
            <p:ph type="ctrTitle"/>
          </p:nvPr>
        </p:nvSpPr>
        <p:spPr/>
        <p:txBody>
          <a:bodyPr/>
          <a:lstStyle/>
          <a:p>
            <a:r>
              <a:rPr lang="en-US" dirty="0"/>
              <a:t>Forms Training </a:t>
            </a:r>
          </a:p>
        </p:txBody>
      </p:sp>
      <p:sp>
        <p:nvSpPr>
          <p:cNvPr id="3" name="Subtitle 2">
            <a:extLst>
              <a:ext uri="{FF2B5EF4-FFF2-40B4-BE49-F238E27FC236}">
                <a16:creationId xmlns:a16="http://schemas.microsoft.com/office/drawing/2014/main" id="{DA48DF37-5E07-3690-1AC8-993332AF19CB}"/>
              </a:ext>
            </a:extLst>
          </p:cNvPr>
          <p:cNvSpPr>
            <a:spLocks noGrp="1"/>
          </p:cNvSpPr>
          <p:nvPr>
            <p:ph type="subTitle" idx="1"/>
          </p:nvPr>
        </p:nvSpPr>
        <p:spPr/>
        <p:txBody>
          <a:bodyPr/>
          <a:lstStyle/>
          <a:p>
            <a:r>
              <a:rPr lang="en-US" dirty="0"/>
              <a:t>Workers’ Compensation Board</a:t>
            </a:r>
          </a:p>
          <a:p>
            <a:r>
              <a:rPr lang="en-US" dirty="0"/>
              <a:t>June 5, 2025</a:t>
            </a:r>
          </a:p>
        </p:txBody>
      </p:sp>
    </p:spTree>
    <p:extLst>
      <p:ext uri="{BB962C8B-B14F-4D97-AF65-F5344CB8AC3E}">
        <p14:creationId xmlns:p14="http://schemas.microsoft.com/office/powerpoint/2010/main" val="260787250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DC12-4194-AB58-9980-D2699AF18511}"/>
              </a:ext>
            </a:extLst>
          </p:cNvPr>
          <p:cNvSpPr>
            <a:spLocks noGrp="1"/>
          </p:cNvSpPr>
          <p:nvPr>
            <p:ph type="title"/>
          </p:nvPr>
        </p:nvSpPr>
        <p:spPr>
          <a:xfrm>
            <a:off x="5675309" y="1029956"/>
            <a:ext cx="5486400" cy="914400"/>
          </a:xfrm>
        </p:spPr>
        <p:txBody>
          <a:bodyPr>
            <a:noAutofit/>
          </a:bodyPr>
          <a:lstStyle/>
          <a:p>
            <a:r>
              <a:rPr lang="en-US" sz="3000" dirty="0"/>
              <a:t>First Report of Injury (WCB-1)</a:t>
            </a:r>
          </a:p>
        </p:txBody>
      </p:sp>
      <p:graphicFrame>
        <p:nvGraphicFramePr>
          <p:cNvPr id="7" name="Content Placeholder 6">
            <a:extLst>
              <a:ext uri="{FF2B5EF4-FFF2-40B4-BE49-F238E27FC236}">
                <a16:creationId xmlns:a16="http://schemas.microsoft.com/office/drawing/2014/main" id="{F41F8DB9-05FC-445E-DEF9-9167AEFDC8BA}"/>
              </a:ext>
            </a:extLst>
          </p:cNvPr>
          <p:cNvGraphicFramePr>
            <a:graphicFrameLocks noGrp="1"/>
          </p:cNvGraphicFramePr>
          <p:nvPr>
            <p:ph sz="half" idx="1"/>
          </p:nvPr>
        </p:nvGraphicFramePr>
        <p:xfrm>
          <a:off x="381000" y="136525"/>
          <a:ext cx="5087938" cy="6584950"/>
        </p:xfrm>
        <a:graphic>
          <a:graphicData uri="http://schemas.openxmlformats.org/presentationml/2006/ole">
            <mc:AlternateContent xmlns:mc="http://schemas.openxmlformats.org/markup-compatibility/2006">
              <mc:Choice xmlns:v="urn:schemas-microsoft-com:vml" Requires="v">
                <p:oleObj name="Acrobat Document" r:id="rId3" imgW="3331029" imgH="4310541" progId="Acrobat.Document.DC">
                  <p:embed/>
                </p:oleObj>
              </mc:Choice>
              <mc:Fallback>
                <p:oleObj name="Acrobat Document" r:id="rId3" imgW="3331029" imgH="4310541" progId="Acrobat.Document.DC">
                  <p:embed/>
                  <p:pic>
                    <p:nvPicPr>
                      <p:cNvPr id="7" name="Content Placeholder 6">
                        <a:extLst>
                          <a:ext uri="{FF2B5EF4-FFF2-40B4-BE49-F238E27FC236}">
                            <a16:creationId xmlns:a16="http://schemas.microsoft.com/office/drawing/2014/main" id="{F41F8DB9-05FC-445E-DEF9-9167AEFDC8BA}"/>
                          </a:ext>
                        </a:extLst>
                      </p:cNvPr>
                      <p:cNvPicPr/>
                      <p:nvPr/>
                    </p:nvPicPr>
                    <p:blipFill>
                      <a:blip r:embed="rId4"/>
                      <a:stretch>
                        <a:fillRect/>
                      </a:stretch>
                    </p:blipFill>
                    <p:spPr>
                      <a:xfrm>
                        <a:off x="381000" y="136525"/>
                        <a:ext cx="5087938" cy="658495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43082A7-1AFD-3363-A210-6A995A648275}"/>
              </a:ext>
            </a:extLst>
          </p:cNvPr>
          <p:cNvSpPr>
            <a:spLocks noGrp="1"/>
          </p:cNvSpPr>
          <p:nvPr>
            <p:ph sz="half" idx="2"/>
          </p:nvPr>
        </p:nvSpPr>
        <p:spPr>
          <a:xfrm>
            <a:off x="6217920" y="2753248"/>
            <a:ext cx="5486400" cy="3647551"/>
          </a:xfrm>
        </p:spPr>
        <p:txBody>
          <a:bodyPr anchor="ctr">
            <a:normAutofit fontScale="85000" lnSpcReduction="10000"/>
          </a:bodyPr>
          <a:lstStyle/>
          <a:p>
            <a:pPr>
              <a:lnSpc>
                <a:spcPct val="100000"/>
              </a:lnSpc>
              <a:spcBef>
                <a:spcPts val="300"/>
              </a:spcBef>
            </a:pPr>
            <a:r>
              <a:rPr lang="en-US" sz="2400" dirty="0"/>
              <a:t>First Report of Injury must be completed for any injury that requires the service of a health care provider.</a:t>
            </a:r>
          </a:p>
          <a:p>
            <a:pPr>
              <a:lnSpc>
                <a:spcPct val="100000"/>
              </a:lnSpc>
              <a:spcBef>
                <a:spcPts val="300"/>
              </a:spcBef>
            </a:pPr>
            <a:r>
              <a:rPr lang="en-US" sz="2400" dirty="0"/>
              <a:t>Filed electronically with the WCB within 7 days after the employer has notice or knowledge that the injury caused the employee to miss a day of work.</a:t>
            </a:r>
          </a:p>
          <a:p>
            <a:pPr marL="0" indent="0">
              <a:lnSpc>
                <a:spcPct val="100000"/>
              </a:lnSpc>
              <a:spcBef>
                <a:spcPts val="300"/>
              </a:spcBef>
              <a:buNone/>
            </a:pPr>
            <a:endParaRPr lang="en-US" sz="2400" dirty="0"/>
          </a:p>
          <a:p>
            <a:pPr>
              <a:lnSpc>
                <a:spcPct val="100000"/>
              </a:lnSpc>
              <a:spcBef>
                <a:spcPts val="300"/>
              </a:spcBef>
            </a:pPr>
            <a:r>
              <a:rPr lang="en-US" sz="2400" dirty="0"/>
              <a:t>Don’t send originals to the WCB</a:t>
            </a:r>
          </a:p>
          <a:p>
            <a:pPr marL="0" indent="0">
              <a:lnSpc>
                <a:spcPct val="100000"/>
              </a:lnSpc>
              <a:spcBef>
                <a:spcPts val="300"/>
              </a:spcBef>
              <a:buNone/>
            </a:pPr>
            <a:endParaRPr lang="en-US" sz="2400" dirty="0"/>
          </a:p>
          <a:p>
            <a:pPr>
              <a:lnSpc>
                <a:spcPct val="100000"/>
              </a:lnSpc>
              <a:spcBef>
                <a:spcPts val="300"/>
              </a:spcBef>
            </a:pPr>
            <a:r>
              <a:rPr lang="en-US" sz="2400" dirty="0"/>
              <a:t>Pay attention to whether employee worked half a day or more</a:t>
            </a:r>
          </a:p>
          <a:p>
            <a:pPr marL="0" indent="0" algn="just">
              <a:lnSpc>
                <a:spcPct val="100000"/>
              </a:lnSpc>
              <a:spcBef>
                <a:spcPts val="300"/>
              </a:spcBef>
              <a:buNone/>
            </a:pPr>
            <a:endParaRPr lang="en-US" sz="2800" dirty="0"/>
          </a:p>
        </p:txBody>
      </p:sp>
    </p:spTree>
    <p:extLst>
      <p:ext uri="{BB962C8B-B14F-4D97-AF65-F5344CB8AC3E}">
        <p14:creationId xmlns:p14="http://schemas.microsoft.com/office/powerpoint/2010/main" val="23440460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ED55-0A8E-291A-CBE2-B66BBE15F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61799-BC63-158C-200E-A754D6F8C742}"/>
              </a:ext>
            </a:extLst>
          </p:cNvPr>
          <p:cNvSpPr>
            <a:spLocks noGrp="1"/>
          </p:cNvSpPr>
          <p:nvPr>
            <p:ph type="title"/>
          </p:nvPr>
        </p:nvSpPr>
        <p:spPr>
          <a:xfrm>
            <a:off x="175260" y="926690"/>
            <a:ext cx="11841480" cy="548640"/>
          </a:xfrm>
        </p:spPr>
        <p:txBody>
          <a:bodyPr>
            <a:noAutofit/>
          </a:bodyPr>
          <a:lstStyle/>
          <a:p>
            <a:pPr algn="ctr"/>
            <a:r>
              <a:rPr lang="en-US" sz="3200" dirty="0">
                <a:solidFill>
                  <a:schemeClr val="bg1"/>
                </a:solidFill>
              </a:rPr>
              <a:t>Wage Statement/ Fringe Benefit </a:t>
            </a:r>
            <a:br>
              <a:rPr lang="en-US" sz="3200" dirty="0">
                <a:solidFill>
                  <a:schemeClr val="bg1"/>
                </a:solidFill>
              </a:rPr>
            </a:br>
            <a:r>
              <a:rPr lang="en-US" sz="3200" dirty="0">
                <a:solidFill>
                  <a:schemeClr val="bg1"/>
                </a:solidFill>
              </a:rPr>
              <a:t>(WCB-2) (WCB-2B)</a:t>
            </a:r>
          </a:p>
        </p:txBody>
      </p:sp>
      <p:graphicFrame>
        <p:nvGraphicFramePr>
          <p:cNvPr id="13" name="Content Placeholder 12">
            <a:extLst>
              <a:ext uri="{FF2B5EF4-FFF2-40B4-BE49-F238E27FC236}">
                <a16:creationId xmlns:a16="http://schemas.microsoft.com/office/drawing/2014/main" id="{20260D60-19B6-096C-47B6-BBDF4680BC51}"/>
              </a:ext>
            </a:extLst>
          </p:cNvPr>
          <p:cNvGraphicFramePr>
            <a:graphicFrameLocks noGrp="1"/>
          </p:cNvGraphicFramePr>
          <p:nvPr>
            <p:ph sz="half" idx="1"/>
            <p:extLst>
              <p:ext uri="{D42A27DB-BD31-4B8C-83A1-F6EECF244321}">
                <p14:modId xmlns:p14="http://schemas.microsoft.com/office/powerpoint/2010/main" val="3879904941"/>
              </p:ext>
            </p:extLst>
          </p:nvPr>
        </p:nvGraphicFramePr>
        <p:xfrm>
          <a:off x="1567542" y="1844645"/>
          <a:ext cx="3828421" cy="4954156"/>
        </p:xfrm>
        <a:graphic>
          <a:graphicData uri="http://schemas.openxmlformats.org/presentationml/2006/ole">
            <mc:AlternateContent xmlns:mc="http://schemas.openxmlformats.org/markup-compatibility/2006">
              <mc:Choice xmlns:v="urn:schemas-microsoft-com:vml" Requires="v">
                <p:oleObj name="Acrobat Document" r:id="rId2" imgW="3331029" imgH="4310541" progId="Acrobat.Document.DC">
                  <p:embed/>
                </p:oleObj>
              </mc:Choice>
              <mc:Fallback>
                <p:oleObj name="Acrobat Document" r:id="rId2" imgW="3331029" imgH="4310541" progId="Acrobat.Document.DC">
                  <p:embed/>
                  <p:pic>
                    <p:nvPicPr>
                      <p:cNvPr id="13" name="Content Placeholder 12">
                        <a:extLst>
                          <a:ext uri="{FF2B5EF4-FFF2-40B4-BE49-F238E27FC236}">
                            <a16:creationId xmlns:a16="http://schemas.microsoft.com/office/drawing/2014/main" id="{20260D60-19B6-096C-47B6-BBDF4680BC51}"/>
                          </a:ext>
                        </a:extLst>
                      </p:cNvPr>
                      <p:cNvPicPr/>
                      <p:nvPr/>
                    </p:nvPicPr>
                    <p:blipFill>
                      <a:blip r:embed="rId3"/>
                      <a:stretch>
                        <a:fillRect/>
                      </a:stretch>
                    </p:blipFill>
                    <p:spPr>
                      <a:xfrm>
                        <a:off x="1567542" y="1844645"/>
                        <a:ext cx="3828421" cy="4954156"/>
                      </a:xfrm>
                      <a:prstGeom prst="rect">
                        <a:avLst/>
                      </a:prstGeom>
                    </p:spPr>
                  </p:pic>
                </p:oleObj>
              </mc:Fallback>
            </mc:AlternateContent>
          </a:graphicData>
        </a:graphic>
      </p:graphicFrame>
      <p:pic>
        <p:nvPicPr>
          <p:cNvPr id="5" name="Content Placeholder 4">
            <a:extLst>
              <a:ext uri="{FF2B5EF4-FFF2-40B4-BE49-F238E27FC236}">
                <a16:creationId xmlns:a16="http://schemas.microsoft.com/office/drawing/2014/main" id="{F774D80D-457A-FF37-F5B1-8CD536C47C47}"/>
              </a:ext>
            </a:extLst>
          </p:cNvPr>
          <p:cNvPicPr>
            <a:picLocks noGrp="1"/>
          </p:cNvPicPr>
          <p:nvPr>
            <p:ph sz="half" idx="2"/>
          </p:nvPr>
        </p:nvPicPr>
        <p:blipFill>
          <a:blip r:embed="rId4"/>
          <a:stretch>
            <a:fillRect/>
          </a:stretch>
        </p:blipFill>
        <p:spPr>
          <a:xfrm>
            <a:off x="6620910" y="1844645"/>
            <a:ext cx="3826749" cy="4954155"/>
          </a:xfrm>
        </p:spPr>
      </p:pic>
    </p:spTree>
    <p:extLst>
      <p:ext uri="{BB962C8B-B14F-4D97-AF65-F5344CB8AC3E}">
        <p14:creationId xmlns:p14="http://schemas.microsoft.com/office/powerpoint/2010/main" val="65450907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C78DD-780E-E93F-3A98-36AF37DA3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C1D19-1955-0E8B-BF5F-BB9AE68F7A0E}"/>
              </a:ext>
            </a:extLst>
          </p:cNvPr>
          <p:cNvSpPr>
            <a:spLocks noGrp="1"/>
          </p:cNvSpPr>
          <p:nvPr>
            <p:ph type="title"/>
          </p:nvPr>
        </p:nvSpPr>
        <p:spPr>
          <a:xfrm>
            <a:off x="6096000" y="776254"/>
            <a:ext cx="4805122" cy="914400"/>
          </a:xfrm>
        </p:spPr>
        <p:txBody>
          <a:bodyPr>
            <a:noAutofit/>
          </a:bodyPr>
          <a:lstStyle/>
          <a:p>
            <a:r>
              <a:rPr lang="en-US" sz="3000" dirty="0"/>
              <a:t>Memorandum of Payment (WCB-3) </a:t>
            </a:r>
          </a:p>
        </p:txBody>
      </p:sp>
      <p:pic>
        <p:nvPicPr>
          <p:cNvPr id="14" name="Content Placeholder 13">
            <a:extLst>
              <a:ext uri="{FF2B5EF4-FFF2-40B4-BE49-F238E27FC236}">
                <a16:creationId xmlns:a16="http://schemas.microsoft.com/office/drawing/2014/main" id="{E4119671-7308-FEB1-E02F-8D6AB6276C55}"/>
              </a:ext>
            </a:extLst>
          </p:cNvPr>
          <p:cNvPicPr>
            <a:picLocks noGrp="1"/>
          </p:cNvPicPr>
          <p:nvPr>
            <p:ph sz="half" idx="1"/>
          </p:nvPr>
        </p:nvPicPr>
        <p:blipFill>
          <a:blip r:embed="rId2"/>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C973C2A1-367E-2905-0B5A-5475B98EA441}"/>
              </a:ext>
            </a:extLst>
          </p:cNvPr>
          <p:cNvSpPr>
            <a:spLocks noGrp="1"/>
          </p:cNvSpPr>
          <p:nvPr>
            <p:ph sz="half" idx="2"/>
          </p:nvPr>
        </p:nvSpPr>
        <p:spPr>
          <a:xfrm>
            <a:off x="5935227" y="2543021"/>
            <a:ext cx="5486400" cy="3886417"/>
          </a:xfrm>
        </p:spPr>
        <p:txBody>
          <a:bodyPr lIns="91440" anchor="ctr" anchorCtr="1">
            <a:normAutofit fontScale="85000" lnSpcReduction="20000"/>
          </a:bodyPr>
          <a:lstStyle/>
          <a:p>
            <a:pPr marL="0" indent="0">
              <a:lnSpc>
                <a:spcPct val="100000"/>
              </a:lnSpc>
              <a:buNone/>
            </a:pPr>
            <a:endParaRPr lang="en-US" sz="3600" dirty="0"/>
          </a:p>
          <a:p>
            <a:pPr>
              <a:lnSpc>
                <a:spcPct val="100000"/>
              </a:lnSpc>
              <a:spcBef>
                <a:spcPts val="0"/>
              </a:spcBef>
            </a:pPr>
            <a:endParaRPr lang="en-US" sz="2800" dirty="0"/>
          </a:p>
          <a:p>
            <a:pPr>
              <a:lnSpc>
                <a:spcPct val="100000"/>
              </a:lnSpc>
              <a:spcBef>
                <a:spcPts val="0"/>
              </a:spcBef>
            </a:pPr>
            <a:endParaRPr lang="en-US" sz="900" dirty="0"/>
          </a:p>
          <a:p>
            <a:pPr>
              <a:spcBef>
                <a:spcPts val="0"/>
              </a:spcBef>
            </a:pPr>
            <a:r>
              <a:rPr lang="en-US" sz="2400" dirty="0"/>
              <a:t>Filed within 14 days notice/knowledge</a:t>
            </a:r>
          </a:p>
          <a:p>
            <a:pPr>
              <a:spcBef>
                <a:spcPts val="0"/>
              </a:spcBef>
            </a:pPr>
            <a:endParaRPr lang="en-US" sz="2400" dirty="0"/>
          </a:p>
          <a:p>
            <a:pPr>
              <a:spcBef>
                <a:spcPts val="0"/>
              </a:spcBef>
            </a:pPr>
            <a:r>
              <a:rPr lang="en-US" sz="2400" dirty="0"/>
              <a:t>Closed via WCB-4D or WCB-8</a:t>
            </a:r>
          </a:p>
          <a:p>
            <a:pPr marL="0" indent="0">
              <a:spcBef>
                <a:spcPts val="0"/>
              </a:spcBef>
              <a:buNone/>
            </a:pPr>
            <a:endParaRPr lang="en-US" sz="2400" dirty="0"/>
          </a:p>
          <a:p>
            <a:pPr>
              <a:spcBef>
                <a:spcPts val="0"/>
              </a:spcBef>
            </a:pPr>
            <a:r>
              <a:rPr lang="en-US" sz="2400" dirty="0"/>
              <a:t>Provisional MOPs</a:t>
            </a:r>
          </a:p>
          <a:p>
            <a:pPr marL="0" indent="0">
              <a:spcBef>
                <a:spcPts val="0"/>
              </a:spcBef>
              <a:buNone/>
            </a:pPr>
            <a:endParaRPr lang="en-US" sz="2400" dirty="0"/>
          </a:p>
          <a:p>
            <a:pPr>
              <a:spcBef>
                <a:spcPts val="0"/>
              </a:spcBef>
            </a:pPr>
            <a:r>
              <a:rPr lang="en-US" sz="2400" dirty="0"/>
              <a:t>Max Comp Rates</a:t>
            </a:r>
          </a:p>
          <a:p>
            <a:pPr marL="0" indent="0">
              <a:lnSpc>
                <a:spcPct val="100000"/>
              </a:lnSpc>
              <a:spcBef>
                <a:spcPts val="0"/>
              </a:spcBef>
              <a:buNone/>
            </a:pPr>
            <a:endParaRPr lang="en-US" sz="2800" dirty="0"/>
          </a:p>
          <a:p>
            <a:pPr marL="0" indent="0">
              <a:lnSpc>
                <a:spcPct val="100000"/>
              </a:lnSpc>
              <a:spcBef>
                <a:spcPts val="0"/>
              </a:spcBef>
              <a:buNone/>
            </a:pPr>
            <a:endParaRPr lang="en-US" sz="2800" dirty="0"/>
          </a:p>
          <a:p>
            <a:pPr>
              <a:lnSpc>
                <a:spcPct val="100000"/>
              </a:lnSpc>
              <a:spcBef>
                <a:spcPts val="0"/>
              </a:spcBef>
            </a:pPr>
            <a:endParaRPr lang="en-US" sz="2800" dirty="0"/>
          </a:p>
          <a:p>
            <a:pPr marL="0" indent="0">
              <a:lnSpc>
                <a:spcPct val="100000"/>
              </a:lnSpc>
              <a:spcBef>
                <a:spcPts val="0"/>
              </a:spcBef>
              <a:buNone/>
            </a:pPr>
            <a:r>
              <a:rPr lang="en-US" sz="2800" dirty="0"/>
              <a:t> </a:t>
            </a:r>
          </a:p>
          <a:p>
            <a:pPr marL="0" indent="0">
              <a:buNone/>
            </a:pPr>
            <a:endParaRPr lang="en-US" sz="3600" dirty="0"/>
          </a:p>
        </p:txBody>
      </p:sp>
    </p:spTree>
    <p:extLst>
      <p:ext uri="{BB962C8B-B14F-4D97-AF65-F5344CB8AC3E}">
        <p14:creationId xmlns:p14="http://schemas.microsoft.com/office/powerpoint/2010/main" val="36435697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C38BB-0BD8-B161-4F51-C6958F67C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F9A2E-EEA8-AD62-DD50-2F746A0FD406}"/>
              </a:ext>
            </a:extLst>
          </p:cNvPr>
          <p:cNvSpPr>
            <a:spLocks noGrp="1"/>
          </p:cNvSpPr>
          <p:nvPr>
            <p:ph type="title"/>
          </p:nvPr>
        </p:nvSpPr>
        <p:spPr>
          <a:xfrm>
            <a:off x="6360488" y="1090397"/>
            <a:ext cx="4612312" cy="914400"/>
          </a:xfrm>
        </p:spPr>
        <p:txBody>
          <a:bodyPr>
            <a:noAutofit/>
          </a:bodyPr>
          <a:lstStyle/>
          <a:p>
            <a:r>
              <a:rPr lang="en-US" sz="3000" dirty="0"/>
              <a:t>Memorandum of Payment (WCB-3) Box 20</a:t>
            </a:r>
          </a:p>
        </p:txBody>
      </p:sp>
      <p:pic>
        <p:nvPicPr>
          <p:cNvPr id="14" name="Content Placeholder 13">
            <a:extLst>
              <a:ext uri="{FF2B5EF4-FFF2-40B4-BE49-F238E27FC236}">
                <a16:creationId xmlns:a16="http://schemas.microsoft.com/office/drawing/2014/main" id="{4AAD85C8-DAA1-96C1-7646-58647A5FA1F0}"/>
              </a:ext>
            </a:extLst>
          </p:cNvPr>
          <p:cNvPicPr>
            <a:picLocks noGrp="1"/>
          </p:cNvPicPr>
          <p:nvPr>
            <p:ph sz="half" idx="1"/>
          </p:nvPr>
        </p:nvPicPr>
        <p:blipFill>
          <a:blip r:embed="rId3"/>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67BC7859-DBD6-AED1-ABE6-B50C7CDD1504}"/>
              </a:ext>
            </a:extLst>
          </p:cNvPr>
          <p:cNvSpPr>
            <a:spLocks noGrp="1"/>
          </p:cNvSpPr>
          <p:nvPr>
            <p:ph sz="half" idx="2"/>
          </p:nvPr>
        </p:nvSpPr>
        <p:spPr>
          <a:xfrm>
            <a:off x="6187775" y="2793441"/>
            <a:ext cx="5486400" cy="3466681"/>
          </a:xfrm>
        </p:spPr>
        <p:txBody>
          <a:bodyPr lIns="91440" anchor="ctr" anchorCtr="1">
            <a:normAutofit fontScale="92500" lnSpcReduction="10000"/>
          </a:bodyPr>
          <a:lstStyle/>
          <a:p>
            <a:pPr marL="0" indent="0">
              <a:lnSpc>
                <a:spcPct val="100000"/>
              </a:lnSpc>
              <a:buNone/>
            </a:pPr>
            <a:endParaRPr lang="en-US" sz="3600" dirty="0"/>
          </a:p>
          <a:p>
            <a:pPr>
              <a:lnSpc>
                <a:spcPct val="100000"/>
              </a:lnSpc>
              <a:spcBef>
                <a:spcPts val="0"/>
              </a:spcBef>
            </a:pPr>
            <a:r>
              <a:rPr lang="en-US" sz="2200" dirty="0"/>
              <a:t>Claim accepted creates a compensation scheme.</a:t>
            </a:r>
          </a:p>
          <a:p>
            <a:pPr marL="0" indent="0">
              <a:lnSpc>
                <a:spcPct val="100000"/>
              </a:lnSpc>
              <a:spcBef>
                <a:spcPts val="0"/>
              </a:spcBef>
              <a:buNone/>
            </a:pPr>
            <a:endParaRPr lang="en-US" sz="2200" dirty="0"/>
          </a:p>
          <a:p>
            <a:pPr>
              <a:lnSpc>
                <a:spcPct val="100000"/>
              </a:lnSpc>
              <a:spcBef>
                <a:spcPts val="0"/>
              </a:spcBef>
            </a:pPr>
            <a:r>
              <a:rPr lang="en-US" sz="2200" dirty="0"/>
              <a:t>Use this form if you have a Mandatory Payment under Rule 1.1 or Section 205(2).</a:t>
            </a:r>
          </a:p>
          <a:p>
            <a:pPr marL="0" indent="0">
              <a:lnSpc>
                <a:spcPct val="100000"/>
              </a:lnSpc>
              <a:spcBef>
                <a:spcPts val="0"/>
              </a:spcBef>
              <a:buNone/>
            </a:pPr>
            <a:endParaRPr lang="en-US" sz="2800" dirty="0"/>
          </a:p>
          <a:p>
            <a:pPr>
              <a:lnSpc>
                <a:spcPct val="100000"/>
              </a:lnSpc>
              <a:spcBef>
                <a:spcPts val="0"/>
              </a:spcBef>
            </a:pPr>
            <a:endParaRPr lang="en-US" sz="2800" dirty="0"/>
          </a:p>
          <a:p>
            <a:pPr marL="0" indent="0">
              <a:lnSpc>
                <a:spcPct val="100000"/>
              </a:lnSpc>
              <a:spcBef>
                <a:spcPts val="0"/>
              </a:spcBef>
              <a:buNone/>
            </a:pPr>
            <a:r>
              <a:rPr lang="en-US" sz="2800" dirty="0"/>
              <a:t> </a:t>
            </a:r>
          </a:p>
          <a:p>
            <a:pPr marL="0" indent="0">
              <a:buNone/>
            </a:pPr>
            <a:endParaRPr lang="en-US" sz="3600" dirty="0"/>
          </a:p>
        </p:txBody>
      </p:sp>
    </p:spTree>
    <p:extLst>
      <p:ext uri="{BB962C8B-B14F-4D97-AF65-F5344CB8AC3E}">
        <p14:creationId xmlns:p14="http://schemas.microsoft.com/office/powerpoint/2010/main" val="334359586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3CEAF-D818-79A4-D7A4-A4D96E65B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9DBC6-3260-A68D-E141-7CA9AD01410E}"/>
              </a:ext>
            </a:extLst>
          </p:cNvPr>
          <p:cNvSpPr>
            <a:spLocks noGrp="1"/>
          </p:cNvSpPr>
          <p:nvPr>
            <p:ph type="title"/>
          </p:nvPr>
        </p:nvSpPr>
        <p:spPr>
          <a:xfrm>
            <a:off x="6381135" y="1080565"/>
            <a:ext cx="4617228" cy="914400"/>
          </a:xfrm>
        </p:spPr>
        <p:txBody>
          <a:bodyPr>
            <a:noAutofit/>
          </a:bodyPr>
          <a:lstStyle/>
          <a:p>
            <a:r>
              <a:rPr lang="en-US" sz="3000" dirty="0"/>
              <a:t>Memorandum of Payment (WCB-3) Box 21</a:t>
            </a:r>
          </a:p>
        </p:txBody>
      </p:sp>
      <p:pic>
        <p:nvPicPr>
          <p:cNvPr id="14" name="Content Placeholder 13">
            <a:extLst>
              <a:ext uri="{FF2B5EF4-FFF2-40B4-BE49-F238E27FC236}">
                <a16:creationId xmlns:a16="http://schemas.microsoft.com/office/drawing/2014/main" id="{6F2436E0-35C5-3378-0011-0FD9B784FE09}"/>
              </a:ext>
            </a:extLst>
          </p:cNvPr>
          <p:cNvPicPr>
            <a:picLocks noGrp="1"/>
          </p:cNvPicPr>
          <p:nvPr>
            <p:ph sz="half" idx="1"/>
          </p:nvPr>
        </p:nvPicPr>
        <p:blipFill>
          <a:blip r:embed="rId2"/>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CF7FC315-1F09-9A17-3FF9-B1AE293B2A1D}"/>
              </a:ext>
            </a:extLst>
          </p:cNvPr>
          <p:cNvSpPr>
            <a:spLocks noGrp="1"/>
          </p:cNvSpPr>
          <p:nvPr>
            <p:ph sz="half" idx="2"/>
          </p:nvPr>
        </p:nvSpPr>
        <p:spPr>
          <a:xfrm>
            <a:off x="5834462" y="2188661"/>
            <a:ext cx="5486400" cy="3588774"/>
          </a:xfrm>
        </p:spPr>
        <p:txBody>
          <a:bodyPr lIns="91440" anchor="ctr" anchorCtr="1">
            <a:normAutofit lnSpcReduction="10000"/>
          </a:bodyPr>
          <a:lstStyle/>
          <a:p>
            <a:pPr>
              <a:lnSpc>
                <a:spcPct val="100000"/>
              </a:lnSpc>
              <a:spcBef>
                <a:spcPts val="0"/>
              </a:spcBef>
            </a:pPr>
            <a:endParaRPr lang="en-US" sz="2200" dirty="0"/>
          </a:p>
          <a:p>
            <a:pPr>
              <a:lnSpc>
                <a:spcPct val="100000"/>
              </a:lnSpc>
              <a:spcBef>
                <a:spcPts val="0"/>
              </a:spcBef>
            </a:pPr>
            <a:endParaRPr lang="en-US" sz="2200" dirty="0"/>
          </a:p>
          <a:p>
            <a:pPr>
              <a:lnSpc>
                <a:spcPct val="100000"/>
              </a:lnSpc>
              <a:spcBef>
                <a:spcPts val="0"/>
              </a:spcBef>
            </a:pPr>
            <a:endParaRPr lang="en-US" sz="2200" dirty="0"/>
          </a:p>
          <a:p>
            <a:pPr>
              <a:lnSpc>
                <a:spcPct val="100000"/>
              </a:lnSpc>
              <a:spcBef>
                <a:spcPts val="0"/>
              </a:spcBef>
            </a:pPr>
            <a:r>
              <a:rPr lang="en-US" sz="2200" dirty="0"/>
              <a:t>Specific Loss- number of weeks</a:t>
            </a:r>
          </a:p>
          <a:p>
            <a:pPr marL="0" indent="0">
              <a:lnSpc>
                <a:spcPct val="100000"/>
              </a:lnSpc>
              <a:spcBef>
                <a:spcPts val="0"/>
              </a:spcBef>
              <a:buNone/>
            </a:pPr>
            <a:endParaRPr lang="en-US" sz="2200" dirty="0"/>
          </a:p>
          <a:p>
            <a:pPr>
              <a:lnSpc>
                <a:spcPct val="100000"/>
              </a:lnSpc>
              <a:spcBef>
                <a:spcPts val="0"/>
              </a:spcBef>
            </a:pPr>
            <a:r>
              <a:rPr lang="en-US" sz="2200" dirty="0"/>
              <a:t>If other- type of payment</a:t>
            </a:r>
          </a:p>
          <a:p>
            <a:pPr marL="0" indent="0">
              <a:lnSpc>
                <a:spcPct val="100000"/>
              </a:lnSpc>
              <a:spcBef>
                <a:spcPts val="0"/>
              </a:spcBef>
              <a:buNone/>
            </a:pPr>
            <a:endParaRPr lang="en-US" sz="2200" dirty="0"/>
          </a:p>
          <a:p>
            <a:pPr marL="0" indent="0">
              <a:lnSpc>
                <a:spcPct val="100000"/>
              </a:lnSpc>
              <a:spcBef>
                <a:spcPts val="0"/>
              </a:spcBef>
              <a:buNone/>
            </a:pPr>
            <a:endParaRPr lang="en-US" sz="2800" dirty="0"/>
          </a:p>
          <a:p>
            <a:pPr>
              <a:lnSpc>
                <a:spcPct val="100000"/>
              </a:lnSpc>
              <a:spcBef>
                <a:spcPts val="0"/>
              </a:spcBef>
            </a:pPr>
            <a:endParaRPr lang="en-US" sz="2800" dirty="0"/>
          </a:p>
          <a:p>
            <a:pPr marL="0" indent="0">
              <a:lnSpc>
                <a:spcPct val="100000"/>
              </a:lnSpc>
              <a:spcBef>
                <a:spcPts val="0"/>
              </a:spcBef>
              <a:buNone/>
            </a:pPr>
            <a:r>
              <a:rPr lang="en-US" sz="2800" dirty="0"/>
              <a:t> </a:t>
            </a:r>
          </a:p>
          <a:p>
            <a:pPr marL="0" indent="0">
              <a:buNone/>
            </a:pPr>
            <a:endParaRPr lang="en-US" sz="3600" dirty="0"/>
          </a:p>
        </p:txBody>
      </p:sp>
    </p:spTree>
    <p:extLst>
      <p:ext uri="{BB962C8B-B14F-4D97-AF65-F5344CB8AC3E}">
        <p14:creationId xmlns:p14="http://schemas.microsoft.com/office/powerpoint/2010/main" val="400050940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DAF70-1FA1-EFB2-F970-7B64C13FD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BA506-4DE1-B7E0-A6DC-CD373D10D473}"/>
              </a:ext>
            </a:extLst>
          </p:cNvPr>
          <p:cNvSpPr>
            <a:spLocks noGrp="1"/>
          </p:cNvSpPr>
          <p:nvPr>
            <p:ph type="title"/>
          </p:nvPr>
        </p:nvSpPr>
        <p:spPr>
          <a:xfrm>
            <a:off x="6096000" y="987160"/>
            <a:ext cx="5003636" cy="914400"/>
          </a:xfrm>
        </p:spPr>
        <p:txBody>
          <a:bodyPr>
            <a:noAutofit/>
          </a:bodyPr>
          <a:lstStyle/>
          <a:p>
            <a:r>
              <a:rPr lang="en-US" sz="3000" dirty="0"/>
              <a:t>Memorandum of Payment (WCB-3) Box 22</a:t>
            </a:r>
          </a:p>
        </p:txBody>
      </p:sp>
      <p:pic>
        <p:nvPicPr>
          <p:cNvPr id="14" name="Content Placeholder 13">
            <a:extLst>
              <a:ext uri="{FF2B5EF4-FFF2-40B4-BE49-F238E27FC236}">
                <a16:creationId xmlns:a16="http://schemas.microsoft.com/office/drawing/2014/main" id="{84403152-589C-9194-5AA5-058E81E5D9E3}"/>
              </a:ext>
            </a:extLst>
          </p:cNvPr>
          <p:cNvPicPr>
            <a:picLocks noGrp="1"/>
          </p:cNvPicPr>
          <p:nvPr>
            <p:ph sz="half" idx="1"/>
          </p:nvPr>
        </p:nvPicPr>
        <p:blipFill>
          <a:blip r:embed="rId2"/>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0FDC39D6-3430-A161-9A38-C86BA211789C}"/>
              </a:ext>
            </a:extLst>
          </p:cNvPr>
          <p:cNvSpPr>
            <a:spLocks noGrp="1"/>
          </p:cNvSpPr>
          <p:nvPr>
            <p:ph sz="half" idx="2"/>
          </p:nvPr>
        </p:nvSpPr>
        <p:spPr>
          <a:xfrm>
            <a:off x="6096000" y="2102527"/>
            <a:ext cx="5486400" cy="4090219"/>
          </a:xfrm>
        </p:spPr>
        <p:txBody>
          <a:bodyPr lIns="91440" anchor="ctr" anchorCtr="1">
            <a:normAutofit fontScale="40000" lnSpcReduction="20000"/>
          </a:bodyPr>
          <a:lstStyle/>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4200" dirty="0"/>
          </a:p>
          <a:p>
            <a:pPr>
              <a:spcBef>
                <a:spcPts val="0"/>
              </a:spcBef>
            </a:pPr>
            <a:r>
              <a:rPr lang="en-US" sz="4200" dirty="0"/>
              <a:t>Date that EE was incapacitated beyond the waiting period.</a:t>
            </a:r>
          </a:p>
          <a:p>
            <a:pPr marL="0" indent="0">
              <a:spcBef>
                <a:spcPts val="0"/>
              </a:spcBef>
              <a:buNone/>
            </a:pPr>
            <a:endParaRPr lang="en-US" sz="4200" dirty="0"/>
          </a:p>
          <a:p>
            <a:pPr>
              <a:spcBef>
                <a:spcPts val="0"/>
              </a:spcBef>
            </a:pPr>
            <a:endParaRPr lang="en-US" sz="4200" dirty="0"/>
          </a:p>
          <a:p>
            <a:pPr>
              <a:spcBef>
                <a:spcPts val="0"/>
              </a:spcBef>
            </a:pPr>
            <a:r>
              <a:rPr lang="en-US" sz="4200" dirty="0"/>
              <a:t>Subsequent periods of incapacity.</a:t>
            </a:r>
          </a:p>
          <a:p>
            <a:pPr marL="0" indent="0">
              <a:spcBef>
                <a:spcPts val="0"/>
              </a:spcBef>
              <a:buNone/>
            </a:pPr>
            <a:endParaRPr lang="en-US" sz="4200" dirty="0"/>
          </a:p>
          <a:p>
            <a:pPr>
              <a:spcBef>
                <a:spcPts val="0"/>
              </a:spcBef>
            </a:pPr>
            <a:endParaRPr lang="en-US" sz="4200" dirty="0"/>
          </a:p>
          <a:p>
            <a:pPr>
              <a:spcBef>
                <a:spcPts val="0"/>
              </a:spcBef>
            </a:pPr>
            <a:r>
              <a:rPr lang="en-US" sz="4200" dirty="0"/>
              <a:t> Salary Continuation </a:t>
            </a:r>
          </a:p>
          <a:p>
            <a:pPr>
              <a:lnSpc>
                <a:spcPct val="100000"/>
              </a:lnSpc>
              <a:spcBef>
                <a:spcPts val="0"/>
              </a:spcBef>
            </a:pPr>
            <a:endParaRPr lang="en-US" sz="2800" dirty="0"/>
          </a:p>
          <a:p>
            <a:pPr>
              <a:lnSpc>
                <a:spcPct val="100000"/>
              </a:lnSpc>
              <a:spcBef>
                <a:spcPts val="0"/>
              </a:spcBef>
            </a:pPr>
            <a:endParaRPr lang="en-US" sz="2800" dirty="0"/>
          </a:p>
          <a:p>
            <a:pPr marL="0" indent="0">
              <a:lnSpc>
                <a:spcPct val="100000"/>
              </a:lnSpc>
              <a:spcBef>
                <a:spcPts val="0"/>
              </a:spcBef>
              <a:buNone/>
            </a:pPr>
            <a:endParaRPr lang="en-US" sz="2800" dirty="0"/>
          </a:p>
          <a:p>
            <a:pPr marL="0" indent="0">
              <a:lnSpc>
                <a:spcPct val="100000"/>
              </a:lnSpc>
              <a:spcBef>
                <a:spcPts val="0"/>
              </a:spcBef>
              <a:buNone/>
            </a:pPr>
            <a:endParaRPr lang="en-US" sz="2800" dirty="0"/>
          </a:p>
          <a:p>
            <a:pPr marL="0" indent="0">
              <a:lnSpc>
                <a:spcPct val="100000"/>
              </a:lnSpc>
              <a:spcBef>
                <a:spcPts val="0"/>
              </a:spcBef>
              <a:buNone/>
            </a:pPr>
            <a:endParaRPr lang="en-US" sz="2800" dirty="0"/>
          </a:p>
          <a:p>
            <a:pPr>
              <a:lnSpc>
                <a:spcPct val="100000"/>
              </a:lnSpc>
              <a:spcBef>
                <a:spcPts val="0"/>
              </a:spcBef>
            </a:pPr>
            <a:endParaRPr lang="en-US" sz="2800" dirty="0"/>
          </a:p>
          <a:p>
            <a:pPr marL="0" indent="0">
              <a:lnSpc>
                <a:spcPct val="100000"/>
              </a:lnSpc>
              <a:spcBef>
                <a:spcPts val="0"/>
              </a:spcBef>
              <a:buNone/>
            </a:pPr>
            <a:r>
              <a:rPr lang="en-US" sz="2800" dirty="0"/>
              <a:t> </a:t>
            </a:r>
          </a:p>
          <a:p>
            <a:pPr marL="0" indent="0">
              <a:buNone/>
            </a:pPr>
            <a:endParaRPr lang="en-US" sz="3600" dirty="0"/>
          </a:p>
        </p:txBody>
      </p:sp>
    </p:spTree>
    <p:extLst>
      <p:ext uri="{BB962C8B-B14F-4D97-AF65-F5344CB8AC3E}">
        <p14:creationId xmlns:p14="http://schemas.microsoft.com/office/powerpoint/2010/main" val="33847774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6A1E8-C9F9-6BFA-E9EF-73DD1C64E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81983-0E24-1BB9-C595-525D704A563C}"/>
              </a:ext>
            </a:extLst>
          </p:cNvPr>
          <p:cNvSpPr>
            <a:spLocks noGrp="1"/>
          </p:cNvSpPr>
          <p:nvPr>
            <p:ph type="title"/>
          </p:nvPr>
        </p:nvSpPr>
        <p:spPr>
          <a:xfrm>
            <a:off x="6197823" y="915469"/>
            <a:ext cx="4704735" cy="914400"/>
          </a:xfrm>
        </p:spPr>
        <p:txBody>
          <a:bodyPr>
            <a:noAutofit/>
          </a:bodyPr>
          <a:lstStyle/>
          <a:p>
            <a:r>
              <a:rPr lang="en-US" sz="3000" dirty="0"/>
              <a:t>Memorandum of Payment (WCB-3) Box 23</a:t>
            </a:r>
          </a:p>
        </p:txBody>
      </p:sp>
      <p:pic>
        <p:nvPicPr>
          <p:cNvPr id="14" name="Content Placeholder 13">
            <a:extLst>
              <a:ext uri="{FF2B5EF4-FFF2-40B4-BE49-F238E27FC236}">
                <a16:creationId xmlns:a16="http://schemas.microsoft.com/office/drawing/2014/main" id="{82DBD89F-6700-28EE-4B3E-1104C71E7F0F}"/>
              </a:ext>
            </a:extLst>
          </p:cNvPr>
          <p:cNvPicPr>
            <a:picLocks noGrp="1"/>
          </p:cNvPicPr>
          <p:nvPr>
            <p:ph sz="half" idx="1"/>
          </p:nvPr>
        </p:nvPicPr>
        <p:blipFill>
          <a:blip r:embed="rId2"/>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BFDF9E53-EBD8-0A26-EDF2-8C3A63A66DCD}"/>
              </a:ext>
            </a:extLst>
          </p:cNvPr>
          <p:cNvSpPr>
            <a:spLocks noGrp="1"/>
          </p:cNvSpPr>
          <p:nvPr>
            <p:ph sz="half" idx="2"/>
          </p:nvPr>
        </p:nvSpPr>
        <p:spPr>
          <a:xfrm>
            <a:off x="6064898" y="2330678"/>
            <a:ext cx="5692877" cy="3745106"/>
          </a:xfrm>
        </p:spPr>
        <p:txBody>
          <a:bodyPr lIns="91440" anchor="ctr" anchorCtr="1">
            <a:normAutofit fontScale="25000" lnSpcReduction="20000"/>
          </a:bodyPr>
          <a:lstStyle/>
          <a:p>
            <a:pPr>
              <a:lnSpc>
                <a:spcPct val="100000"/>
              </a:lnSpc>
              <a:spcBef>
                <a:spcPts val="0"/>
              </a:spcBef>
            </a:pPr>
            <a:endParaRPr lang="en-US" sz="2800" dirty="0"/>
          </a:p>
          <a:p>
            <a:pPr>
              <a:lnSpc>
                <a:spcPct val="100000"/>
              </a:lnSpc>
              <a:spcBef>
                <a:spcPts val="0"/>
              </a:spcBef>
            </a:pPr>
            <a:endParaRPr lang="en-US" sz="2800" dirty="0"/>
          </a:p>
          <a:p>
            <a:pPr marL="0" indent="0">
              <a:lnSpc>
                <a:spcPct val="100000"/>
              </a:lnSpc>
              <a:spcBef>
                <a:spcPts val="0"/>
              </a:spcBef>
              <a:buNone/>
            </a:pPr>
            <a:endParaRPr lang="en-US" sz="2800" dirty="0"/>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6200" dirty="0"/>
          </a:p>
          <a:p>
            <a:pPr>
              <a:spcBef>
                <a:spcPts val="0"/>
              </a:spcBef>
            </a:pPr>
            <a:r>
              <a:rPr lang="en-US" sz="6200" dirty="0"/>
              <a:t>Date of Incapacity- Initial date that disability began</a:t>
            </a:r>
          </a:p>
          <a:p>
            <a:pPr marL="0" indent="0">
              <a:spcBef>
                <a:spcPts val="0"/>
              </a:spcBef>
              <a:buNone/>
            </a:pPr>
            <a:endParaRPr lang="en-US" sz="6200" dirty="0"/>
          </a:p>
          <a:p>
            <a:pPr>
              <a:spcBef>
                <a:spcPts val="0"/>
              </a:spcBef>
            </a:pPr>
            <a:endParaRPr lang="en-US" sz="6200" dirty="0"/>
          </a:p>
          <a:p>
            <a:pPr marL="0" indent="0">
              <a:spcBef>
                <a:spcPts val="0"/>
              </a:spcBef>
              <a:buNone/>
            </a:pPr>
            <a:endParaRPr lang="en-US" sz="6200" dirty="0"/>
          </a:p>
          <a:p>
            <a:pPr>
              <a:spcBef>
                <a:spcPts val="0"/>
              </a:spcBef>
            </a:pPr>
            <a:r>
              <a:rPr lang="en-US" sz="6200" dirty="0"/>
              <a:t>Notice of Incapacity- Date ER was date ER gained knowledge</a:t>
            </a:r>
          </a:p>
          <a:p>
            <a:pPr marL="0" indent="0">
              <a:spcBef>
                <a:spcPts val="0"/>
              </a:spcBef>
              <a:buNone/>
            </a:pPr>
            <a:endParaRPr lang="en-US" sz="6200" dirty="0"/>
          </a:p>
          <a:p>
            <a:pPr marL="0" indent="0">
              <a:spcBef>
                <a:spcPts val="0"/>
              </a:spcBef>
              <a:buNone/>
            </a:pPr>
            <a:endParaRPr lang="en-US" sz="6200" dirty="0"/>
          </a:p>
          <a:p>
            <a:pPr>
              <a:spcBef>
                <a:spcPts val="0"/>
              </a:spcBef>
            </a:pPr>
            <a:r>
              <a:rPr lang="en-US" sz="6200" dirty="0"/>
              <a:t>Information should match box 43 on the FROI for the initial MOP</a:t>
            </a:r>
          </a:p>
          <a:p>
            <a:pPr>
              <a:spcBef>
                <a:spcPts val="0"/>
              </a:spcBef>
            </a:pPr>
            <a:endParaRPr lang="en-US" sz="4500" dirty="0"/>
          </a:p>
          <a:p>
            <a:pPr>
              <a:lnSpc>
                <a:spcPct val="100000"/>
              </a:lnSpc>
              <a:spcBef>
                <a:spcPts val="0"/>
              </a:spcBef>
            </a:pPr>
            <a:endParaRPr lang="en-US" sz="2800" dirty="0"/>
          </a:p>
          <a:p>
            <a:pPr marL="0" indent="0">
              <a:lnSpc>
                <a:spcPct val="100000"/>
              </a:lnSpc>
              <a:spcBef>
                <a:spcPts val="0"/>
              </a:spcBef>
              <a:buNone/>
            </a:pPr>
            <a:endParaRPr lang="en-US" sz="2800" dirty="0"/>
          </a:p>
          <a:p>
            <a:pPr marL="0" indent="0">
              <a:lnSpc>
                <a:spcPct val="100000"/>
              </a:lnSpc>
              <a:spcBef>
                <a:spcPts val="0"/>
              </a:spcBef>
              <a:buNone/>
            </a:pPr>
            <a:endParaRPr lang="en-US" sz="2800" dirty="0"/>
          </a:p>
          <a:p>
            <a:pPr marL="0" indent="0">
              <a:lnSpc>
                <a:spcPct val="100000"/>
              </a:lnSpc>
              <a:spcBef>
                <a:spcPts val="0"/>
              </a:spcBef>
              <a:buNone/>
            </a:pPr>
            <a:endParaRPr lang="en-US" sz="2800" dirty="0"/>
          </a:p>
          <a:p>
            <a:pPr>
              <a:lnSpc>
                <a:spcPct val="100000"/>
              </a:lnSpc>
              <a:spcBef>
                <a:spcPts val="0"/>
              </a:spcBef>
            </a:pPr>
            <a:endParaRPr lang="en-US" sz="2800" dirty="0"/>
          </a:p>
          <a:p>
            <a:pPr marL="0" indent="0">
              <a:lnSpc>
                <a:spcPct val="100000"/>
              </a:lnSpc>
              <a:spcBef>
                <a:spcPts val="0"/>
              </a:spcBef>
              <a:buNone/>
            </a:pPr>
            <a:r>
              <a:rPr lang="en-US" sz="2800" dirty="0"/>
              <a:t> </a:t>
            </a:r>
          </a:p>
          <a:p>
            <a:pPr marL="0" indent="0">
              <a:buNone/>
            </a:pPr>
            <a:endParaRPr lang="en-US" sz="3600" dirty="0"/>
          </a:p>
        </p:txBody>
      </p:sp>
    </p:spTree>
    <p:extLst>
      <p:ext uri="{BB962C8B-B14F-4D97-AF65-F5344CB8AC3E}">
        <p14:creationId xmlns:p14="http://schemas.microsoft.com/office/powerpoint/2010/main" val="122048399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C97AD-9F66-4CFA-4C6E-065312C42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F0A1A-B642-6D7E-2EE5-C888D87BEB89}"/>
              </a:ext>
            </a:extLst>
          </p:cNvPr>
          <p:cNvSpPr>
            <a:spLocks noGrp="1"/>
          </p:cNvSpPr>
          <p:nvPr>
            <p:ph type="title"/>
          </p:nvPr>
        </p:nvSpPr>
        <p:spPr>
          <a:xfrm>
            <a:off x="6197823" y="915469"/>
            <a:ext cx="4704735" cy="914400"/>
          </a:xfrm>
        </p:spPr>
        <p:txBody>
          <a:bodyPr>
            <a:noAutofit/>
          </a:bodyPr>
          <a:lstStyle/>
          <a:p>
            <a:r>
              <a:rPr lang="en-US" sz="3000" dirty="0"/>
              <a:t>Memorandum of Payment (WCB-3) Box 24</a:t>
            </a:r>
          </a:p>
        </p:txBody>
      </p:sp>
      <p:pic>
        <p:nvPicPr>
          <p:cNvPr id="14" name="Content Placeholder 13">
            <a:extLst>
              <a:ext uri="{FF2B5EF4-FFF2-40B4-BE49-F238E27FC236}">
                <a16:creationId xmlns:a16="http://schemas.microsoft.com/office/drawing/2014/main" id="{84F0DCEB-4C2D-B2DE-A322-CD32B04B5BD4}"/>
              </a:ext>
            </a:extLst>
          </p:cNvPr>
          <p:cNvPicPr>
            <a:picLocks noGrp="1"/>
          </p:cNvPicPr>
          <p:nvPr>
            <p:ph sz="half" idx="1"/>
          </p:nvPr>
        </p:nvPicPr>
        <p:blipFill>
          <a:blip r:embed="rId2"/>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61C70421-0FF4-7A31-4F71-3380B124CF34}"/>
              </a:ext>
            </a:extLst>
          </p:cNvPr>
          <p:cNvSpPr>
            <a:spLocks noGrp="1"/>
          </p:cNvSpPr>
          <p:nvPr>
            <p:ph sz="half" idx="2"/>
          </p:nvPr>
        </p:nvSpPr>
        <p:spPr>
          <a:xfrm>
            <a:off x="6064898" y="2330678"/>
            <a:ext cx="5692877" cy="3745106"/>
          </a:xfrm>
        </p:spPr>
        <p:txBody>
          <a:bodyPr lIns="91440" anchor="ctr" anchorCtr="1">
            <a:normAutofit fontScale="55000" lnSpcReduction="20000"/>
          </a:bodyPr>
          <a:lstStyle/>
          <a:p>
            <a:pPr>
              <a:lnSpc>
                <a:spcPct val="100000"/>
              </a:lnSpc>
              <a:spcBef>
                <a:spcPts val="0"/>
              </a:spcBef>
            </a:pPr>
            <a:endParaRPr lang="en-US" sz="2800" dirty="0"/>
          </a:p>
          <a:p>
            <a:pPr>
              <a:lnSpc>
                <a:spcPct val="100000"/>
              </a:lnSpc>
              <a:spcBef>
                <a:spcPts val="0"/>
              </a:spcBef>
            </a:pPr>
            <a:endParaRPr lang="en-US" sz="2800" dirty="0"/>
          </a:p>
          <a:p>
            <a:pPr marL="0" indent="0">
              <a:lnSpc>
                <a:spcPct val="100000"/>
              </a:lnSpc>
              <a:spcBef>
                <a:spcPts val="0"/>
              </a:spcBef>
              <a:buNone/>
            </a:pPr>
            <a:endParaRPr lang="en-US" sz="2800" dirty="0"/>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6200" dirty="0"/>
          </a:p>
          <a:p>
            <a:pPr>
              <a:spcBef>
                <a:spcPts val="0"/>
              </a:spcBef>
            </a:pPr>
            <a:r>
              <a:rPr lang="en-US" sz="2900" dirty="0"/>
              <a:t>Date the check is physically mailed</a:t>
            </a:r>
          </a:p>
          <a:p>
            <a:pPr>
              <a:spcBef>
                <a:spcPts val="0"/>
              </a:spcBef>
            </a:pPr>
            <a:endParaRPr lang="en-US" sz="2900" dirty="0"/>
          </a:p>
          <a:p>
            <a:pPr marL="0" indent="0">
              <a:spcBef>
                <a:spcPts val="0"/>
              </a:spcBef>
              <a:buNone/>
            </a:pPr>
            <a:endParaRPr lang="en-US" sz="4500" dirty="0"/>
          </a:p>
          <a:p>
            <a:pPr>
              <a:lnSpc>
                <a:spcPct val="100000"/>
              </a:lnSpc>
              <a:spcBef>
                <a:spcPts val="0"/>
              </a:spcBef>
            </a:pPr>
            <a:endParaRPr lang="en-US" sz="2800" dirty="0"/>
          </a:p>
          <a:p>
            <a:pPr marL="0" indent="0">
              <a:lnSpc>
                <a:spcPct val="100000"/>
              </a:lnSpc>
              <a:spcBef>
                <a:spcPts val="0"/>
              </a:spcBef>
              <a:buNone/>
            </a:pPr>
            <a:endParaRPr lang="en-US" sz="2800" dirty="0"/>
          </a:p>
          <a:p>
            <a:pPr marL="0" indent="0">
              <a:lnSpc>
                <a:spcPct val="100000"/>
              </a:lnSpc>
              <a:spcBef>
                <a:spcPts val="0"/>
              </a:spcBef>
              <a:buNone/>
            </a:pPr>
            <a:endParaRPr lang="en-US" sz="2800" dirty="0"/>
          </a:p>
          <a:p>
            <a:pPr marL="0" indent="0">
              <a:lnSpc>
                <a:spcPct val="100000"/>
              </a:lnSpc>
              <a:spcBef>
                <a:spcPts val="0"/>
              </a:spcBef>
              <a:buNone/>
            </a:pPr>
            <a:endParaRPr lang="en-US" sz="2800" dirty="0"/>
          </a:p>
          <a:p>
            <a:pPr>
              <a:lnSpc>
                <a:spcPct val="100000"/>
              </a:lnSpc>
              <a:spcBef>
                <a:spcPts val="0"/>
              </a:spcBef>
            </a:pPr>
            <a:endParaRPr lang="en-US" sz="2800" dirty="0"/>
          </a:p>
          <a:p>
            <a:pPr marL="0" indent="0">
              <a:lnSpc>
                <a:spcPct val="100000"/>
              </a:lnSpc>
              <a:spcBef>
                <a:spcPts val="0"/>
              </a:spcBef>
              <a:buNone/>
            </a:pPr>
            <a:r>
              <a:rPr lang="en-US" sz="2800" dirty="0"/>
              <a:t> </a:t>
            </a:r>
          </a:p>
          <a:p>
            <a:pPr marL="0" indent="0">
              <a:buNone/>
            </a:pPr>
            <a:endParaRPr lang="en-US" sz="3600" dirty="0"/>
          </a:p>
        </p:txBody>
      </p:sp>
    </p:spTree>
    <p:extLst>
      <p:ext uri="{BB962C8B-B14F-4D97-AF65-F5344CB8AC3E}">
        <p14:creationId xmlns:p14="http://schemas.microsoft.com/office/powerpoint/2010/main" val="10578921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FBCD-D0BB-AD63-FBE5-59790E93123F}"/>
              </a:ext>
            </a:extLst>
          </p:cNvPr>
          <p:cNvSpPr>
            <a:spLocks noGrp="1"/>
          </p:cNvSpPr>
          <p:nvPr>
            <p:ph type="title"/>
          </p:nvPr>
        </p:nvSpPr>
        <p:spPr>
          <a:xfrm>
            <a:off x="692534" y="340839"/>
            <a:ext cx="11136182" cy="1320800"/>
          </a:xfrm>
        </p:spPr>
        <p:txBody>
          <a:bodyPr>
            <a:normAutofit/>
          </a:bodyPr>
          <a:lstStyle/>
          <a:p>
            <a:pPr algn="ctr"/>
            <a:r>
              <a:rPr lang="en-US" sz="2400" u="sng" dirty="0">
                <a:solidFill>
                  <a:schemeClr val="tx1"/>
                </a:solidFill>
              </a:rPr>
              <a:t>WCB-2 &amp; WCB-2B</a:t>
            </a:r>
            <a:br>
              <a:rPr lang="en-US" sz="2400" u="sng" dirty="0">
                <a:solidFill>
                  <a:schemeClr val="tx1"/>
                </a:solidFill>
              </a:rPr>
            </a:br>
            <a:r>
              <a:rPr lang="en-US" sz="2400" u="sng" dirty="0">
                <a:solidFill>
                  <a:schemeClr val="tx1"/>
                </a:solidFill>
              </a:rPr>
              <a:t>Wage Statement &amp; Fringe Benefit Worksheet</a:t>
            </a:r>
          </a:p>
        </p:txBody>
      </p:sp>
      <p:sp>
        <p:nvSpPr>
          <p:cNvPr id="9" name="Content Placeholder 8">
            <a:extLst>
              <a:ext uri="{FF2B5EF4-FFF2-40B4-BE49-F238E27FC236}">
                <a16:creationId xmlns:a16="http://schemas.microsoft.com/office/drawing/2014/main" id="{7B30E83A-9DB5-FE65-83A6-FB2E20E159C9}"/>
              </a:ext>
            </a:extLst>
          </p:cNvPr>
          <p:cNvSpPr>
            <a:spLocks noGrp="1"/>
          </p:cNvSpPr>
          <p:nvPr>
            <p:ph idx="1"/>
          </p:nvPr>
        </p:nvSpPr>
        <p:spPr>
          <a:xfrm>
            <a:off x="8835887" y="1946787"/>
            <a:ext cx="2762971" cy="4183052"/>
          </a:xfrm>
        </p:spPr>
        <p:txBody>
          <a:bodyPr>
            <a:normAutofit fontScale="85000" lnSpcReduction="10000"/>
          </a:bodyPr>
          <a:lstStyle/>
          <a:p>
            <a:r>
              <a:rPr lang="en-US" sz="2000" dirty="0"/>
              <a:t>A Wage Statement and Fringe Benefits Worksheet must be completed for each employer. </a:t>
            </a:r>
          </a:p>
          <a:p>
            <a:r>
              <a:rPr lang="en-US" sz="2000" dirty="0"/>
              <a:t>The sum of all wages will be considered for the combined AWW. </a:t>
            </a:r>
          </a:p>
          <a:p>
            <a:r>
              <a:rPr lang="en-US" sz="2000" dirty="0"/>
              <a:t>If fringes are discontinued during the incapacity period, the fringe benefit value must also be considered. </a:t>
            </a:r>
          </a:p>
        </p:txBody>
      </p:sp>
      <p:pic>
        <p:nvPicPr>
          <p:cNvPr id="5" name="Content Placeholder 4" descr="Graphical user interface, table&#10;&#10;Description automatically generated">
            <a:extLst>
              <a:ext uri="{FF2B5EF4-FFF2-40B4-BE49-F238E27FC236}">
                <a16:creationId xmlns:a16="http://schemas.microsoft.com/office/drawing/2014/main" id="{2BFCE0A7-CBFC-27D7-7002-38352555B1C8}"/>
              </a:ext>
            </a:extLst>
          </p:cNvPr>
          <p:cNvPicPr>
            <a:picLocks noChangeAspect="1"/>
          </p:cNvPicPr>
          <p:nvPr/>
        </p:nvPicPr>
        <p:blipFill>
          <a:blip r:embed="rId2"/>
          <a:stretch>
            <a:fillRect/>
          </a:stretch>
        </p:blipFill>
        <p:spPr>
          <a:xfrm>
            <a:off x="593142" y="1763250"/>
            <a:ext cx="3550634" cy="456998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descr="Table&#10;&#10;Description automatically generated">
            <a:extLst>
              <a:ext uri="{FF2B5EF4-FFF2-40B4-BE49-F238E27FC236}">
                <a16:creationId xmlns:a16="http://schemas.microsoft.com/office/drawing/2014/main" id="{F6736A27-2779-56AF-0DFE-1461B16AACA8}"/>
              </a:ext>
            </a:extLst>
          </p:cNvPr>
          <p:cNvPicPr>
            <a:picLocks noChangeAspect="1"/>
          </p:cNvPicPr>
          <p:nvPr/>
        </p:nvPicPr>
        <p:blipFill>
          <a:blip r:embed="rId3"/>
          <a:stretch>
            <a:fillRect/>
          </a:stretch>
        </p:blipFill>
        <p:spPr>
          <a:xfrm>
            <a:off x="4625712" y="1763251"/>
            <a:ext cx="3471178" cy="45699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6A3A3FA5-03B3-F1AF-006E-EF9233B77C01}"/>
              </a:ext>
            </a:extLst>
          </p:cNvPr>
          <p:cNvSpPr txBox="1"/>
          <p:nvPr/>
        </p:nvSpPr>
        <p:spPr>
          <a:xfrm>
            <a:off x="707264" y="5318472"/>
            <a:ext cx="3179451" cy="430887"/>
          </a:xfrm>
          <a:prstGeom prst="rect">
            <a:avLst/>
          </a:prstGeom>
          <a:noFill/>
        </p:spPr>
        <p:txBody>
          <a:bodyPr wrap="square" rtlCol="0">
            <a:spAutoFit/>
          </a:bodyPr>
          <a:lstStyle/>
          <a:p>
            <a:pPr algn="ctr"/>
            <a:r>
              <a:rPr lang="en-US" sz="1100" dirty="0">
                <a:solidFill>
                  <a:srgbClr val="C00000"/>
                </a:solidFill>
              </a:rPr>
              <a:t>Comments should be added for a significant variation to the wages. </a:t>
            </a:r>
          </a:p>
        </p:txBody>
      </p:sp>
    </p:spTree>
    <p:extLst>
      <p:ext uri="{BB962C8B-B14F-4D97-AF65-F5344CB8AC3E}">
        <p14:creationId xmlns:p14="http://schemas.microsoft.com/office/powerpoint/2010/main" val="810613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43019-3C1B-BC44-79EF-4C560B561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8DB5F-7708-1BCC-7931-91A17B1EE270}"/>
              </a:ext>
            </a:extLst>
          </p:cNvPr>
          <p:cNvSpPr>
            <a:spLocks noGrp="1"/>
          </p:cNvSpPr>
          <p:nvPr>
            <p:ph type="title"/>
          </p:nvPr>
        </p:nvSpPr>
        <p:spPr>
          <a:xfrm>
            <a:off x="6351638" y="913967"/>
            <a:ext cx="4895481" cy="914400"/>
          </a:xfrm>
        </p:spPr>
        <p:txBody>
          <a:bodyPr>
            <a:noAutofit/>
          </a:bodyPr>
          <a:lstStyle/>
          <a:p>
            <a:r>
              <a:rPr lang="en-US" sz="3000" dirty="0"/>
              <a:t>Memorandum of Payment (WCB-3) Box 25</a:t>
            </a:r>
          </a:p>
        </p:txBody>
      </p:sp>
      <p:pic>
        <p:nvPicPr>
          <p:cNvPr id="14" name="Content Placeholder 13">
            <a:extLst>
              <a:ext uri="{FF2B5EF4-FFF2-40B4-BE49-F238E27FC236}">
                <a16:creationId xmlns:a16="http://schemas.microsoft.com/office/drawing/2014/main" id="{0D7E3C4C-D670-67F5-943A-234DE6AF458E}"/>
              </a:ext>
            </a:extLst>
          </p:cNvPr>
          <p:cNvPicPr>
            <a:picLocks noGrp="1"/>
          </p:cNvPicPr>
          <p:nvPr>
            <p:ph sz="half" idx="1"/>
          </p:nvPr>
        </p:nvPicPr>
        <p:blipFill>
          <a:blip r:embed="rId2"/>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366E4173-59F1-97C2-B3ED-54A1F502D834}"/>
              </a:ext>
            </a:extLst>
          </p:cNvPr>
          <p:cNvSpPr>
            <a:spLocks noGrp="1"/>
          </p:cNvSpPr>
          <p:nvPr>
            <p:ph sz="half" idx="2"/>
          </p:nvPr>
        </p:nvSpPr>
        <p:spPr>
          <a:xfrm>
            <a:off x="6013171" y="1828367"/>
            <a:ext cx="4479577" cy="4670322"/>
          </a:xfrm>
        </p:spPr>
        <p:txBody>
          <a:bodyPr lIns="91440" anchor="ctr" anchorCtr="1">
            <a:normAutofit fontScale="62500" lnSpcReduction="20000"/>
          </a:bodyPr>
          <a:lstStyle/>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p>
          <a:p>
            <a:pPr marL="0" indent="0">
              <a:spcBef>
                <a:spcPts val="0"/>
              </a:spcBef>
              <a:buNone/>
            </a:pPr>
            <a:endParaRPr lang="en-US" sz="2400" dirty="0"/>
          </a:p>
          <a:p>
            <a:pPr>
              <a:spcBef>
                <a:spcPts val="0"/>
              </a:spcBef>
            </a:pPr>
            <a:r>
              <a:rPr lang="en-US" sz="2900" dirty="0"/>
              <a:t>AWW matches Box 25 of WS</a:t>
            </a:r>
          </a:p>
          <a:p>
            <a:pPr marL="0" indent="0">
              <a:spcBef>
                <a:spcPts val="0"/>
              </a:spcBef>
              <a:buNone/>
            </a:pPr>
            <a:endParaRPr lang="en-US" sz="2900" dirty="0"/>
          </a:p>
          <a:p>
            <a:pPr>
              <a:spcBef>
                <a:spcPts val="0"/>
              </a:spcBef>
            </a:pPr>
            <a:endParaRPr lang="en-US" sz="2900" dirty="0"/>
          </a:p>
          <a:p>
            <a:pPr>
              <a:spcBef>
                <a:spcPts val="0"/>
              </a:spcBef>
            </a:pPr>
            <a:r>
              <a:rPr lang="en-US" sz="2900" dirty="0"/>
              <a:t>Provisional MOPs</a:t>
            </a:r>
          </a:p>
          <a:p>
            <a:pPr marL="0" indent="0">
              <a:spcBef>
                <a:spcPts val="0"/>
              </a:spcBef>
              <a:buNone/>
            </a:pPr>
            <a:endParaRPr lang="en-US" sz="2900" dirty="0"/>
          </a:p>
          <a:p>
            <a:pPr marL="0" indent="0">
              <a:spcBef>
                <a:spcPts val="0"/>
              </a:spcBef>
              <a:buNone/>
            </a:pPr>
            <a:endParaRPr lang="en-US" sz="2900" dirty="0"/>
          </a:p>
          <a:p>
            <a:pPr>
              <a:spcBef>
                <a:spcPts val="0"/>
              </a:spcBef>
            </a:pPr>
            <a:r>
              <a:rPr lang="en-US" sz="2900" dirty="0"/>
              <a:t>Comp Rate = AWW (2/3)</a:t>
            </a:r>
          </a:p>
          <a:p>
            <a:pPr>
              <a:spcBef>
                <a:spcPts val="0"/>
              </a:spcBef>
            </a:pPr>
            <a:endParaRPr lang="en-US" sz="2900" dirty="0"/>
          </a:p>
          <a:p>
            <a:pPr marL="0" indent="0">
              <a:lnSpc>
                <a:spcPct val="100000"/>
              </a:lnSpc>
              <a:spcBef>
                <a:spcPts val="0"/>
              </a:spcBef>
              <a:buNone/>
            </a:pPr>
            <a:endParaRPr lang="en-US" sz="2900" dirty="0"/>
          </a:p>
          <a:p>
            <a:pPr marL="0" indent="0">
              <a:lnSpc>
                <a:spcPct val="100000"/>
              </a:lnSpc>
              <a:spcBef>
                <a:spcPts val="0"/>
              </a:spcBef>
              <a:buNone/>
            </a:pPr>
            <a:endParaRPr lang="en-US" sz="2900" dirty="0"/>
          </a:p>
          <a:p>
            <a:pPr marL="0" indent="0">
              <a:lnSpc>
                <a:spcPct val="100000"/>
              </a:lnSpc>
              <a:spcBef>
                <a:spcPts val="0"/>
              </a:spcBef>
              <a:buNone/>
            </a:pPr>
            <a:endParaRPr lang="en-US" sz="2800" dirty="0"/>
          </a:p>
          <a:p>
            <a:pPr>
              <a:lnSpc>
                <a:spcPct val="100000"/>
              </a:lnSpc>
              <a:spcBef>
                <a:spcPts val="0"/>
              </a:spcBef>
            </a:pPr>
            <a:endParaRPr lang="en-US" sz="2800" dirty="0"/>
          </a:p>
          <a:p>
            <a:pPr marL="0" indent="0">
              <a:lnSpc>
                <a:spcPct val="100000"/>
              </a:lnSpc>
              <a:spcBef>
                <a:spcPts val="0"/>
              </a:spcBef>
              <a:buNone/>
            </a:pPr>
            <a:r>
              <a:rPr lang="en-US" sz="2800" dirty="0"/>
              <a:t> </a:t>
            </a:r>
          </a:p>
          <a:p>
            <a:pPr marL="0" indent="0">
              <a:buNone/>
            </a:pPr>
            <a:endParaRPr lang="en-US" sz="3600" dirty="0"/>
          </a:p>
        </p:txBody>
      </p:sp>
    </p:spTree>
    <p:extLst>
      <p:ext uri="{BB962C8B-B14F-4D97-AF65-F5344CB8AC3E}">
        <p14:creationId xmlns:p14="http://schemas.microsoft.com/office/powerpoint/2010/main" val="4794542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28D91-4C70-5784-529F-34E954430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096E9-A63E-0604-E340-BD5ABC7ECFAB}"/>
              </a:ext>
            </a:extLst>
          </p:cNvPr>
          <p:cNvSpPr>
            <a:spLocks noGrp="1"/>
          </p:cNvSpPr>
          <p:nvPr>
            <p:ph type="title"/>
          </p:nvPr>
        </p:nvSpPr>
        <p:spPr>
          <a:xfrm>
            <a:off x="6312308" y="1001907"/>
            <a:ext cx="4639843" cy="914400"/>
          </a:xfrm>
        </p:spPr>
        <p:txBody>
          <a:bodyPr>
            <a:noAutofit/>
          </a:bodyPr>
          <a:lstStyle/>
          <a:p>
            <a:r>
              <a:rPr lang="en-US" sz="3000" dirty="0"/>
              <a:t>Memorandum of Payment (WCB-3) box 27</a:t>
            </a:r>
          </a:p>
        </p:txBody>
      </p:sp>
      <p:pic>
        <p:nvPicPr>
          <p:cNvPr id="14" name="Content Placeholder 13">
            <a:extLst>
              <a:ext uri="{FF2B5EF4-FFF2-40B4-BE49-F238E27FC236}">
                <a16:creationId xmlns:a16="http://schemas.microsoft.com/office/drawing/2014/main" id="{9BA503DA-ACC7-6C15-50EA-92743421685B}"/>
              </a:ext>
            </a:extLst>
          </p:cNvPr>
          <p:cNvPicPr>
            <a:picLocks noGrp="1"/>
          </p:cNvPicPr>
          <p:nvPr>
            <p:ph sz="half" idx="1"/>
          </p:nvPr>
        </p:nvPicPr>
        <p:blipFill>
          <a:blip r:embed="rId2"/>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14B1B574-F58E-1324-9E5E-16A117632F78}"/>
              </a:ext>
            </a:extLst>
          </p:cNvPr>
          <p:cNvSpPr>
            <a:spLocks noGrp="1"/>
          </p:cNvSpPr>
          <p:nvPr>
            <p:ph sz="half" idx="2"/>
          </p:nvPr>
        </p:nvSpPr>
        <p:spPr>
          <a:xfrm>
            <a:off x="5529662" y="1942854"/>
            <a:ext cx="5600454" cy="3913239"/>
          </a:xfrm>
        </p:spPr>
        <p:txBody>
          <a:bodyPr lIns="91440" anchor="ctr" anchorCtr="1">
            <a:normAutofit fontScale="85000" lnSpcReduction="20000"/>
          </a:bodyPr>
          <a:lstStyle/>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p>
          <a:p>
            <a:pPr>
              <a:lnSpc>
                <a:spcPct val="110000"/>
              </a:lnSpc>
              <a:spcBef>
                <a:spcPts val="0"/>
              </a:spcBef>
            </a:pPr>
            <a:r>
              <a:rPr lang="en-US" sz="2200" dirty="0"/>
              <a:t>Fixed is consistent amount</a:t>
            </a:r>
          </a:p>
          <a:p>
            <a:pPr marL="0" indent="0">
              <a:lnSpc>
                <a:spcPct val="110000"/>
              </a:lnSpc>
              <a:spcBef>
                <a:spcPts val="0"/>
              </a:spcBef>
              <a:buNone/>
            </a:pPr>
            <a:endParaRPr lang="en-US" sz="2200" dirty="0"/>
          </a:p>
          <a:p>
            <a:pPr>
              <a:lnSpc>
                <a:spcPct val="110000"/>
              </a:lnSpc>
              <a:spcBef>
                <a:spcPts val="0"/>
              </a:spcBef>
            </a:pPr>
            <a:r>
              <a:rPr lang="en-US" sz="2200" dirty="0"/>
              <a:t>Varying is fluctuating </a:t>
            </a:r>
          </a:p>
          <a:p>
            <a:pPr marL="0" indent="0">
              <a:lnSpc>
                <a:spcPct val="110000"/>
              </a:lnSpc>
              <a:spcBef>
                <a:spcPts val="0"/>
              </a:spcBef>
              <a:buNone/>
            </a:pPr>
            <a:endParaRPr lang="en-US" sz="2200" dirty="0"/>
          </a:p>
          <a:p>
            <a:pPr>
              <a:lnSpc>
                <a:spcPct val="110000"/>
              </a:lnSpc>
              <a:spcBef>
                <a:spcPts val="0"/>
              </a:spcBef>
            </a:pPr>
            <a:r>
              <a:rPr lang="en-US" sz="2200" dirty="0"/>
              <a:t>Net Check Amount = CR-offsets</a:t>
            </a:r>
          </a:p>
          <a:p>
            <a:pPr marL="0" indent="0">
              <a:lnSpc>
                <a:spcPct val="100000"/>
              </a:lnSpc>
              <a:spcBef>
                <a:spcPts val="0"/>
              </a:spcBef>
              <a:buNone/>
            </a:pPr>
            <a:endParaRPr lang="en-US" sz="2800" dirty="0"/>
          </a:p>
          <a:p>
            <a:pPr marL="0" indent="0">
              <a:lnSpc>
                <a:spcPct val="100000"/>
              </a:lnSpc>
              <a:spcBef>
                <a:spcPts val="0"/>
              </a:spcBef>
              <a:buNone/>
            </a:pPr>
            <a:endParaRPr lang="en-US" sz="2800" dirty="0"/>
          </a:p>
          <a:p>
            <a:pPr marL="0" indent="0">
              <a:lnSpc>
                <a:spcPct val="100000"/>
              </a:lnSpc>
              <a:spcBef>
                <a:spcPts val="0"/>
              </a:spcBef>
              <a:buNone/>
            </a:pPr>
            <a:endParaRPr lang="en-US" sz="2800" dirty="0"/>
          </a:p>
          <a:p>
            <a:pPr>
              <a:lnSpc>
                <a:spcPct val="100000"/>
              </a:lnSpc>
              <a:spcBef>
                <a:spcPts val="0"/>
              </a:spcBef>
            </a:pPr>
            <a:endParaRPr lang="en-US" sz="2800" dirty="0"/>
          </a:p>
          <a:p>
            <a:pPr marL="0" indent="0">
              <a:lnSpc>
                <a:spcPct val="100000"/>
              </a:lnSpc>
              <a:spcBef>
                <a:spcPts val="0"/>
              </a:spcBef>
              <a:buNone/>
            </a:pPr>
            <a:r>
              <a:rPr lang="en-US" sz="2800" dirty="0"/>
              <a:t> </a:t>
            </a:r>
          </a:p>
          <a:p>
            <a:pPr marL="0" indent="0">
              <a:buNone/>
            </a:pPr>
            <a:endParaRPr lang="en-US" sz="3600" dirty="0"/>
          </a:p>
        </p:txBody>
      </p:sp>
    </p:spTree>
    <p:extLst>
      <p:ext uri="{BB962C8B-B14F-4D97-AF65-F5344CB8AC3E}">
        <p14:creationId xmlns:p14="http://schemas.microsoft.com/office/powerpoint/2010/main" val="341389442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BCCF3-D0E6-10B2-15E5-C500BBE06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ABC34-574B-7185-8330-64C81C6D69D9}"/>
              </a:ext>
            </a:extLst>
          </p:cNvPr>
          <p:cNvSpPr>
            <a:spLocks noGrp="1"/>
          </p:cNvSpPr>
          <p:nvPr>
            <p:ph type="title"/>
          </p:nvPr>
        </p:nvSpPr>
        <p:spPr>
          <a:xfrm>
            <a:off x="6522722" y="775766"/>
            <a:ext cx="4572983" cy="914400"/>
          </a:xfrm>
        </p:spPr>
        <p:txBody>
          <a:bodyPr>
            <a:noAutofit/>
          </a:bodyPr>
          <a:lstStyle/>
          <a:p>
            <a:r>
              <a:rPr lang="en-US" sz="3000" dirty="0"/>
              <a:t>Memorandum of Payment (WCB-3) Ex 1</a:t>
            </a:r>
          </a:p>
        </p:txBody>
      </p:sp>
      <p:pic>
        <p:nvPicPr>
          <p:cNvPr id="8" name="Content Placeholder 7">
            <a:extLst>
              <a:ext uri="{FF2B5EF4-FFF2-40B4-BE49-F238E27FC236}">
                <a16:creationId xmlns:a16="http://schemas.microsoft.com/office/drawing/2014/main" id="{5644B20E-F0B6-FC24-DEB2-B69D0770B278}"/>
              </a:ext>
            </a:extLst>
          </p:cNvPr>
          <p:cNvPicPr>
            <a:picLocks noGrp="1"/>
          </p:cNvPicPr>
          <p:nvPr>
            <p:ph sz="half" idx="1"/>
          </p:nvPr>
        </p:nvPicPr>
        <p:blipFill>
          <a:blip r:embed="rId2"/>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0CE7B1AC-30DD-1A42-F6C8-E1F1B12237FF}"/>
              </a:ext>
            </a:extLst>
          </p:cNvPr>
          <p:cNvSpPr>
            <a:spLocks noGrp="1"/>
          </p:cNvSpPr>
          <p:nvPr>
            <p:ph sz="half" idx="2"/>
          </p:nvPr>
        </p:nvSpPr>
        <p:spPr>
          <a:xfrm>
            <a:off x="5516977" y="1366252"/>
            <a:ext cx="4054823" cy="3578942"/>
          </a:xfrm>
        </p:spPr>
        <p:txBody>
          <a:bodyPr lIns="91440" anchor="ctr" anchorCtr="1">
            <a:normAutofit/>
          </a:bodyPr>
          <a:lstStyle/>
          <a:p>
            <a:pPr marL="0" indent="0">
              <a:lnSpc>
                <a:spcPct val="100000"/>
              </a:lnSpc>
              <a:buNone/>
            </a:pPr>
            <a:endParaRPr lang="en-US" sz="3600" dirty="0"/>
          </a:p>
          <a:p>
            <a:pPr marL="0" indent="0">
              <a:lnSpc>
                <a:spcPct val="100000"/>
              </a:lnSpc>
              <a:buNone/>
            </a:pPr>
            <a:r>
              <a:rPr lang="en-US" sz="2800" dirty="0"/>
              <a:t>Basic MOP</a:t>
            </a:r>
          </a:p>
          <a:p>
            <a:pPr marL="0" indent="0">
              <a:buNone/>
            </a:pPr>
            <a:endParaRPr lang="en-US" sz="3600" dirty="0"/>
          </a:p>
        </p:txBody>
      </p:sp>
    </p:spTree>
    <p:extLst>
      <p:ext uri="{BB962C8B-B14F-4D97-AF65-F5344CB8AC3E}">
        <p14:creationId xmlns:p14="http://schemas.microsoft.com/office/powerpoint/2010/main" val="302739930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4C08A-3913-46E6-945E-1DF567C05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497B7-A741-B2B1-75D9-32D5AEFC89CE}"/>
              </a:ext>
            </a:extLst>
          </p:cNvPr>
          <p:cNvSpPr>
            <a:spLocks noGrp="1"/>
          </p:cNvSpPr>
          <p:nvPr>
            <p:ph type="title"/>
          </p:nvPr>
        </p:nvSpPr>
        <p:spPr>
          <a:xfrm>
            <a:off x="6306410" y="824926"/>
            <a:ext cx="3550428" cy="914400"/>
          </a:xfrm>
        </p:spPr>
        <p:txBody>
          <a:bodyPr>
            <a:noAutofit/>
          </a:bodyPr>
          <a:lstStyle/>
          <a:p>
            <a:r>
              <a:rPr lang="en-US" sz="3000" dirty="0"/>
              <a:t>Specific Loss MOP (WCB-3) Ex 2</a:t>
            </a:r>
          </a:p>
        </p:txBody>
      </p:sp>
      <p:pic>
        <p:nvPicPr>
          <p:cNvPr id="8" name="Content Placeholder 7">
            <a:extLst>
              <a:ext uri="{FF2B5EF4-FFF2-40B4-BE49-F238E27FC236}">
                <a16:creationId xmlns:a16="http://schemas.microsoft.com/office/drawing/2014/main" id="{2AE563E7-787F-5B14-759E-CE3E3CD9B888}"/>
              </a:ext>
            </a:extLst>
          </p:cNvPr>
          <p:cNvPicPr>
            <a:picLocks noGrp="1"/>
          </p:cNvPicPr>
          <p:nvPr>
            <p:ph sz="half" idx="1"/>
          </p:nvPr>
        </p:nvPicPr>
        <p:blipFill>
          <a:blip r:embed="rId2"/>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AA88C939-2011-D866-AA8C-9384D88C95F2}"/>
              </a:ext>
            </a:extLst>
          </p:cNvPr>
          <p:cNvSpPr>
            <a:spLocks noGrp="1"/>
          </p:cNvSpPr>
          <p:nvPr>
            <p:ph sz="half" idx="2"/>
          </p:nvPr>
        </p:nvSpPr>
        <p:spPr>
          <a:xfrm>
            <a:off x="6096000" y="2875233"/>
            <a:ext cx="5486400" cy="2733368"/>
          </a:xfrm>
        </p:spPr>
        <p:txBody>
          <a:bodyPr lIns="91440" anchor="ctr" anchorCtr="1">
            <a:normAutofit/>
          </a:bodyPr>
          <a:lstStyle/>
          <a:p>
            <a:pPr marL="0" indent="0">
              <a:lnSpc>
                <a:spcPct val="100000"/>
              </a:lnSpc>
              <a:buNone/>
            </a:pPr>
            <a:endParaRPr lang="en-US" sz="3600" dirty="0"/>
          </a:p>
          <a:p>
            <a:pPr>
              <a:lnSpc>
                <a:spcPct val="100000"/>
              </a:lnSpc>
            </a:pPr>
            <a:r>
              <a:rPr lang="en-US" sz="2000" dirty="0"/>
              <a:t>Specific Losses are paid according to Section 212(3)</a:t>
            </a:r>
          </a:p>
          <a:p>
            <a:pPr marL="0" indent="0">
              <a:lnSpc>
                <a:spcPct val="100000"/>
              </a:lnSpc>
              <a:buNone/>
            </a:pPr>
            <a:endParaRPr lang="en-US" sz="2000" dirty="0"/>
          </a:p>
          <a:p>
            <a:pPr>
              <a:lnSpc>
                <a:spcPct val="100000"/>
              </a:lnSpc>
            </a:pPr>
            <a:r>
              <a:rPr lang="en-US" sz="2000" dirty="0"/>
              <a:t>Include the number of payable weeks</a:t>
            </a:r>
          </a:p>
          <a:p>
            <a:pPr>
              <a:lnSpc>
                <a:spcPct val="100000"/>
              </a:lnSpc>
            </a:pPr>
            <a:endParaRPr lang="en-US" sz="3600" dirty="0"/>
          </a:p>
          <a:p>
            <a:pPr marL="0" indent="0">
              <a:buNone/>
            </a:pPr>
            <a:endParaRPr lang="en-US" sz="3600" dirty="0"/>
          </a:p>
        </p:txBody>
      </p:sp>
    </p:spTree>
    <p:extLst>
      <p:ext uri="{BB962C8B-B14F-4D97-AF65-F5344CB8AC3E}">
        <p14:creationId xmlns:p14="http://schemas.microsoft.com/office/powerpoint/2010/main" val="25165580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9CE07-57CF-C4C8-97D4-13131C190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28133-45E5-D1BF-E92D-9CD821E901D7}"/>
              </a:ext>
            </a:extLst>
          </p:cNvPr>
          <p:cNvSpPr>
            <a:spLocks noGrp="1"/>
          </p:cNvSpPr>
          <p:nvPr>
            <p:ph type="title"/>
          </p:nvPr>
        </p:nvSpPr>
        <p:spPr>
          <a:xfrm>
            <a:off x="6217920" y="716772"/>
            <a:ext cx="6400800" cy="914400"/>
          </a:xfrm>
        </p:spPr>
        <p:txBody>
          <a:bodyPr>
            <a:normAutofit fontScale="90000"/>
          </a:bodyPr>
          <a:lstStyle/>
          <a:p>
            <a:r>
              <a:rPr lang="en-US" sz="3000" dirty="0"/>
              <a:t>Modification </a:t>
            </a:r>
            <a:br>
              <a:rPr lang="en-US" sz="3000" dirty="0"/>
            </a:br>
            <a:r>
              <a:rPr lang="en-US" sz="3000" dirty="0"/>
              <a:t>(WCB-4M)</a:t>
            </a:r>
          </a:p>
        </p:txBody>
      </p:sp>
      <p:pic>
        <p:nvPicPr>
          <p:cNvPr id="8" name="Content Placeholder 7">
            <a:extLst>
              <a:ext uri="{FF2B5EF4-FFF2-40B4-BE49-F238E27FC236}">
                <a16:creationId xmlns:a16="http://schemas.microsoft.com/office/drawing/2014/main" id="{B2988C5C-770D-3220-1449-AB819883FE57}"/>
              </a:ext>
            </a:extLst>
          </p:cNvPr>
          <p:cNvPicPr>
            <a:picLocks noGrp="1"/>
          </p:cNvPicPr>
          <p:nvPr>
            <p:ph sz="half" idx="1"/>
          </p:nvPr>
        </p:nvPicPr>
        <p:blipFill>
          <a:blip r:embed="rId2"/>
          <a:stretch>
            <a:fillRect/>
          </a:stretch>
        </p:blipFill>
        <p:spPr>
          <a:xfrm>
            <a:off x="182880" y="137160"/>
            <a:ext cx="5486400" cy="6583680"/>
          </a:xfrm>
        </p:spPr>
      </p:pic>
      <p:sp>
        <p:nvSpPr>
          <p:cNvPr id="4" name="Content Placeholder 3">
            <a:extLst>
              <a:ext uri="{FF2B5EF4-FFF2-40B4-BE49-F238E27FC236}">
                <a16:creationId xmlns:a16="http://schemas.microsoft.com/office/drawing/2014/main" id="{CE964C39-17D3-D12B-BB15-3105704D5B16}"/>
              </a:ext>
            </a:extLst>
          </p:cNvPr>
          <p:cNvSpPr>
            <a:spLocks noGrp="1"/>
          </p:cNvSpPr>
          <p:nvPr>
            <p:ph sz="half" idx="2"/>
          </p:nvPr>
        </p:nvSpPr>
        <p:spPr>
          <a:xfrm>
            <a:off x="6217920" y="2683341"/>
            <a:ext cx="5486400" cy="3726426"/>
          </a:xfrm>
        </p:spPr>
        <p:txBody>
          <a:bodyPr anchor="ctr">
            <a:normAutofit/>
          </a:bodyPr>
          <a:lstStyle/>
          <a:p>
            <a:pPr>
              <a:lnSpc>
                <a:spcPct val="100000"/>
              </a:lnSpc>
            </a:pPr>
            <a:r>
              <a:rPr lang="en-US" sz="2000" dirty="0"/>
              <a:t>Due within 14 Days after benefits are modified</a:t>
            </a:r>
          </a:p>
          <a:p>
            <a:pPr>
              <a:lnSpc>
                <a:spcPct val="150000"/>
              </a:lnSpc>
            </a:pPr>
            <a:r>
              <a:rPr lang="en-US" sz="2000" dirty="0"/>
              <a:t>Box 21- New Payment Type</a:t>
            </a:r>
          </a:p>
          <a:p>
            <a:pPr>
              <a:lnSpc>
                <a:spcPct val="150000"/>
              </a:lnSpc>
            </a:pPr>
            <a:r>
              <a:rPr lang="en-US" sz="2000" dirty="0"/>
              <a:t>Box 22- New Benefit Type</a:t>
            </a:r>
          </a:p>
          <a:p>
            <a:pPr>
              <a:lnSpc>
                <a:spcPct val="150000"/>
              </a:lnSpc>
            </a:pPr>
            <a:r>
              <a:rPr lang="en-US" sz="2000" dirty="0"/>
              <a:t>Box  23- Old  Weekly Check Amount</a:t>
            </a:r>
          </a:p>
          <a:p>
            <a:pPr marL="0" indent="0">
              <a:lnSpc>
                <a:spcPct val="150000"/>
              </a:lnSpc>
              <a:buNone/>
            </a:pPr>
            <a:endParaRPr lang="en-US" sz="2800" dirty="0"/>
          </a:p>
          <a:p>
            <a:pPr marL="0" indent="0">
              <a:buNone/>
            </a:pPr>
            <a:endParaRPr lang="en-US" sz="3600" dirty="0"/>
          </a:p>
        </p:txBody>
      </p:sp>
    </p:spTree>
    <p:extLst>
      <p:ext uri="{BB962C8B-B14F-4D97-AF65-F5344CB8AC3E}">
        <p14:creationId xmlns:p14="http://schemas.microsoft.com/office/powerpoint/2010/main" val="112161638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3E372-D535-8278-4D5B-D7CB3C5EB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5FA17-8FE8-36B0-284A-945FDD7855DA}"/>
              </a:ext>
            </a:extLst>
          </p:cNvPr>
          <p:cNvSpPr>
            <a:spLocks noGrp="1"/>
          </p:cNvSpPr>
          <p:nvPr>
            <p:ph type="title"/>
          </p:nvPr>
        </p:nvSpPr>
        <p:spPr>
          <a:xfrm>
            <a:off x="810964" y="722043"/>
            <a:ext cx="10353761" cy="517805"/>
          </a:xfrm>
        </p:spPr>
        <p:txBody>
          <a:bodyPr>
            <a:normAutofit fontScale="90000"/>
          </a:bodyPr>
          <a:lstStyle/>
          <a:p>
            <a:pPr algn="ctr"/>
            <a:r>
              <a:rPr lang="en-US"/>
              <a:t>Basic </a:t>
            </a:r>
            <a:r>
              <a:rPr lang="en-US" dirty="0"/>
              <a:t>Example </a:t>
            </a:r>
          </a:p>
        </p:txBody>
      </p:sp>
      <p:pic>
        <p:nvPicPr>
          <p:cNvPr id="7" name="Content Placeholder 6">
            <a:extLst>
              <a:ext uri="{FF2B5EF4-FFF2-40B4-BE49-F238E27FC236}">
                <a16:creationId xmlns:a16="http://schemas.microsoft.com/office/drawing/2014/main" id="{F1FEB2AF-09D7-BEE5-054E-CC7579810A1C}"/>
              </a:ext>
            </a:extLst>
          </p:cNvPr>
          <p:cNvPicPr>
            <a:picLocks noGrp="1"/>
          </p:cNvPicPr>
          <p:nvPr>
            <p:ph sz="half" idx="1"/>
          </p:nvPr>
        </p:nvPicPr>
        <p:blipFill>
          <a:blip r:embed="rId3"/>
          <a:stretch>
            <a:fillRect/>
          </a:stretch>
        </p:blipFill>
        <p:spPr>
          <a:xfrm>
            <a:off x="1444752" y="1527048"/>
            <a:ext cx="3749040" cy="5111496"/>
          </a:xfrm>
        </p:spPr>
      </p:pic>
      <p:pic>
        <p:nvPicPr>
          <p:cNvPr id="12" name="Content Placeholder 11">
            <a:extLst>
              <a:ext uri="{FF2B5EF4-FFF2-40B4-BE49-F238E27FC236}">
                <a16:creationId xmlns:a16="http://schemas.microsoft.com/office/drawing/2014/main" id="{BF274629-7FD0-F994-AA2A-4C6A810FE2EA}"/>
              </a:ext>
            </a:extLst>
          </p:cNvPr>
          <p:cNvPicPr>
            <a:picLocks noGrp="1"/>
          </p:cNvPicPr>
          <p:nvPr>
            <p:ph sz="half" idx="2"/>
          </p:nvPr>
        </p:nvPicPr>
        <p:blipFill>
          <a:blip r:embed="rId4"/>
          <a:stretch>
            <a:fillRect/>
          </a:stretch>
        </p:blipFill>
        <p:spPr>
          <a:xfrm>
            <a:off x="6912864" y="1527048"/>
            <a:ext cx="3749040" cy="5111496"/>
          </a:xfrm>
        </p:spPr>
      </p:pic>
    </p:spTree>
    <p:extLst>
      <p:ext uri="{BB962C8B-B14F-4D97-AF65-F5344CB8AC3E}">
        <p14:creationId xmlns:p14="http://schemas.microsoft.com/office/powerpoint/2010/main" val="2045727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A104A-D58D-2501-5637-690EDC354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6DFBA-532C-D578-FB8B-FA2DC0924377}"/>
              </a:ext>
            </a:extLst>
          </p:cNvPr>
          <p:cNvSpPr>
            <a:spLocks noGrp="1"/>
          </p:cNvSpPr>
          <p:nvPr>
            <p:ph type="title"/>
          </p:nvPr>
        </p:nvSpPr>
        <p:spPr>
          <a:xfrm>
            <a:off x="850293" y="751540"/>
            <a:ext cx="10353761" cy="517805"/>
          </a:xfrm>
        </p:spPr>
        <p:txBody>
          <a:bodyPr>
            <a:normAutofit fontScale="90000"/>
          </a:bodyPr>
          <a:lstStyle/>
          <a:p>
            <a:pPr algn="ctr"/>
            <a:r>
              <a:rPr lang="en-US" dirty="0"/>
              <a:t>Specific Loss Example </a:t>
            </a:r>
          </a:p>
        </p:txBody>
      </p:sp>
      <p:pic>
        <p:nvPicPr>
          <p:cNvPr id="10" name="Content Placeholder 9">
            <a:extLst>
              <a:ext uri="{FF2B5EF4-FFF2-40B4-BE49-F238E27FC236}">
                <a16:creationId xmlns:a16="http://schemas.microsoft.com/office/drawing/2014/main" id="{E00CEAC3-658B-AA89-BF8F-DF13FAF1F5A0}"/>
              </a:ext>
            </a:extLst>
          </p:cNvPr>
          <p:cNvPicPr>
            <a:picLocks noGrp="1"/>
          </p:cNvPicPr>
          <p:nvPr>
            <p:ph sz="half" idx="1"/>
          </p:nvPr>
        </p:nvPicPr>
        <p:blipFill>
          <a:blip r:embed="rId3"/>
          <a:stretch>
            <a:fillRect/>
          </a:stretch>
        </p:blipFill>
        <p:spPr>
          <a:xfrm>
            <a:off x="1444752" y="1527048"/>
            <a:ext cx="3749040" cy="5111496"/>
          </a:xfrm>
        </p:spPr>
      </p:pic>
      <p:pic>
        <p:nvPicPr>
          <p:cNvPr id="12" name="Content Placeholder 11">
            <a:extLst>
              <a:ext uri="{FF2B5EF4-FFF2-40B4-BE49-F238E27FC236}">
                <a16:creationId xmlns:a16="http://schemas.microsoft.com/office/drawing/2014/main" id="{CF43B3FA-F126-2B2A-D8E3-F03ABBE62CF7}"/>
              </a:ext>
            </a:extLst>
          </p:cNvPr>
          <p:cNvPicPr>
            <a:picLocks noGrp="1"/>
          </p:cNvPicPr>
          <p:nvPr>
            <p:ph sz="half" idx="2"/>
          </p:nvPr>
        </p:nvPicPr>
        <p:blipFill>
          <a:blip r:embed="rId4"/>
          <a:stretch>
            <a:fillRect/>
          </a:stretch>
        </p:blipFill>
        <p:spPr>
          <a:xfrm>
            <a:off x="6909128" y="1527048"/>
            <a:ext cx="3749040" cy="5111496"/>
          </a:xfrm>
        </p:spPr>
      </p:pic>
    </p:spTree>
    <p:extLst>
      <p:ext uri="{BB962C8B-B14F-4D97-AF65-F5344CB8AC3E}">
        <p14:creationId xmlns:p14="http://schemas.microsoft.com/office/powerpoint/2010/main" val="443946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2" name="Title 1">
            <a:extLst>
              <a:ext uri="{FF2B5EF4-FFF2-40B4-BE49-F238E27FC236}">
                <a16:creationId xmlns:a16="http://schemas.microsoft.com/office/drawing/2014/main" id="{ACC002FF-97BE-266A-38D4-B9C7425A9D09}"/>
              </a:ext>
            </a:extLst>
          </p:cNvPr>
          <p:cNvSpPr>
            <a:spLocks noGrp="1"/>
          </p:cNvSpPr>
          <p:nvPr>
            <p:ph type="title"/>
          </p:nvPr>
        </p:nvSpPr>
        <p:spPr>
          <a:xfrm>
            <a:off x="1154953" y="973668"/>
            <a:ext cx="8761413" cy="706964"/>
          </a:xfrm>
        </p:spPr>
        <p:txBody>
          <a:bodyPr>
            <a:normAutofit/>
          </a:bodyPr>
          <a:lstStyle/>
          <a:p>
            <a:r>
              <a:rPr lang="en-US" sz="3300" dirty="0">
                <a:solidFill>
                  <a:srgbClr val="FFFFFF"/>
                </a:solidFill>
              </a:rPr>
              <a:t>Tips from the Board</a:t>
            </a:r>
          </a:p>
        </p:txBody>
      </p:sp>
      <p:sp>
        <p:nvSpPr>
          <p:cNvPr id="27" name="Rectangle 26">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8" name="Content Placeholder 2">
            <a:extLst>
              <a:ext uri="{FF2B5EF4-FFF2-40B4-BE49-F238E27FC236}">
                <a16:creationId xmlns:a16="http://schemas.microsoft.com/office/drawing/2014/main" id="{11E7D4F5-32F8-15C1-1242-3DE6B163A5C0}"/>
              </a:ext>
            </a:extLst>
          </p:cNvPr>
          <p:cNvGraphicFramePr>
            <a:graphicFrameLocks noGrp="1"/>
          </p:cNvGraphicFramePr>
          <p:nvPr>
            <p:ph idx="1"/>
            <p:extLst>
              <p:ext uri="{D42A27DB-BD31-4B8C-83A1-F6EECF244321}">
                <p14:modId xmlns:p14="http://schemas.microsoft.com/office/powerpoint/2010/main" val="293446698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14318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 name="Rectangle 9">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8" name="Rectangle 17">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2">
            <a:extLst>
              <a:ext uri="{FF2B5EF4-FFF2-40B4-BE49-F238E27FC236}">
                <a16:creationId xmlns:a16="http://schemas.microsoft.com/office/drawing/2014/main" id="{B69B58A0-9DC6-3198-92E4-27AC96C58F9C}"/>
              </a:ext>
            </a:extLst>
          </p:cNvPr>
          <p:cNvSpPr>
            <a:spLocks noGrp="1"/>
          </p:cNvSpPr>
          <p:nvPr>
            <p:ph type="title"/>
          </p:nvPr>
        </p:nvSpPr>
        <p:spPr>
          <a:xfrm>
            <a:off x="5695061" y="1241266"/>
            <a:ext cx="5428551" cy="3153753"/>
          </a:xfrm>
        </p:spPr>
        <p:txBody>
          <a:bodyPr vert="horz" lIns="91440" tIns="45720" rIns="91440" bIns="45720" rtlCol="0" anchor="b">
            <a:normAutofit/>
          </a:bodyPr>
          <a:lstStyle/>
          <a:p>
            <a:pPr marL="342900" marR="0" lvl="0" indent="-342900">
              <a:lnSpc>
                <a:spcPct val="90000"/>
              </a:lnSpc>
              <a:spcAft>
                <a:spcPts val="800"/>
              </a:spcAft>
              <a:tabLst>
                <a:tab pos="457200" algn="l"/>
              </a:tabLst>
            </a:pPr>
            <a:r>
              <a:rPr lang="en-US" sz="3000" b="0" i="0" u="sng" kern="1200" dirty="0">
                <a:solidFill>
                  <a:schemeClr val="bg2"/>
                </a:solidFill>
                <a:effectLst>
                  <a:outerShdw blurRad="50800" dist="38100" dir="2700000" algn="tl">
                    <a:srgbClr val="000000">
                      <a:alpha val="48000"/>
                    </a:srgbClr>
                  </a:outerShdw>
                </a:effectLst>
                <a:latin typeface="+mj-lt"/>
                <a:ea typeface="+mj-ea"/>
                <a:cs typeface="+mj-cs"/>
                <a:hlinkClick r:id="rId3"/>
              </a:rPr>
              <a:t> </a:t>
            </a:r>
            <a:br>
              <a:rPr lang="en-US" sz="3000" b="0" i="0" kern="1200" dirty="0">
                <a:solidFill>
                  <a:schemeClr val="bg2"/>
                </a:solidFill>
                <a:effectLst/>
                <a:latin typeface="+mj-lt"/>
                <a:ea typeface="+mj-ea"/>
                <a:cs typeface="+mj-cs"/>
              </a:rPr>
            </a:br>
            <a:r>
              <a:rPr lang="en-US" sz="3000" b="0" i="0" u="sng" kern="1200" dirty="0">
                <a:solidFill>
                  <a:schemeClr val="bg2"/>
                </a:solidFill>
                <a:effectLst>
                  <a:outerShdw blurRad="50800" dist="38100" dir="2700000" algn="tl">
                    <a:srgbClr val="000000">
                      <a:alpha val="48000"/>
                    </a:srgbClr>
                  </a:outerShdw>
                </a:effectLst>
                <a:latin typeface="+mj-lt"/>
                <a:ea typeface="+mj-ea"/>
                <a:cs typeface="+mj-cs"/>
                <a:hlinkClick r:id="rId3">
                  <a:extLst>
                    <a:ext uri="{A12FA001-AC4F-418D-AE19-62706E023703}">
                      <ahyp:hlinkClr xmlns:ahyp="http://schemas.microsoft.com/office/drawing/2018/hyperlinkcolor" val="tx"/>
                    </a:ext>
                  </a:extLst>
                </a:hlinkClick>
              </a:rPr>
              <a:t>https://maine.gov/wcb/</a:t>
            </a:r>
            <a:br>
              <a:rPr lang="en-US" sz="3000" b="0" i="0" kern="1200" dirty="0">
                <a:solidFill>
                  <a:schemeClr val="bg2"/>
                </a:solidFill>
                <a:effectLst/>
                <a:latin typeface="+mj-lt"/>
                <a:ea typeface="+mj-ea"/>
                <a:cs typeface="+mj-cs"/>
              </a:rPr>
            </a:br>
            <a:r>
              <a:rPr lang="en-US" sz="3000" b="0" i="0" kern="1200" dirty="0">
                <a:solidFill>
                  <a:schemeClr val="bg2"/>
                </a:solidFill>
                <a:effectLst/>
                <a:latin typeface="+mj-lt"/>
                <a:ea typeface="+mj-ea"/>
                <a:cs typeface="+mj-cs"/>
              </a:rPr>
              <a:t> </a:t>
            </a:r>
            <a:br>
              <a:rPr lang="en-US" sz="3000" b="0" i="0" kern="1200" dirty="0">
                <a:solidFill>
                  <a:schemeClr val="bg2"/>
                </a:solidFill>
                <a:effectLst/>
                <a:latin typeface="+mj-lt"/>
                <a:ea typeface="+mj-ea"/>
                <a:cs typeface="+mj-cs"/>
              </a:rPr>
            </a:br>
            <a:endParaRPr lang="en-US" sz="3000" b="0" i="0" kern="1200" dirty="0">
              <a:solidFill>
                <a:schemeClr val="bg2"/>
              </a:solidFill>
              <a:latin typeface="+mj-lt"/>
              <a:ea typeface="+mj-ea"/>
              <a:cs typeface="+mj-cs"/>
            </a:endParaRPr>
          </a:p>
        </p:txBody>
      </p:sp>
      <p:grpSp>
        <p:nvGrpSpPr>
          <p:cNvPr id="20" name="Group 19">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21" name="Rectangle 20">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3"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spTree>
    <p:extLst>
      <p:ext uri="{BB962C8B-B14F-4D97-AF65-F5344CB8AC3E}">
        <p14:creationId xmlns:p14="http://schemas.microsoft.com/office/powerpoint/2010/main" val="250146377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How to end indemnity payments</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5290077" y="437513"/>
            <a:ext cx="5502614" cy="5954325"/>
          </a:xfrm>
        </p:spPr>
        <p:txBody>
          <a:bodyPr vert="horz" lIns="91440" tIns="45720" rIns="91440" bIns="45720" rtlCol="0" anchor="ctr">
            <a:normAutofit/>
          </a:bodyPr>
          <a:lstStyle/>
          <a:p>
            <a:pPr marL="514350" indent="-514350">
              <a:buFont typeface="+mj-lt"/>
              <a:buAutoNum type="arabicParenR"/>
            </a:pPr>
            <a:r>
              <a:rPr lang="en-US" sz="2000"/>
              <a:t>WCB 4D: Discontinuance of Compensation</a:t>
            </a:r>
          </a:p>
          <a:p>
            <a:pPr marL="514350" indent="-514350">
              <a:buFont typeface="+mj-lt"/>
              <a:buAutoNum type="arabicParenR"/>
            </a:pPr>
            <a:endParaRPr lang="en-US" sz="2000"/>
          </a:p>
          <a:p>
            <a:pPr marL="514350" indent="-514350">
              <a:buFont typeface="+mj-lt"/>
              <a:buAutoNum type="arabicParenR"/>
            </a:pPr>
            <a:r>
              <a:rPr lang="en-US" sz="2000"/>
              <a:t>WCB 8: 21-Day Certificate of Discontinuance or Reduction</a:t>
            </a:r>
          </a:p>
          <a:p>
            <a:pPr marL="514350" indent="-514350">
              <a:buFont typeface="+mj-lt"/>
              <a:buAutoNum type="arabicParenR"/>
            </a:pPr>
            <a:endParaRPr lang="en-US" sz="2000"/>
          </a:p>
          <a:p>
            <a:pPr marL="514350" indent="-514350">
              <a:buFont typeface="+mj-lt"/>
              <a:buAutoNum type="arabicParenR"/>
            </a:pPr>
            <a:r>
              <a:rPr lang="en-US" sz="2000"/>
              <a:t>Dispute Resolution: Including Mediation Agreements, Consent Decrees, WCB 211 Petition to Terminate Benefits, WCB 120 Petition for Review of Incapacity</a:t>
            </a:r>
          </a:p>
          <a:p>
            <a:pPr marL="514350" indent="-514350">
              <a:buFont typeface="+mj-lt"/>
              <a:buAutoNum type="arabicParenR"/>
            </a:pPr>
            <a:endParaRPr lang="en-US" sz="2000" b="1" u="sng"/>
          </a:p>
          <a:p>
            <a:r>
              <a:rPr lang="en-US" sz="2000" b="1"/>
              <a:t>All forms available at maine.gov/WCB</a:t>
            </a:r>
          </a:p>
        </p:txBody>
      </p:sp>
    </p:spTree>
    <p:extLst>
      <p:ext uri="{BB962C8B-B14F-4D97-AF65-F5344CB8AC3E}">
        <p14:creationId xmlns:p14="http://schemas.microsoft.com/office/powerpoint/2010/main" val="132560859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F0268B-4480-15B0-EC0C-10E8BF32F19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7A3B798C-5441-2954-2613-5D3E1F2F4913}"/>
              </a:ext>
            </a:extLst>
          </p:cNvPr>
          <p:cNvSpPr>
            <a:spLocks noGrp="1"/>
          </p:cNvSpPr>
          <p:nvPr>
            <p:ph type="title"/>
          </p:nvPr>
        </p:nvSpPr>
        <p:spPr>
          <a:xfrm>
            <a:off x="994087" y="1130603"/>
            <a:ext cx="3342442" cy="4596794"/>
          </a:xfrm>
        </p:spPr>
        <p:txBody>
          <a:bodyPr anchor="ctr">
            <a:normAutofit/>
          </a:bodyPr>
          <a:lstStyle/>
          <a:p>
            <a:r>
              <a:rPr lang="en-US" sz="3200" u="sng">
                <a:solidFill>
                  <a:srgbClr val="EBEBEB"/>
                </a:solidFill>
              </a:rPr>
              <a:t>Tips When Filing the Wage Statement </a:t>
            </a:r>
          </a:p>
        </p:txBody>
      </p:sp>
      <p:sp>
        <p:nvSpPr>
          <p:cNvPr id="3" name="Content Placeholder 2">
            <a:extLst>
              <a:ext uri="{FF2B5EF4-FFF2-40B4-BE49-F238E27FC236}">
                <a16:creationId xmlns:a16="http://schemas.microsoft.com/office/drawing/2014/main" id="{8FE644EE-2E1C-0897-6450-A75D61BDE35E}"/>
              </a:ext>
            </a:extLst>
          </p:cNvPr>
          <p:cNvSpPr>
            <a:spLocks noGrp="1"/>
          </p:cNvSpPr>
          <p:nvPr>
            <p:ph idx="1"/>
          </p:nvPr>
        </p:nvSpPr>
        <p:spPr>
          <a:xfrm>
            <a:off x="5290077" y="437513"/>
            <a:ext cx="5502614" cy="5954325"/>
          </a:xfrm>
        </p:spPr>
        <p:txBody>
          <a:bodyPr anchor="ctr">
            <a:normAutofit/>
          </a:bodyPr>
          <a:lstStyle/>
          <a:p>
            <a:pPr>
              <a:lnSpc>
                <a:spcPct val="90000"/>
              </a:lnSpc>
            </a:pPr>
            <a:r>
              <a:rPr lang="en-US" sz="1400"/>
              <a:t>Earnings must be actual earnings, not estimated earnings. </a:t>
            </a:r>
          </a:p>
          <a:p>
            <a:pPr>
              <a:lnSpc>
                <a:spcPct val="90000"/>
              </a:lnSpc>
            </a:pPr>
            <a:r>
              <a:rPr lang="en-US" sz="1400"/>
              <a:t>Use payroll week ending dates, not check issue dates. </a:t>
            </a:r>
          </a:p>
          <a:p>
            <a:pPr>
              <a:lnSpc>
                <a:spcPct val="90000"/>
              </a:lnSpc>
            </a:pPr>
            <a:r>
              <a:rPr lang="en-US" sz="1400"/>
              <a:t>Week 52 is the week that includes the injury; work backwards to week 1. (Only include 52 weeks.) </a:t>
            </a:r>
          </a:p>
          <a:p>
            <a:pPr>
              <a:lnSpc>
                <a:spcPct val="90000"/>
              </a:lnSpc>
            </a:pPr>
            <a:r>
              <a:rPr lang="en-US" sz="1400"/>
              <a:t>Include all weeks, even if no earnings. </a:t>
            </a:r>
          </a:p>
          <a:p>
            <a:pPr>
              <a:lnSpc>
                <a:spcPct val="90000"/>
              </a:lnSpc>
            </a:pPr>
            <a:r>
              <a:rPr lang="en-US" sz="1400"/>
              <a:t>If an employee is paid on a bi-weekly or monthly basis, the form may reflect that. However, the actual earnings must be shown for the week of hire and week of injury, as well as any weeks with no earnings. </a:t>
            </a:r>
          </a:p>
          <a:p>
            <a:pPr>
              <a:lnSpc>
                <a:spcPct val="90000"/>
              </a:lnSpc>
            </a:pPr>
            <a:r>
              <a:rPr lang="en-US" sz="1400"/>
              <a:t>The Total Earnings and Gross Average Weekly Wage boxes </a:t>
            </a:r>
            <a:r>
              <a:rPr lang="en-US" sz="1400" u="sng"/>
              <a:t>must</a:t>
            </a:r>
            <a:r>
              <a:rPr lang="en-US" sz="1400"/>
              <a:t> be completed, or the form is considered blank. </a:t>
            </a:r>
          </a:p>
          <a:p>
            <a:pPr>
              <a:lnSpc>
                <a:spcPct val="90000"/>
              </a:lnSpc>
            </a:pPr>
            <a:r>
              <a:rPr lang="en-US" sz="1400"/>
              <a:t>Total Earnings must be the total of all earnings from the 52-week period, even if not all weeks are used in calculating the Gross Average Weekly Wage. </a:t>
            </a:r>
          </a:p>
          <a:p>
            <a:pPr>
              <a:lnSpc>
                <a:spcPct val="90000"/>
              </a:lnSpc>
            </a:pPr>
            <a:r>
              <a:rPr lang="en-US" sz="1400"/>
              <a:t>Use the correct method when calculating the Gross Average Weekly Wage. </a:t>
            </a:r>
          </a:p>
          <a:p>
            <a:pPr>
              <a:lnSpc>
                <a:spcPct val="90000"/>
              </a:lnSpc>
            </a:pPr>
            <a:r>
              <a:rPr lang="en-US" sz="1400"/>
              <a:t>Use the comments section to explain the AWW calculation. (Use the new form!) </a:t>
            </a:r>
          </a:p>
          <a:p>
            <a:pPr>
              <a:lnSpc>
                <a:spcPct val="90000"/>
              </a:lnSpc>
            </a:pPr>
            <a:endParaRPr lang="en-US" sz="1400"/>
          </a:p>
        </p:txBody>
      </p:sp>
    </p:spTree>
    <p:extLst>
      <p:ext uri="{BB962C8B-B14F-4D97-AF65-F5344CB8AC3E}">
        <p14:creationId xmlns:p14="http://schemas.microsoft.com/office/powerpoint/2010/main" val="3034605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15B06F-5567-3895-ECE9-FD61C0776CE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BB76BBDD-1350-A25E-95DB-75E9C724963C}"/>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Discontinuance or Reduction of Payments</a:t>
            </a:r>
            <a:br>
              <a:rPr lang="en-US" sz="3200" b="1">
                <a:solidFill>
                  <a:srgbClr val="EBEBEB"/>
                </a:solidFill>
              </a:rPr>
            </a:br>
            <a:r>
              <a:rPr lang="en-US" sz="3200" b="1">
                <a:solidFill>
                  <a:srgbClr val="EBEBEB"/>
                </a:solidFill>
              </a:rPr>
              <a:t>Section 205.9(A) and Rule 8.11</a:t>
            </a:r>
            <a:endParaRPr lang="en-US" sz="3200">
              <a:solidFill>
                <a:srgbClr val="EBEBEB"/>
              </a:solidFill>
            </a:endParaRPr>
          </a:p>
        </p:txBody>
      </p:sp>
      <p:sp>
        <p:nvSpPr>
          <p:cNvPr id="3" name="Content Placeholder 2">
            <a:extLst>
              <a:ext uri="{FF2B5EF4-FFF2-40B4-BE49-F238E27FC236}">
                <a16:creationId xmlns:a16="http://schemas.microsoft.com/office/drawing/2014/main" id="{DA615F92-7927-E09E-E35B-C8E832359E57}"/>
              </a:ext>
            </a:extLst>
          </p:cNvPr>
          <p:cNvSpPr>
            <a:spLocks noGrp="1"/>
          </p:cNvSpPr>
          <p:nvPr>
            <p:ph idx="1"/>
          </p:nvPr>
        </p:nvSpPr>
        <p:spPr>
          <a:xfrm>
            <a:off x="5290077" y="437513"/>
            <a:ext cx="5502614" cy="5954325"/>
          </a:xfrm>
        </p:spPr>
        <p:txBody>
          <a:bodyPr vert="horz" lIns="91440" tIns="45720" rIns="91440" bIns="45720" rtlCol="0" anchor="ctr">
            <a:normAutofit/>
          </a:bodyPr>
          <a:lstStyle/>
          <a:p>
            <a:endParaRPr lang="en-US" sz="2000"/>
          </a:p>
          <a:p>
            <a:pPr marL="457200" indent="-457200">
              <a:buFont typeface="Arial" panose="020B0604020202020204" pitchFamily="34" charset="0"/>
              <a:buChar char="•"/>
            </a:pPr>
            <a:r>
              <a:rPr lang="en-US" sz="2000"/>
              <a:t>Filed when an employee returns to work with the employer of injury</a:t>
            </a:r>
          </a:p>
          <a:p>
            <a:endParaRPr lang="en-US" sz="2000"/>
          </a:p>
          <a:p>
            <a:pPr marL="457200" indent="-457200">
              <a:buFont typeface="Arial" panose="020B0604020202020204" pitchFamily="34" charset="0"/>
              <a:buChar char="•"/>
            </a:pPr>
            <a:r>
              <a:rPr lang="en-US" sz="2000"/>
              <a:t>WCB 4D discontinuance ends payments automatically</a:t>
            </a:r>
          </a:p>
          <a:p>
            <a:pPr marL="457200" indent="-457200">
              <a:buFont typeface="Arial" panose="020B0604020202020204" pitchFamily="34" charset="0"/>
              <a:buChar char="•"/>
            </a:pPr>
            <a:endParaRPr lang="en-US" sz="2000"/>
          </a:p>
          <a:p>
            <a:endParaRPr lang="en-US" sz="2000" b="1"/>
          </a:p>
        </p:txBody>
      </p:sp>
    </p:spTree>
    <p:extLst>
      <p:ext uri="{BB962C8B-B14F-4D97-AF65-F5344CB8AC3E}">
        <p14:creationId xmlns:p14="http://schemas.microsoft.com/office/powerpoint/2010/main" val="204725630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8CFA9A-B023-5194-8E3F-8F7EA018AF1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BF64FA7-EFEF-B497-B7C9-812B2F0397AC}"/>
              </a:ext>
            </a:extLst>
          </p:cNvPr>
          <p:cNvSpPr>
            <a:spLocks noGrp="1" noChangeAspect="1"/>
          </p:cNvSpPr>
          <p:nvPr>
            <p:ph idx="17"/>
          </p:nvPr>
        </p:nvSpPr>
        <p:spPr>
          <a:xfrm>
            <a:off x="198017" y="1486146"/>
            <a:ext cx="4971932" cy="3885708"/>
          </a:xfrm>
          <a:noFill/>
        </p:spPr>
        <p:txBody>
          <a:bodyPr/>
          <a:lstStyle/>
          <a:p>
            <a:pPr algn="l"/>
            <a:endParaRPr lang="en-US" dirty="0"/>
          </a:p>
          <a:p>
            <a:pPr algn="l"/>
            <a:endParaRPr lang="en-US" dirty="0"/>
          </a:p>
          <a:p>
            <a:pPr algn="l"/>
            <a:r>
              <a:rPr lang="en-US" b="1" u="sng" dirty="0"/>
              <a:t>Box 20 of the WCB 4D form  explains:</a:t>
            </a:r>
          </a:p>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YOUR BENEFITS ARE BEING DISCONTINUED FOR THE REASON MARKED BELOW. </a:t>
            </a:r>
          </a:p>
          <a:p>
            <a:endParaRPr lang="en-US" sz="1800" dirty="0">
              <a:solidFill>
                <a:srgbClr val="000000"/>
              </a:solidFill>
              <a:latin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7360D83E-AECA-DA64-E653-837D7B299640}"/>
              </a:ext>
            </a:extLst>
          </p:cNvPr>
          <p:cNvSpPr>
            <a:spLocks noGrp="1"/>
          </p:cNvSpPr>
          <p:nvPr>
            <p:ph idx="15"/>
          </p:nvPr>
        </p:nvSpPr>
        <p:spPr>
          <a:xfrm>
            <a:off x="5549900" y="425303"/>
            <a:ext cx="5943600" cy="5664348"/>
          </a:xfrm>
        </p:spPr>
        <p:txBody>
          <a:bodyPr>
            <a:normAutofit/>
          </a:bodyPr>
          <a:lstStyle/>
          <a:p>
            <a:pPr algn="l"/>
            <a:endParaRPr lang="en-US" sz="1800" b="0" i="0" u="none" strike="noStrike" baseline="0" dirty="0">
              <a:solidFill>
                <a:srgbClr val="000000"/>
              </a:solidFill>
              <a:latin typeface="Arial" panose="020B0604020202020204" pitchFamily="34" charset="0"/>
            </a:endParaRPr>
          </a:p>
          <a:p>
            <a:pPr>
              <a:buFont typeface="Wingdings" panose="05000000000000000000" pitchFamily="2" charset="2"/>
              <a:buChar char="q"/>
            </a:pPr>
            <a:r>
              <a:rPr lang="en-US" sz="1800" b="0" i="0" u="none" strike="noStrike" baseline="0" dirty="0">
                <a:solidFill>
                  <a:srgbClr val="000000"/>
                </a:solidFill>
                <a:latin typeface="Arial" panose="020B0604020202020204" pitchFamily="34" charset="0"/>
              </a:rPr>
              <a:t> RETURNED TO WORK FOR SAME EMPLOYER REGULAR / FULL DUTY MEDICAL RELEASE (RULES CH. 8, §11(2)) </a:t>
            </a:r>
          </a:p>
          <a:p>
            <a:pPr>
              <a:buFont typeface="Wingdings" panose="05000000000000000000" pitchFamily="2" charset="2"/>
              <a:buChar char="q"/>
            </a:pPr>
            <a:endParaRPr lang="en-US" sz="1800" b="0" i="0" u="none" strike="noStrike" baseline="0" dirty="0">
              <a:solidFill>
                <a:srgbClr val="000000"/>
              </a:solidFill>
              <a:latin typeface="Arial" panose="020B0604020202020204" pitchFamily="34" charset="0"/>
            </a:endParaRPr>
          </a:p>
          <a:p>
            <a:pPr>
              <a:buFont typeface="Wingdings" panose="05000000000000000000" pitchFamily="2" charset="2"/>
              <a:buChar char="q"/>
            </a:pPr>
            <a:r>
              <a:rPr lang="en-US" sz="1800" b="0" i="0" u="none" strike="noStrike" baseline="0" dirty="0">
                <a:solidFill>
                  <a:srgbClr val="000000"/>
                </a:solidFill>
                <a:latin typeface="Arial" panose="020B0604020202020204" pitchFamily="34" charset="0"/>
              </a:rPr>
              <a:t> RETURNED TO WORK FOR SAME EMPLOYER EARNING AT / ABOVE AVERAGE WEEKLY WAGE (§205(9)(A)) </a:t>
            </a:r>
          </a:p>
          <a:p>
            <a:pPr>
              <a:buFont typeface="Wingdings" panose="05000000000000000000" pitchFamily="2" charset="2"/>
              <a:buChar char="q"/>
            </a:pPr>
            <a:endParaRPr lang="en-US" sz="1800" b="0" i="0" u="none" strike="noStrike" baseline="0" dirty="0">
              <a:solidFill>
                <a:srgbClr val="000000"/>
              </a:solidFill>
              <a:latin typeface="Arial" panose="020B0604020202020204" pitchFamily="34" charset="0"/>
            </a:endParaRPr>
          </a:p>
          <a:p>
            <a:pPr>
              <a:buFont typeface="Wingdings" panose="05000000000000000000" pitchFamily="2" charset="2"/>
              <a:buChar char="q"/>
            </a:pPr>
            <a:r>
              <a:rPr lang="en-US" sz="1800" b="0" i="0" u="none" strike="noStrike" baseline="0" dirty="0">
                <a:solidFill>
                  <a:srgbClr val="000000"/>
                </a:solidFill>
                <a:latin typeface="Arial" panose="020B0604020202020204" pitchFamily="34" charset="0"/>
              </a:rPr>
              <a:t>AGREEMENT OF THE PARTIES / BOARD DECISION (RULES, CH. 8 §12) </a:t>
            </a:r>
          </a:p>
          <a:p>
            <a:pPr>
              <a:buFont typeface="Wingdings" panose="05000000000000000000" pitchFamily="2" charset="2"/>
              <a:buChar char="q"/>
            </a:pPr>
            <a:endParaRPr lang="en-US" sz="1800" b="0" i="0" u="none" strike="noStrike" baseline="0" dirty="0">
              <a:solidFill>
                <a:srgbClr val="000000"/>
              </a:solidFill>
              <a:latin typeface="Arial" panose="020B0604020202020204" pitchFamily="34" charset="0"/>
            </a:endParaRPr>
          </a:p>
          <a:p>
            <a:pPr>
              <a:buFont typeface="Wingdings" panose="05000000000000000000" pitchFamily="2" charset="2"/>
              <a:buChar char="q"/>
            </a:pPr>
            <a:r>
              <a:rPr lang="en-US" sz="1800" b="0" i="0" u="none" strike="noStrike" baseline="0" dirty="0">
                <a:solidFill>
                  <a:srgbClr val="000000"/>
                </a:solidFill>
                <a:latin typeface="Arial" panose="020B0604020202020204" pitchFamily="34" charset="0"/>
              </a:rPr>
              <a:t> LUMP SUM SETTLEMENT </a:t>
            </a:r>
          </a:p>
          <a:p>
            <a:pPr>
              <a:buFont typeface="Wingdings" panose="05000000000000000000" pitchFamily="2" charset="2"/>
              <a:buChar char="q"/>
            </a:pPr>
            <a:endParaRPr lang="en-US" sz="1800" b="0" i="0" u="none" strike="noStrike" baseline="0" dirty="0">
              <a:solidFill>
                <a:srgbClr val="000000"/>
              </a:solidFill>
              <a:latin typeface="Arial" panose="020B0604020202020204" pitchFamily="34" charset="0"/>
            </a:endParaRPr>
          </a:p>
          <a:p>
            <a:pPr>
              <a:buFont typeface="Wingdings" panose="05000000000000000000" pitchFamily="2" charset="2"/>
              <a:buChar char="q"/>
            </a:pPr>
            <a:r>
              <a:rPr lang="en-US" sz="1800" b="0" i="0" u="none" strike="noStrike" baseline="0" dirty="0">
                <a:solidFill>
                  <a:srgbClr val="000000"/>
                </a:solidFill>
                <a:latin typeface="Arial" panose="020B0604020202020204" pitchFamily="34" charset="0"/>
              </a:rPr>
              <a:t>NOC FILED WITHIN 45 DAYS PURSUANT TO (§</a:t>
            </a:r>
            <a:r>
              <a:rPr lang="en-US" sz="1800" b="0" i="0" u="none" strike="noStrike" baseline="0">
                <a:solidFill>
                  <a:srgbClr val="000000"/>
                </a:solidFill>
                <a:latin typeface="Arial" panose="020B0604020202020204" pitchFamily="34" charset="0"/>
              </a:rPr>
              <a:t>205(2)(C)) </a:t>
            </a:r>
            <a:endParaRPr lang="en-US" sz="1800" b="0" i="0" u="none" strike="noStrike" baseline="0" dirty="0">
              <a:solidFill>
                <a:srgbClr val="000000"/>
              </a:solidFill>
              <a:latin typeface="Arial" panose="020B0604020202020204" pitchFamily="34" charset="0"/>
            </a:endParaRPr>
          </a:p>
          <a:p>
            <a:pPr marL="0" indent="0">
              <a:buNone/>
            </a:pPr>
            <a:endParaRPr lang="en-US" sz="1800" b="0" i="0" u="none" strike="noStrike" baseline="0" dirty="0">
              <a:solidFill>
                <a:srgbClr val="000000"/>
              </a:solidFill>
              <a:latin typeface="Arial" panose="020B0604020202020204" pitchFamily="34" charset="0"/>
            </a:endParaRPr>
          </a:p>
          <a:p>
            <a:pPr lvl="1"/>
            <a:endParaRPr lang="en-US" dirty="0"/>
          </a:p>
          <a:p>
            <a:endParaRPr lang="en-US" dirty="0"/>
          </a:p>
        </p:txBody>
      </p:sp>
      <p:sp>
        <p:nvSpPr>
          <p:cNvPr id="2" name="Double Brace 1">
            <a:extLst>
              <a:ext uri="{FF2B5EF4-FFF2-40B4-BE49-F238E27FC236}">
                <a16:creationId xmlns:a16="http://schemas.microsoft.com/office/drawing/2014/main" id="{6B074D30-ECFC-84F5-1684-A32EBF6A2249}"/>
              </a:ext>
            </a:extLst>
          </p:cNvPr>
          <p:cNvSpPr/>
          <p:nvPr/>
        </p:nvSpPr>
        <p:spPr>
          <a:xfrm>
            <a:off x="430084" y="1965774"/>
            <a:ext cx="4507797" cy="3248764"/>
          </a:xfrm>
          <a:prstGeom prst="bracePair">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6400423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3BC20D0-AC34-64A4-DEF5-67DEABD78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F26CF-1D60-84CA-C1E6-63C7ED5D1FE0}"/>
              </a:ext>
            </a:extLst>
          </p:cNvPr>
          <p:cNvSpPr>
            <a:spLocks noGrp="1"/>
          </p:cNvSpPr>
          <p:nvPr>
            <p:ph type="title"/>
          </p:nvPr>
        </p:nvSpPr>
        <p:spPr>
          <a:xfrm>
            <a:off x="252248" y="74409"/>
            <a:ext cx="12253517" cy="2251933"/>
          </a:xfrm>
        </p:spPr>
        <p:txBody>
          <a:bodyPr/>
          <a:lstStyle/>
          <a:p>
            <a:r>
              <a:rPr lang="en-US" sz="4400" b="1" dirty="0">
                <a:solidFill>
                  <a:schemeClr val="tx1"/>
                </a:solidFill>
              </a:rPr>
              <a:t>Certificate of Discontinuance or Reduction  </a:t>
            </a:r>
            <a:br>
              <a:rPr lang="en-US" sz="4400" dirty="0">
                <a:solidFill>
                  <a:schemeClr val="tx1"/>
                </a:solidFill>
              </a:rPr>
            </a:br>
            <a:r>
              <a:rPr lang="en-US" sz="4400" b="1" dirty="0">
                <a:solidFill>
                  <a:schemeClr val="tx1"/>
                </a:solidFill>
              </a:rPr>
              <a:t>WCB-8 (21-day Discontinuance)</a:t>
            </a:r>
            <a:endParaRPr lang="en-US" dirty="0">
              <a:solidFill>
                <a:schemeClr val="tx1"/>
              </a:solidFill>
            </a:endParaRPr>
          </a:p>
        </p:txBody>
      </p:sp>
      <p:graphicFrame>
        <p:nvGraphicFramePr>
          <p:cNvPr id="9" name="Content Placeholder 6">
            <a:extLst>
              <a:ext uri="{FF2B5EF4-FFF2-40B4-BE49-F238E27FC236}">
                <a16:creationId xmlns:a16="http://schemas.microsoft.com/office/drawing/2014/main" id="{9B2D820B-85C2-426B-2874-7BF18F9968CE}"/>
              </a:ext>
            </a:extLst>
          </p:cNvPr>
          <p:cNvGraphicFramePr>
            <a:graphicFrameLocks noGrp="1"/>
          </p:cNvGraphicFramePr>
          <p:nvPr>
            <p:ph idx="17"/>
            <p:extLst>
              <p:ext uri="{D42A27DB-BD31-4B8C-83A1-F6EECF244321}">
                <p14:modId xmlns:p14="http://schemas.microsoft.com/office/powerpoint/2010/main" val="2383471013"/>
              </p:ext>
            </p:extLst>
          </p:nvPr>
        </p:nvGraphicFramePr>
        <p:xfrm>
          <a:off x="252248" y="1599304"/>
          <a:ext cx="4159627" cy="4563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97CBBEC7-0F95-9988-A276-4846291C16BB}"/>
              </a:ext>
            </a:extLst>
          </p:cNvPr>
          <p:cNvSpPr>
            <a:spLocks noGrp="1"/>
          </p:cNvSpPr>
          <p:nvPr>
            <p:ph idx="15"/>
          </p:nvPr>
        </p:nvSpPr>
        <p:spPr>
          <a:xfrm>
            <a:off x="4653548" y="3025588"/>
            <a:ext cx="7217335" cy="3012141"/>
          </a:xfrm>
        </p:spPr>
        <p:txBody>
          <a:bodyPr>
            <a:normAutofit/>
          </a:bodyPr>
          <a:lstStyle/>
          <a:p>
            <a:r>
              <a:rPr lang="en-US" dirty="0"/>
              <a:t> Use if benefits are discontinued or reduced </a:t>
            </a:r>
            <a:r>
              <a:rPr lang="en-US" b="1" u="sng" dirty="0"/>
              <a:t>for any reason other than those which allow the filing of a WCB-4D</a:t>
            </a:r>
            <a:endParaRPr lang="en-US" dirty="0"/>
          </a:p>
          <a:p>
            <a:r>
              <a:rPr lang="en-US" dirty="0"/>
              <a:t>Remember, you are giving the employee a warning that their benefits </a:t>
            </a:r>
            <a:r>
              <a:rPr lang="en-US" b="1" u="sng" dirty="0"/>
              <a:t>will be </a:t>
            </a:r>
            <a:r>
              <a:rPr lang="en-US" dirty="0"/>
              <a:t>terminated (or reduced) 21 days from when this form is sent to them via certified mail.</a:t>
            </a:r>
          </a:p>
          <a:p>
            <a:pPr marL="0" indent="0">
              <a:buNone/>
            </a:pPr>
            <a:endParaRPr lang="en-US" sz="2400" dirty="0"/>
          </a:p>
          <a:p>
            <a:pPr marL="0" indent="0">
              <a:buNone/>
            </a:pPr>
            <a:endParaRPr lang="en-US" sz="2000" dirty="0"/>
          </a:p>
          <a:p>
            <a:pPr marL="0" indent="0">
              <a:buNone/>
            </a:pPr>
            <a:endParaRPr lang="en-US" sz="2000" dirty="0"/>
          </a:p>
          <a:p>
            <a:pPr marL="283464" lvl="1" indent="0">
              <a:buNone/>
            </a:pPr>
            <a:endParaRPr lang="en-US" dirty="0"/>
          </a:p>
          <a:p>
            <a:endParaRPr lang="en-US" dirty="0"/>
          </a:p>
        </p:txBody>
      </p:sp>
    </p:spTree>
    <p:extLst>
      <p:ext uri="{BB962C8B-B14F-4D97-AF65-F5344CB8AC3E}">
        <p14:creationId xmlns:p14="http://schemas.microsoft.com/office/powerpoint/2010/main" val="312060156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A4D4-3462-B926-2A32-41F9121F9174}"/>
              </a:ext>
            </a:extLst>
          </p:cNvPr>
          <p:cNvSpPr>
            <a:spLocks noGrp="1"/>
          </p:cNvSpPr>
          <p:nvPr>
            <p:ph type="title"/>
          </p:nvPr>
        </p:nvSpPr>
        <p:spPr>
          <a:xfrm>
            <a:off x="501445" y="237195"/>
            <a:ext cx="10830281" cy="2326712"/>
          </a:xfrm>
        </p:spPr>
        <p:txBody>
          <a:bodyPr/>
          <a:lstStyle/>
          <a:p>
            <a:r>
              <a:rPr lang="en-US" sz="3600" b="1" dirty="0">
                <a:solidFill>
                  <a:schemeClr val="tx1"/>
                </a:solidFill>
              </a:rPr>
              <a:t>Certificate of Discontinuance </a:t>
            </a:r>
            <a:br>
              <a:rPr lang="en-US" sz="3600" b="1" dirty="0">
                <a:solidFill>
                  <a:schemeClr val="tx1"/>
                </a:solidFill>
              </a:rPr>
            </a:br>
            <a:r>
              <a:rPr lang="en-US" sz="3600" b="1" dirty="0">
                <a:solidFill>
                  <a:schemeClr val="tx1"/>
                </a:solidFill>
              </a:rPr>
              <a:t>or Reduction WCB-8 (21-day </a:t>
            </a:r>
            <a:r>
              <a:rPr lang="en-US" sz="3600" dirty="0">
                <a:solidFill>
                  <a:schemeClr val="tx1"/>
                </a:solidFill>
              </a:rPr>
              <a:t>Disc</a:t>
            </a:r>
            <a:r>
              <a:rPr lang="en-US" sz="3600" b="1" dirty="0">
                <a:solidFill>
                  <a:schemeClr val="tx1"/>
                </a:solidFill>
              </a:rPr>
              <a:t>)</a:t>
            </a:r>
            <a:br>
              <a:rPr lang="en-US" sz="4400" b="1" dirty="0"/>
            </a:br>
            <a:br>
              <a:rPr lang="en-US" sz="4400" b="1" dirty="0"/>
            </a:br>
            <a:endParaRPr lang="en-US" dirty="0"/>
          </a:p>
        </p:txBody>
      </p:sp>
      <p:sp>
        <p:nvSpPr>
          <p:cNvPr id="3" name="Content Placeholder 2">
            <a:extLst>
              <a:ext uri="{FF2B5EF4-FFF2-40B4-BE49-F238E27FC236}">
                <a16:creationId xmlns:a16="http://schemas.microsoft.com/office/drawing/2014/main" id="{5F23D720-CEA8-109D-04CE-7ED2B866C25F}"/>
              </a:ext>
            </a:extLst>
          </p:cNvPr>
          <p:cNvSpPr>
            <a:spLocks noGrp="1"/>
          </p:cNvSpPr>
          <p:nvPr>
            <p:ph idx="17"/>
          </p:nvPr>
        </p:nvSpPr>
        <p:spPr>
          <a:xfrm>
            <a:off x="343978" y="1878830"/>
            <a:ext cx="4071285" cy="3855194"/>
          </a:xfrm>
          <a:noFill/>
        </p:spPr>
        <p:txBody>
          <a:bodyPr/>
          <a:lstStyle/>
          <a:p>
            <a:r>
              <a:rPr lang="en-US" sz="3200" b="1" i="1" u="sng" dirty="0">
                <a:solidFill>
                  <a:schemeClr val="tx1"/>
                </a:solidFill>
              </a:rPr>
              <a:t>The Big 3</a:t>
            </a:r>
          </a:p>
          <a:p>
            <a:r>
              <a:rPr lang="en-US" sz="3200" dirty="0">
                <a:solidFill>
                  <a:schemeClr val="tx1"/>
                </a:solidFill>
              </a:rPr>
              <a:t>Reasons</a:t>
            </a:r>
          </a:p>
          <a:p>
            <a:r>
              <a:rPr lang="en-US" sz="3200" dirty="0">
                <a:solidFill>
                  <a:schemeClr val="tx1"/>
                </a:solidFill>
              </a:rPr>
              <a:t>this disc is not properly filed</a:t>
            </a:r>
          </a:p>
        </p:txBody>
      </p:sp>
      <p:sp>
        <p:nvSpPr>
          <p:cNvPr id="4" name="Content Placeholder 3">
            <a:extLst>
              <a:ext uri="{FF2B5EF4-FFF2-40B4-BE49-F238E27FC236}">
                <a16:creationId xmlns:a16="http://schemas.microsoft.com/office/drawing/2014/main" id="{C398D6B7-18CA-97D0-B4D3-98B3C01B75D3}"/>
              </a:ext>
            </a:extLst>
          </p:cNvPr>
          <p:cNvSpPr>
            <a:spLocks noGrp="1"/>
          </p:cNvSpPr>
          <p:nvPr>
            <p:ph idx="15"/>
          </p:nvPr>
        </p:nvSpPr>
        <p:spPr>
          <a:xfrm>
            <a:off x="4518453" y="1628178"/>
            <a:ext cx="7172102" cy="4776317"/>
          </a:xfrm>
        </p:spPr>
        <p:txBody>
          <a:bodyPr>
            <a:normAutofit fontScale="92500" lnSpcReduction="10000"/>
          </a:bodyPr>
          <a:lstStyle/>
          <a:p>
            <a:pPr marL="457200" indent="-457200">
              <a:buFont typeface="+mj-lt"/>
              <a:buAutoNum type="arabicParenR"/>
            </a:pPr>
            <a:r>
              <a:rPr lang="en-US" sz="2400" dirty="0"/>
              <a:t>21 Day Certificates </a:t>
            </a:r>
            <a:r>
              <a:rPr lang="en-US" sz="2400" b="1" dirty="0"/>
              <a:t>must be sent via certified mail </a:t>
            </a:r>
            <a:r>
              <a:rPr lang="en-US" sz="2400" dirty="0"/>
              <a:t>to the WCB and the employee to be valid.</a:t>
            </a:r>
          </a:p>
          <a:p>
            <a:pPr marL="457200" indent="-457200">
              <a:buFont typeface="+mj-lt"/>
              <a:buAutoNum type="arabicParenR"/>
            </a:pPr>
            <a:endParaRPr lang="en-US" sz="2400" dirty="0"/>
          </a:p>
          <a:p>
            <a:pPr marL="457200" indent="-457200">
              <a:buFont typeface="+mj-lt"/>
              <a:buAutoNum type="arabicParenR"/>
            </a:pPr>
            <a:r>
              <a:rPr lang="en-US" sz="2400" b="1" dirty="0"/>
              <a:t>Section 205(9)(B) of the Act requires supporting documentation </a:t>
            </a:r>
            <a:r>
              <a:rPr lang="en-US" sz="2400" dirty="0"/>
              <a:t>to substantiate the discontinuance/reduction. </a:t>
            </a:r>
            <a:r>
              <a:rPr lang="en-US" sz="2400" b="1" dirty="0"/>
              <a:t>Forms filed without this documentation are not valid.</a:t>
            </a:r>
          </a:p>
          <a:p>
            <a:pPr marL="457200" indent="-457200">
              <a:buFont typeface="+mj-lt"/>
              <a:buAutoNum type="arabicParenR"/>
            </a:pPr>
            <a:r>
              <a:rPr lang="en-US" sz="2400" b="1" dirty="0"/>
              <a:t>The effective date of the discontinuance (Box 21b) or reduction (Box 27) must be at least 21 days after Box 30</a:t>
            </a:r>
          </a:p>
          <a:p>
            <a:pPr lvl="2"/>
            <a:r>
              <a:rPr lang="en-US" dirty="0"/>
              <a:t>For Example, if mailed on May 5, the discontinuance or reduction date can not be any earlier than May 26. The date mailed does not count toward the 21 days.</a:t>
            </a:r>
          </a:p>
          <a:p>
            <a:endParaRPr lang="en-US" sz="2000" dirty="0"/>
          </a:p>
          <a:p>
            <a:endParaRPr lang="en-US" dirty="0"/>
          </a:p>
        </p:txBody>
      </p:sp>
    </p:spTree>
    <p:extLst>
      <p:ext uri="{BB962C8B-B14F-4D97-AF65-F5344CB8AC3E}">
        <p14:creationId xmlns:p14="http://schemas.microsoft.com/office/powerpoint/2010/main" val="29005464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4" name="Rectangle 13">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1"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2"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4" name="Rectangle 23">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27" name="Rectangle 26">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5"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6"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6F148DD4-4828-CE87-0C5C-42BE175E8DA5}"/>
              </a:ext>
            </a:extLst>
          </p:cNvPr>
          <p:cNvSpPr>
            <a:spLocks noGrp="1"/>
          </p:cNvSpPr>
          <p:nvPr>
            <p:ph type="title"/>
          </p:nvPr>
        </p:nvSpPr>
        <p:spPr>
          <a:xfrm>
            <a:off x="1154955" y="973668"/>
            <a:ext cx="3133726" cy="1020232"/>
          </a:xfrm>
        </p:spPr>
        <p:txBody>
          <a:bodyPr vert="horz" lIns="91440" tIns="45720" rIns="91440" bIns="45720" rtlCol="0" anchor="ctr">
            <a:normAutofit fontScale="90000"/>
          </a:bodyPr>
          <a:lstStyle/>
          <a:p>
            <a:pPr>
              <a:lnSpc>
                <a:spcPct val="90000"/>
              </a:lnSpc>
            </a:pPr>
            <a:br>
              <a:rPr lang="en-US" sz="2000" b="0" dirty="0"/>
            </a:br>
            <a:r>
              <a:rPr lang="en-US" sz="2000" b="0" dirty="0"/>
              <a:t>Certificate of Discontinuance or Reduction WCB-8 (21-day Disc)</a:t>
            </a:r>
            <a:br>
              <a:rPr lang="en-US" sz="2000" b="0" dirty="0"/>
            </a:br>
            <a:br>
              <a:rPr lang="en-US" sz="2000" b="0" dirty="0"/>
            </a:br>
            <a:br>
              <a:rPr lang="en-US" sz="900" b="0" dirty="0"/>
            </a:br>
            <a:br>
              <a:rPr lang="en-US" sz="900" b="0" dirty="0"/>
            </a:br>
            <a:br>
              <a:rPr lang="en-US" sz="900" b="0" dirty="0"/>
            </a:br>
            <a:br>
              <a:rPr lang="en-US" sz="900" b="0" dirty="0"/>
            </a:br>
            <a:endParaRPr lang="en-US" sz="900" b="0" dirty="0"/>
          </a:p>
        </p:txBody>
      </p:sp>
      <p:sp>
        <p:nvSpPr>
          <p:cNvPr id="3" name="Content Placeholder 3">
            <a:extLst>
              <a:ext uri="{FF2B5EF4-FFF2-40B4-BE49-F238E27FC236}">
                <a16:creationId xmlns:a16="http://schemas.microsoft.com/office/drawing/2014/main" id="{1F4782F8-36C3-90A1-927E-0BD7009FA798}"/>
              </a:ext>
            </a:extLst>
          </p:cNvPr>
          <p:cNvSpPr txBox="1">
            <a:spLocks/>
          </p:cNvSpPr>
          <p:nvPr/>
        </p:nvSpPr>
        <p:spPr>
          <a:xfrm>
            <a:off x="1154955" y="2120900"/>
            <a:ext cx="3133726" cy="3898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buClr>
                <a:schemeClr val="accent1"/>
              </a:buClr>
              <a:buSzPct val="80000"/>
              <a:buFont typeface="Wingdings 3" charset="2"/>
              <a:buChar char=""/>
            </a:pPr>
            <a:endParaRPr lang="en-US" sz="1300">
              <a:solidFill>
                <a:schemeClr val="bg1"/>
              </a:solidFill>
            </a:endParaRPr>
          </a:p>
          <a:p>
            <a:pPr defTabSz="457200">
              <a:buClr>
                <a:schemeClr val="accent1"/>
              </a:buClr>
              <a:buSzPct val="80000"/>
              <a:buFont typeface="Wingdings 3" charset="2"/>
              <a:buChar char=""/>
            </a:pPr>
            <a:r>
              <a:rPr lang="en-US" sz="1300">
                <a:solidFill>
                  <a:schemeClr val="bg1"/>
                </a:solidFill>
              </a:rPr>
              <a:t>Box 21a must correspond to a date of incapacity (Box 23) on the most recent MOP</a:t>
            </a:r>
          </a:p>
          <a:p>
            <a:pPr marL="0" indent="0" defTabSz="457200">
              <a:buClr>
                <a:schemeClr val="accent1"/>
              </a:buClr>
              <a:buSzPct val="80000"/>
              <a:buFont typeface="Wingdings 3" charset="2"/>
              <a:buChar char=""/>
            </a:pPr>
            <a:endParaRPr lang="en-US" sz="1300">
              <a:solidFill>
                <a:schemeClr val="bg1"/>
              </a:solidFill>
            </a:endParaRPr>
          </a:p>
          <a:p>
            <a:pPr defTabSz="457200">
              <a:buClr>
                <a:schemeClr val="accent1"/>
              </a:buClr>
              <a:buSzPct val="80000"/>
              <a:buFont typeface="Wingdings 3" charset="2"/>
              <a:buChar char=""/>
            </a:pPr>
            <a:r>
              <a:rPr lang="en-US" sz="1300">
                <a:solidFill>
                  <a:schemeClr val="bg1"/>
                </a:solidFill>
              </a:rPr>
              <a:t>Boxes 22 – 24 should show the amount to be paid during the 21-day period.</a:t>
            </a:r>
          </a:p>
          <a:p>
            <a:pPr defTabSz="457200">
              <a:buClr>
                <a:schemeClr val="accent1"/>
              </a:buClr>
              <a:buSzPct val="80000"/>
              <a:buFont typeface="Wingdings 3" charset="2"/>
              <a:buChar char=""/>
            </a:pPr>
            <a:endParaRPr lang="en-US" sz="1300">
              <a:solidFill>
                <a:schemeClr val="bg1"/>
              </a:solidFill>
            </a:endParaRPr>
          </a:p>
          <a:p>
            <a:pPr defTabSz="457200">
              <a:buClr>
                <a:schemeClr val="accent1"/>
              </a:buClr>
              <a:buSzPct val="80000"/>
              <a:buFont typeface="Wingdings 3" charset="2"/>
              <a:buChar char=""/>
            </a:pPr>
            <a:r>
              <a:rPr lang="en-US" sz="1300">
                <a:solidFill>
                  <a:schemeClr val="bg1"/>
                </a:solidFill>
              </a:rPr>
              <a:t>Box 24 represents the amount anticipated to be paid for the 21-day notice period, if no payment is anticipated enter $0.00.  “Unknown” or “TBD” is not acceptable.</a:t>
            </a:r>
          </a:p>
          <a:p>
            <a:pPr marL="0" indent="0" defTabSz="457200">
              <a:buClr>
                <a:schemeClr val="accent1"/>
              </a:buClr>
              <a:buSzPct val="80000"/>
              <a:buFont typeface="Wingdings 3" charset="2"/>
              <a:buChar char=""/>
            </a:pPr>
            <a:endParaRPr lang="en-US" sz="1300">
              <a:solidFill>
                <a:schemeClr val="bg1"/>
              </a:solidFill>
            </a:endParaRPr>
          </a:p>
        </p:txBody>
      </p:sp>
      <p:pic>
        <p:nvPicPr>
          <p:cNvPr id="8" name="Picture 7">
            <a:extLst>
              <a:ext uri="{FF2B5EF4-FFF2-40B4-BE49-F238E27FC236}">
                <a16:creationId xmlns:a16="http://schemas.microsoft.com/office/drawing/2014/main" id="{07AA74E2-5245-75FF-D4B7-30D5D22C2720}"/>
              </a:ext>
            </a:extLst>
          </p:cNvPr>
          <p:cNvPicPr>
            <a:picLocks noChangeAspect="1"/>
          </p:cNvPicPr>
          <p:nvPr/>
        </p:nvPicPr>
        <p:blipFill>
          <a:blip r:embed="rId4"/>
          <a:stretch>
            <a:fillRect/>
          </a:stretch>
        </p:blipFill>
        <p:spPr>
          <a:xfrm>
            <a:off x="5194607" y="1966937"/>
            <a:ext cx="6391533" cy="2924125"/>
          </a:xfrm>
          <a:prstGeom prst="rect">
            <a:avLst/>
          </a:prstGeom>
        </p:spPr>
      </p:pic>
      <p:sp>
        <p:nvSpPr>
          <p:cNvPr id="38" name="Rectangle 37">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6267716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4B348DB-D8FD-401D-8823-6E34CE406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4" name="Rectangle 13">
              <a:extLst>
                <a:ext uri="{FF2B5EF4-FFF2-40B4-BE49-F238E27FC236}">
                  <a16:creationId xmlns:a16="http://schemas.microsoft.com/office/drawing/2014/main" id="{85467CBD-9B55-4E5F-A904-CF2226078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BD2C3282-2551-4FAA-AC1B-CFD1CD5ED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4FACC942-6D3C-495B-B60B-30949B209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7F78A9D2-5F6C-4713-81BE-622AA90FE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45351C54-5405-4F62-99E3-5EF95C4D9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DD1B3571-8123-49C7-9F2B-D456A0432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4C0D0C28-E7A7-4597-928A-CED6957CB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1" name="Freeform 5">
              <a:extLst>
                <a:ext uri="{FF2B5EF4-FFF2-40B4-BE49-F238E27FC236}">
                  <a16:creationId xmlns:a16="http://schemas.microsoft.com/office/drawing/2014/main" id="{224790C8-AE03-4C33-A82A-1A08B76C6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2" name="Freeform 5">
              <a:extLst>
                <a:ext uri="{FF2B5EF4-FFF2-40B4-BE49-F238E27FC236}">
                  <a16:creationId xmlns:a16="http://schemas.microsoft.com/office/drawing/2014/main" id="{58B324CC-EAEC-45DD-B68E-D973EB0E2C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4" name="Rectangle 23">
            <a:extLst>
              <a:ext uri="{FF2B5EF4-FFF2-40B4-BE49-F238E27FC236}">
                <a16:creationId xmlns:a16="http://schemas.microsoft.com/office/drawing/2014/main" id="{E4A2F8CF-7887-423C-917F-1145BF0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3A45274E-51BA-45DB-A1AF-D9D2D3070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8" name="Group 27">
            <a:extLst>
              <a:ext uri="{FF2B5EF4-FFF2-40B4-BE49-F238E27FC236}">
                <a16:creationId xmlns:a16="http://schemas.microsoft.com/office/drawing/2014/main" id="{F23D49CA-BEDE-4AD1-B156-6E1CD672F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29" name="Oval 28">
              <a:extLst>
                <a:ext uri="{FF2B5EF4-FFF2-40B4-BE49-F238E27FC236}">
                  <a16:creationId xmlns:a16="http://schemas.microsoft.com/office/drawing/2014/main" id="{01C3C4EA-B476-435A-9415-082AC43498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31EDCF7B-9A1F-4B83-876B-10DF260AC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C41E3788-48C7-46E5-B8FC-F6A199D6D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Freeform 5">
              <a:extLst>
                <a:ext uri="{FF2B5EF4-FFF2-40B4-BE49-F238E27FC236}">
                  <a16:creationId xmlns:a16="http://schemas.microsoft.com/office/drawing/2014/main" id="{0BB7126D-A3C9-40BF-BC31-925239075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3" name="Freeform 5">
              <a:extLst>
                <a:ext uri="{FF2B5EF4-FFF2-40B4-BE49-F238E27FC236}">
                  <a16:creationId xmlns:a16="http://schemas.microsoft.com/office/drawing/2014/main" id="{57AC479E-6526-40E2-B438-017CD542F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4" name="Freeform 5">
              <a:extLst>
                <a:ext uri="{FF2B5EF4-FFF2-40B4-BE49-F238E27FC236}">
                  <a16:creationId xmlns:a16="http://schemas.microsoft.com/office/drawing/2014/main" id="{58512C16-E8B7-4D79-8ADA-20C4FDD933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76D01BBC-7636-87AE-8532-400E62A4B1FE}"/>
              </a:ext>
            </a:extLst>
          </p:cNvPr>
          <p:cNvSpPr>
            <a:spLocks noGrp="1"/>
          </p:cNvSpPr>
          <p:nvPr>
            <p:ph type="title"/>
          </p:nvPr>
        </p:nvSpPr>
        <p:spPr>
          <a:xfrm>
            <a:off x="639098" y="629265"/>
            <a:ext cx="5132438" cy="1622322"/>
          </a:xfrm>
        </p:spPr>
        <p:txBody>
          <a:bodyPr vert="horz" lIns="91440" tIns="45720" rIns="91440" bIns="45720" rtlCol="0" anchor="ctr">
            <a:normAutofit/>
          </a:bodyPr>
          <a:lstStyle/>
          <a:p>
            <a:pPr>
              <a:lnSpc>
                <a:spcPct val="90000"/>
              </a:lnSpc>
            </a:pPr>
            <a:r>
              <a:rPr lang="en-US" sz="2500" b="0"/>
              <a:t>Certificate of Discontinuance or Reduction WCB-8 (21-day Cert)</a:t>
            </a:r>
          </a:p>
        </p:txBody>
      </p:sp>
      <p:sp>
        <p:nvSpPr>
          <p:cNvPr id="4" name="Content Placeholder 3">
            <a:extLst>
              <a:ext uri="{FF2B5EF4-FFF2-40B4-BE49-F238E27FC236}">
                <a16:creationId xmlns:a16="http://schemas.microsoft.com/office/drawing/2014/main" id="{EE74FA5A-8ECF-8395-2E86-A32A5160E881}"/>
              </a:ext>
            </a:extLst>
          </p:cNvPr>
          <p:cNvSpPr txBox="1">
            <a:spLocks/>
          </p:cNvSpPr>
          <p:nvPr/>
        </p:nvSpPr>
        <p:spPr>
          <a:xfrm>
            <a:off x="792271" y="1676400"/>
            <a:ext cx="5132439" cy="38117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defTabSz="457200">
              <a:spcBef>
                <a:spcPts val="1000"/>
              </a:spcBef>
              <a:buClr>
                <a:schemeClr val="accent1"/>
              </a:buClr>
              <a:buSzPct val="80000"/>
              <a:buFont typeface="Wingdings 3" charset="2"/>
              <a:buChar char=""/>
            </a:pPr>
            <a:endParaRPr lang="en-US" sz="1400" dirty="0">
              <a:solidFill>
                <a:schemeClr val="bg1"/>
              </a:solidFill>
            </a:endParaRPr>
          </a:p>
          <a:p>
            <a:pPr defTabSz="457200">
              <a:buClr>
                <a:schemeClr val="accent1"/>
              </a:buClr>
              <a:buSzPct val="80000"/>
              <a:buFont typeface="Wingdings 3" charset="2"/>
              <a:buChar char=""/>
            </a:pPr>
            <a:r>
              <a:rPr lang="en-US" sz="1400" dirty="0">
                <a:solidFill>
                  <a:schemeClr val="bg1"/>
                </a:solidFill>
              </a:rPr>
              <a:t>Box 30 (date mailed) must match the date on the postmarked USPS certified receipt or electronic verification</a:t>
            </a:r>
          </a:p>
          <a:p>
            <a:pPr marL="0" indent="0" defTabSz="457200">
              <a:buClr>
                <a:schemeClr val="accent1"/>
              </a:buClr>
              <a:buSzPct val="80000"/>
              <a:buFont typeface="Wingdings 3" charset="2"/>
              <a:buChar char=""/>
            </a:pPr>
            <a:endParaRPr lang="en-US" sz="1400" dirty="0">
              <a:solidFill>
                <a:schemeClr val="bg1"/>
              </a:solidFill>
            </a:endParaRPr>
          </a:p>
          <a:p>
            <a:pPr defTabSz="457200">
              <a:buClr>
                <a:schemeClr val="accent1"/>
              </a:buClr>
              <a:buSzPct val="80000"/>
              <a:buFont typeface="Wingdings 3" charset="2"/>
              <a:buChar char=""/>
            </a:pPr>
            <a:r>
              <a:rPr lang="en-US" sz="1400" dirty="0">
                <a:solidFill>
                  <a:schemeClr val="bg1"/>
                </a:solidFill>
              </a:rPr>
              <a:t>The date in box 21b must be at least 21 days after the date in box 30. (Box 27 if it’s a reduction)</a:t>
            </a:r>
          </a:p>
          <a:p>
            <a:pPr defTabSz="457200">
              <a:buClr>
                <a:schemeClr val="accent1"/>
              </a:buClr>
              <a:buSzPct val="80000"/>
              <a:buFont typeface="Wingdings 3" charset="2"/>
              <a:buChar char=""/>
            </a:pPr>
            <a:endParaRPr lang="en-US" sz="1400" dirty="0">
              <a:solidFill>
                <a:schemeClr val="bg1"/>
              </a:solidFill>
            </a:endParaRPr>
          </a:p>
        </p:txBody>
      </p:sp>
      <p:pic>
        <p:nvPicPr>
          <p:cNvPr id="8" name="Picture 7">
            <a:extLst>
              <a:ext uri="{FF2B5EF4-FFF2-40B4-BE49-F238E27FC236}">
                <a16:creationId xmlns:a16="http://schemas.microsoft.com/office/drawing/2014/main" id="{EE057F2E-4E9C-28E0-00F4-24CE25E970B0}"/>
              </a:ext>
            </a:extLst>
          </p:cNvPr>
          <p:cNvPicPr>
            <a:picLocks noChangeAspect="1"/>
          </p:cNvPicPr>
          <p:nvPr/>
        </p:nvPicPr>
        <p:blipFill>
          <a:blip r:embed="rId3"/>
          <a:stretch>
            <a:fillRect/>
          </a:stretch>
        </p:blipFill>
        <p:spPr>
          <a:xfrm>
            <a:off x="6714836" y="770224"/>
            <a:ext cx="4828707" cy="2460154"/>
          </a:xfrm>
          <a:prstGeom prst="rect">
            <a:avLst/>
          </a:prstGeom>
        </p:spPr>
      </p:pic>
      <p:sp>
        <p:nvSpPr>
          <p:cNvPr id="36" name="Rectangle 35">
            <a:extLst>
              <a:ext uri="{FF2B5EF4-FFF2-40B4-BE49-F238E27FC236}">
                <a16:creationId xmlns:a16="http://schemas.microsoft.com/office/drawing/2014/main" id="{31522963-0F54-4F24-84CB-4C262BF1F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1BFB8720-9F74-DD12-24E4-E7DE4BD02B97}"/>
              </a:ext>
            </a:extLst>
          </p:cNvPr>
          <p:cNvPicPr>
            <a:picLocks noChangeAspect="1"/>
          </p:cNvPicPr>
          <p:nvPr/>
        </p:nvPicPr>
        <p:blipFill>
          <a:blip r:embed="rId4"/>
          <a:stretch>
            <a:fillRect/>
          </a:stretch>
        </p:blipFill>
        <p:spPr>
          <a:xfrm>
            <a:off x="6828451" y="3520086"/>
            <a:ext cx="4597622" cy="2710389"/>
          </a:xfrm>
          <a:prstGeom prst="rect">
            <a:avLst/>
          </a:prstGeom>
        </p:spPr>
      </p:pic>
    </p:spTree>
    <p:extLst>
      <p:ext uri="{BB962C8B-B14F-4D97-AF65-F5344CB8AC3E}">
        <p14:creationId xmlns:p14="http://schemas.microsoft.com/office/powerpoint/2010/main" val="924710077"/>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4" name="Rectangle 13">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1"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2"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4" name="Rectangle 23">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6" name="Group 25">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27" name="Rectangle 26">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Oval 31">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5"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6"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6" name="TextBox 5">
            <a:extLst>
              <a:ext uri="{FF2B5EF4-FFF2-40B4-BE49-F238E27FC236}">
                <a16:creationId xmlns:a16="http://schemas.microsoft.com/office/drawing/2014/main" id="{CFB26640-708C-DD13-55B6-D7F2A5AD1404}"/>
              </a:ext>
            </a:extLst>
          </p:cNvPr>
          <p:cNvSpPr txBox="1"/>
          <p:nvPr/>
        </p:nvSpPr>
        <p:spPr>
          <a:xfrm>
            <a:off x="1154955" y="973668"/>
            <a:ext cx="3133726" cy="1020232"/>
          </a:xfrm>
          <a:prstGeom prst="rect">
            <a:avLst/>
          </a:prstGeom>
        </p:spPr>
        <p:txBody>
          <a:bodyPr vert="horz" lIns="91440" tIns="45720" rIns="91440" bIns="45720" rtlCol="0" anchor="ctr">
            <a:normAutofit/>
          </a:bodyPr>
          <a:lstStyle/>
          <a:p>
            <a:pPr>
              <a:spcBef>
                <a:spcPct val="0"/>
              </a:spcBef>
              <a:spcAft>
                <a:spcPts val="600"/>
              </a:spcAft>
            </a:pPr>
            <a:r>
              <a:rPr lang="en-US" sz="3600">
                <a:solidFill>
                  <a:schemeClr val="bg2"/>
                </a:solidFill>
                <a:latin typeface="+mj-lt"/>
                <a:ea typeface="+mj-ea"/>
                <a:cs typeface="+mj-cs"/>
              </a:rPr>
              <a:t>Example</a:t>
            </a:r>
          </a:p>
        </p:txBody>
      </p:sp>
      <p:sp>
        <p:nvSpPr>
          <p:cNvPr id="8" name="TextBox 7">
            <a:extLst>
              <a:ext uri="{FF2B5EF4-FFF2-40B4-BE49-F238E27FC236}">
                <a16:creationId xmlns:a16="http://schemas.microsoft.com/office/drawing/2014/main" id="{AC6A6218-93F7-4E63-0208-2E48A3B9D5CA}"/>
              </a:ext>
            </a:extLst>
          </p:cNvPr>
          <p:cNvSpPr txBox="1"/>
          <p:nvPr/>
        </p:nvSpPr>
        <p:spPr>
          <a:xfrm>
            <a:off x="1154955" y="2120900"/>
            <a:ext cx="3133726" cy="3898900"/>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1700">
                <a:solidFill>
                  <a:schemeClr val="bg1"/>
                </a:solidFill>
              </a:rPr>
              <a:t>You filed this MOP with the WCB letting us know when indemnity payments began. </a:t>
            </a:r>
          </a:p>
          <a:p>
            <a:pPr>
              <a:spcBef>
                <a:spcPts val="1000"/>
              </a:spcBef>
              <a:buClr>
                <a:schemeClr val="accent1"/>
              </a:buClr>
              <a:buSzPct val="80000"/>
              <a:buFont typeface="Wingdings 3" charset="2"/>
              <a:buChar char=""/>
            </a:pPr>
            <a:endParaRPr lang="en-US" sz="1700">
              <a:solidFill>
                <a:schemeClr val="bg1"/>
              </a:solidFill>
            </a:endParaRPr>
          </a:p>
          <a:p>
            <a:pPr>
              <a:spcBef>
                <a:spcPts val="1000"/>
              </a:spcBef>
              <a:buClr>
                <a:schemeClr val="accent1"/>
              </a:buClr>
              <a:buSzPct val="80000"/>
              <a:buFont typeface="Wingdings 3" charset="2"/>
              <a:buChar char=""/>
            </a:pPr>
            <a:r>
              <a:rPr lang="en-US" sz="1700">
                <a:solidFill>
                  <a:schemeClr val="bg1"/>
                </a:solidFill>
              </a:rPr>
              <a:t>Now, the employee has returned to work and earns her pre-injury wages.</a:t>
            </a:r>
          </a:p>
          <a:p>
            <a:pPr>
              <a:spcBef>
                <a:spcPts val="1000"/>
              </a:spcBef>
              <a:buClr>
                <a:schemeClr val="accent1"/>
              </a:buClr>
              <a:buSzPct val="80000"/>
              <a:buFont typeface="Wingdings 3" charset="2"/>
              <a:buChar char=""/>
            </a:pPr>
            <a:endParaRPr lang="en-US" sz="1700">
              <a:solidFill>
                <a:schemeClr val="bg1"/>
              </a:solidFill>
            </a:endParaRPr>
          </a:p>
          <a:p>
            <a:pPr>
              <a:spcBef>
                <a:spcPts val="1000"/>
              </a:spcBef>
              <a:buClr>
                <a:schemeClr val="accent1"/>
              </a:buClr>
              <a:buSzPct val="80000"/>
              <a:buFont typeface="Wingdings 3" charset="2"/>
              <a:buChar char=""/>
            </a:pPr>
            <a:r>
              <a:rPr lang="en-US" sz="1700">
                <a:solidFill>
                  <a:schemeClr val="bg1"/>
                </a:solidFill>
              </a:rPr>
              <a:t>To end indemnity benefits, should you file a WCB 4D or a 21 Day Discontinuance?</a:t>
            </a:r>
          </a:p>
        </p:txBody>
      </p:sp>
      <p:pic>
        <p:nvPicPr>
          <p:cNvPr id="5" name="Content Placeholder 3">
            <a:extLst>
              <a:ext uri="{FF2B5EF4-FFF2-40B4-BE49-F238E27FC236}">
                <a16:creationId xmlns:a16="http://schemas.microsoft.com/office/drawing/2014/main" id="{0FB8D0A0-2BC3-0DFC-A31D-2B41D158521D}"/>
              </a:ext>
            </a:extLst>
          </p:cNvPr>
          <p:cNvPicPr>
            <a:picLocks/>
          </p:cNvPicPr>
          <p:nvPr/>
        </p:nvPicPr>
        <p:blipFill>
          <a:blip r:embed="rId3"/>
          <a:stretch>
            <a:fillRect/>
          </a:stretch>
        </p:blipFill>
        <p:spPr>
          <a:xfrm>
            <a:off x="6353391" y="803751"/>
            <a:ext cx="4073965" cy="5250498"/>
          </a:xfrm>
          <a:prstGeom prst="rect">
            <a:avLst/>
          </a:prstGeom>
        </p:spPr>
      </p:pic>
      <p:sp>
        <p:nvSpPr>
          <p:cNvPr id="38" name="Rectangle 37">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2102692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E392-1577-77FE-CD32-23C8820E6080}"/>
              </a:ext>
            </a:extLst>
          </p:cNvPr>
          <p:cNvSpPr>
            <a:spLocks noGrp="1"/>
          </p:cNvSpPr>
          <p:nvPr>
            <p:ph type="title"/>
          </p:nvPr>
        </p:nvSpPr>
        <p:spPr>
          <a:xfrm>
            <a:off x="624093" y="2561754"/>
            <a:ext cx="5384691" cy="2095331"/>
          </a:xfrm>
        </p:spPr>
        <p:txBody>
          <a:bodyPr/>
          <a:lstStyle/>
          <a:p>
            <a:br>
              <a:rPr lang="en-US" sz="1800" b="0" dirty="0">
                <a:solidFill>
                  <a:schemeClr val="tx1"/>
                </a:solidFill>
                <a:latin typeface="+mn-lt"/>
              </a:rPr>
            </a:br>
            <a:r>
              <a:rPr lang="en-US" sz="1800" b="0" dirty="0">
                <a:solidFill>
                  <a:schemeClr val="tx1"/>
                </a:solidFill>
                <a:latin typeface="+mn-lt"/>
              </a:rPr>
              <a:t>The WCB 4D gives you the answer. The reasons to use this form are outlined in box 20.</a:t>
            </a:r>
            <a:br>
              <a:rPr lang="en-US" sz="1800" b="0" dirty="0">
                <a:solidFill>
                  <a:schemeClr val="tx1"/>
                </a:solidFill>
                <a:latin typeface="+mn-lt"/>
              </a:rPr>
            </a:br>
            <a:br>
              <a:rPr lang="en-US" sz="1800" b="0" dirty="0">
                <a:solidFill>
                  <a:schemeClr val="tx1"/>
                </a:solidFill>
                <a:latin typeface="+mn-lt"/>
              </a:rPr>
            </a:br>
            <a:r>
              <a:rPr lang="en-US" sz="1800" b="0" dirty="0">
                <a:solidFill>
                  <a:schemeClr val="tx1"/>
                </a:solidFill>
                <a:latin typeface="+mn-lt"/>
              </a:rPr>
              <a:t>Notice box 21a comes from box 23a (date of incapacity) on the open MOP.</a:t>
            </a:r>
            <a:br>
              <a:rPr lang="en-US" sz="1800" b="0" dirty="0">
                <a:solidFill>
                  <a:schemeClr val="tx1"/>
                </a:solidFill>
                <a:latin typeface="+mn-lt"/>
              </a:rPr>
            </a:br>
            <a:br>
              <a:rPr lang="en-US" sz="1800" b="0" dirty="0">
                <a:solidFill>
                  <a:schemeClr val="tx1"/>
                </a:solidFill>
                <a:latin typeface="+mn-lt"/>
              </a:rPr>
            </a:br>
            <a:br>
              <a:rPr lang="en-US" sz="1800" b="0" dirty="0">
                <a:solidFill>
                  <a:schemeClr val="tx1"/>
                </a:solidFill>
                <a:latin typeface="+mn-lt"/>
              </a:rPr>
            </a:br>
            <a:r>
              <a:rPr lang="en-US" sz="1800" u="sng" dirty="0">
                <a:solidFill>
                  <a:schemeClr val="tx1"/>
                </a:solidFill>
                <a:latin typeface="+mn-lt"/>
              </a:rPr>
              <a:t>Always consider w</a:t>
            </a:r>
            <a:r>
              <a:rPr lang="en-US" sz="1800" b="1" u="sng" dirty="0">
                <a:solidFill>
                  <a:schemeClr val="tx1"/>
                </a:solidFill>
                <a:latin typeface="+mn-lt"/>
              </a:rPr>
              <a:t>hy payments are ending</a:t>
            </a:r>
            <a:r>
              <a:rPr lang="en-US" sz="1800" u="sng" dirty="0">
                <a:solidFill>
                  <a:schemeClr val="tx1"/>
                </a:solidFill>
                <a:latin typeface="+mn-lt"/>
              </a:rPr>
              <a:t>.</a:t>
            </a:r>
            <a:br>
              <a:rPr lang="en-US" sz="2000" u="sng" dirty="0">
                <a:solidFill>
                  <a:schemeClr val="tx1"/>
                </a:solidFill>
                <a:latin typeface="+mn-lt"/>
              </a:rPr>
            </a:br>
            <a:br>
              <a:rPr lang="en-US" sz="2000" u="sng" dirty="0">
                <a:solidFill>
                  <a:schemeClr val="tx1"/>
                </a:solidFill>
                <a:latin typeface="+mn-lt"/>
              </a:rPr>
            </a:br>
            <a:r>
              <a:rPr lang="en-US" sz="2000" u="sng" dirty="0">
                <a:solidFill>
                  <a:schemeClr val="tx1"/>
                </a:solidFill>
                <a:latin typeface="+mn-lt"/>
              </a:rPr>
              <a:t>Remember,</a:t>
            </a:r>
            <a:r>
              <a:rPr lang="en-US" sz="2000" dirty="0">
                <a:solidFill>
                  <a:schemeClr val="tx1"/>
                </a:solidFill>
                <a:latin typeface="+mn-lt"/>
              </a:rPr>
              <a:t> </a:t>
            </a:r>
            <a:r>
              <a:rPr lang="en-US" sz="1800" b="0" dirty="0">
                <a:solidFill>
                  <a:schemeClr val="tx1"/>
                </a:solidFill>
                <a:latin typeface="+mn-lt"/>
              </a:rPr>
              <a:t>the reason why payments are ending determines which discontinuance is the appropriate form to use.</a:t>
            </a:r>
            <a:br>
              <a:rPr lang="en-US" sz="1800" b="0" dirty="0">
                <a:solidFill>
                  <a:schemeClr val="tx1"/>
                </a:solidFill>
                <a:latin typeface="+mn-lt"/>
              </a:rPr>
            </a:br>
            <a:br>
              <a:rPr lang="en-US" sz="1800" b="0" dirty="0">
                <a:solidFill>
                  <a:schemeClr val="tx1"/>
                </a:solidFill>
                <a:latin typeface="+mn-lt"/>
              </a:rPr>
            </a:br>
            <a:endParaRPr lang="en-US" sz="1800" b="0" dirty="0">
              <a:solidFill>
                <a:schemeClr val="tx1"/>
              </a:solidFill>
              <a:latin typeface="+mn-lt"/>
            </a:endParaRPr>
          </a:p>
        </p:txBody>
      </p:sp>
      <p:pic>
        <p:nvPicPr>
          <p:cNvPr id="5" name="Picture 4">
            <a:extLst>
              <a:ext uri="{FF2B5EF4-FFF2-40B4-BE49-F238E27FC236}">
                <a16:creationId xmlns:a16="http://schemas.microsoft.com/office/drawing/2014/main" id="{E85CA2A3-33D4-357A-D796-2D4D081DD865}"/>
              </a:ext>
            </a:extLst>
          </p:cNvPr>
          <p:cNvPicPr>
            <a:picLocks noChangeAspect="1"/>
          </p:cNvPicPr>
          <p:nvPr/>
        </p:nvPicPr>
        <p:blipFill>
          <a:blip r:embed="rId2"/>
          <a:stretch>
            <a:fillRect/>
          </a:stretch>
        </p:blipFill>
        <p:spPr>
          <a:xfrm>
            <a:off x="6801139" y="220782"/>
            <a:ext cx="5009322" cy="6416435"/>
          </a:xfrm>
          <a:prstGeom prst="rect">
            <a:avLst/>
          </a:prstGeom>
        </p:spPr>
      </p:pic>
      <p:sp>
        <p:nvSpPr>
          <p:cNvPr id="6" name="TextBox 5">
            <a:extLst>
              <a:ext uri="{FF2B5EF4-FFF2-40B4-BE49-F238E27FC236}">
                <a16:creationId xmlns:a16="http://schemas.microsoft.com/office/drawing/2014/main" id="{621CC428-28C5-BA17-3472-B3A39CCF3086}"/>
              </a:ext>
            </a:extLst>
          </p:cNvPr>
          <p:cNvSpPr txBox="1"/>
          <p:nvPr/>
        </p:nvSpPr>
        <p:spPr>
          <a:xfrm>
            <a:off x="2292760" y="827879"/>
            <a:ext cx="5930637" cy="461665"/>
          </a:xfrm>
          <a:prstGeom prst="rect">
            <a:avLst/>
          </a:prstGeom>
          <a:noFill/>
        </p:spPr>
        <p:txBody>
          <a:bodyPr wrap="square" rtlCol="0">
            <a:spAutoFit/>
          </a:bodyPr>
          <a:lstStyle/>
          <a:p>
            <a:r>
              <a:rPr lang="en-US" sz="2400" b="1" dirty="0"/>
              <a:t>Example</a:t>
            </a:r>
          </a:p>
        </p:txBody>
      </p:sp>
    </p:spTree>
    <p:extLst>
      <p:ext uri="{BB962C8B-B14F-4D97-AF65-F5344CB8AC3E}">
        <p14:creationId xmlns:p14="http://schemas.microsoft.com/office/powerpoint/2010/main" val="521761318"/>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2">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1" name="Rectangle 20">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60D2EF7-72FE-1B29-167A-FB87CBF660CB}"/>
              </a:ext>
            </a:extLst>
          </p:cNvPr>
          <p:cNvSpPr>
            <a:spLocks noGrp="1"/>
          </p:cNvSpPr>
          <p:nvPr>
            <p:ph type="title"/>
          </p:nvPr>
        </p:nvSpPr>
        <p:spPr>
          <a:xfrm>
            <a:off x="5754053" y="2458251"/>
            <a:ext cx="5428551" cy="3153753"/>
          </a:xfrm>
        </p:spPr>
        <p:txBody>
          <a:bodyPr vert="horz" lIns="91440" tIns="45720" rIns="91440" bIns="45720" rtlCol="0" anchor="b">
            <a:normAutofit fontScale="90000"/>
          </a:bodyPr>
          <a:lstStyle/>
          <a:p>
            <a:pPr>
              <a:lnSpc>
                <a:spcPct val="90000"/>
              </a:lnSpc>
            </a:pPr>
            <a:r>
              <a:rPr lang="en-US" sz="1400" b="0" i="0" kern="1200" dirty="0">
                <a:solidFill>
                  <a:schemeClr val="bg2"/>
                </a:solidFill>
                <a:latin typeface="+mj-lt"/>
                <a:ea typeface="+mj-ea"/>
                <a:cs typeface="+mj-cs"/>
              </a:rPr>
              <a:t>The same MOP is open as before, but this time the reason for closing the period of indemnity is different. This time the employee has been released to full duty but has not returned to work. Therefore, the WCB 4D isn’t appropriate.</a:t>
            </a:r>
            <a:br>
              <a:rPr lang="en-US" sz="1400" b="0" i="0" kern="1200" dirty="0">
                <a:solidFill>
                  <a:schemeClr val="bg2"/>
                </a:solidFill>
                <a:latin typeface="+mj-lt"/>
                <a:ea typeface="+mj-ea"/>
                <a:cs typeface="+mj-cs"/>
              </a:rPr>
            </a:br>
            <a:br>
              <a:rPr lang="en-US" sz="1400" b="0" i="0" kern="1200" dirty="0">
                <a:solidFill>
                  <a:schemeClr val="bg2"/>
                </a:solidFill>
                <a:latin typeface="+mj-lt"/>
                <a:ea typeface="+mj-ea"/>
                <a:cs typeface="+mj-cs"/>
              </a:rPr>
            </a:br>
            <a:r>
              <a:rPr lang="en-US" sz="1400" b="0" i="0" kern="1200" dirty="0">
                <a:solidFill>
                  <a:schemeClr val="bg2"/>
                </a:solidFill>
                <a:latin typeface="+mj-lt"/>
                <a:ea typeface="+mj-ea"/>
                <a:cs typeface="+mj-cs"/>
              </a:rPr>
              <a:t>Remember, for a 21 Day Certificate to be valid with the WCB, it must:</a:t>
            </a:r>
            <a:br>
              <a:rPr lang="en-US" sz="1400" b="0" i="0" kern="1200" dirty="0">
                <a:solidFill>
                  <a:schemeClr val="bg2"/>
                </a:solidFill>
                <a:latin typeface="+mj-lt"/>
                <a:ea typeface="+mj-ea"/>
                <a:cs typeface="+mj-cs"/>
              </a:rPr>
            </a:br>
            <a:br>
              <a:rPr lang="en-US" sz="1400" b="0" i="0" kern="1200" dirty="0">
                <a:solidFill>
                  <a:schemeClr val="bg2"/>
                </a:solidFill>
                <a:latin typeface="+mj-lt"/>
                <a:ea typeface="+mj-ea"/>
                <a:cs typeface="+mj-cs"/>
              </a:rPr>
            </a:br>
            <a:r>
              <a:rPr lang="en-US" sz="1400" b="0" i="0" kern="1200" dirty="0">
                <a:solidFill>
                  <a:schemeClr val="bg2"/>
                </a:solidFill>
                <a:latin typeface="+mj-lt"/>
                <a:ea typeface="+mj-ea"/>
                <a:cs typeface="+mj-cs"/>
              </a:rPr>
              <a:t>	1) Be sent certified mail</a:t>
            </a:r>
            <a:br>
              <a:rPr lang="en-US" sz="1400" b="0" i="0" kern="1200" dirty="0">
                <a:solidFill>
                  <a:schemeClr val="bg2"/>
                </a:solidFill>
                <a:latin typeface="+mj-lt"/>
                <a:ea typeface="+mj-ea"/>
                <a:cs typeface="+mj-cs"/>
              </a:rPr>
            </a:br>
            <a:r>
              <a:rPr lang="en-US" sz="1400" b="0" i="0" kern="1200" dirty="0">
                <a:solidFill>
                  <a:schemeClr val="bg2"/>
                </a:solidFill>
                <a:latin typeface="+mj-lt"/>
                <a:ea typeface="+mj-ea"/>
                <a:cs typeface="+mj-cs"/>
              </a:rPr>
              <a:t>	2) Include documentation</a:t>
            </a:r>
            <a:br>
              <a:rPr lang="en-US" sz="1400" b="0" i="0" kern="1200" dirty="0">
                <a:solidFill>
                  <a:schemeClr val="bg2"/>
                </a:solidFill>
                <a:latin typeface="+mj-lt"/>
                <a:ea typeface="+mj-ea"/>
                <a:cs typeface="+mj-cs"/>
              </a:rPr>
            </a:br>
            <a:r>
              <a:rPr lang="en-US" sz="1400" b="0" i="0" kern="1200" dirty="0">
                <a:solidFill>
                  <a:schemeClr val="bg2"/>
                </a:solidFill>
                <a:latin typeface="+mj-lt"/>
                <a:ea typeface="+mj-ea"/>
                <a:cs typeface="+mj-cs"/>
              </a:rPr>
              <a:t>	3) Provide the appropriate 21 	Day 	notice from the date the form was 	postmarked. Indemnity ends 21 	days AFTER the postmark date.</a:t>
            </a:r>
            <a:br>
              <a:rPr lang="en-US" sz="1400" b="0" i="0" kern="1200" dirty="0">
                <a:solidFill>
                  <a:schemeClr val="bg2"/>
                </a:solidFill>
                <a:latin typeface="+mj-lt"/>
                <a:ea typeface="+mj-ea"/>
                <a:cs typeface="+mj-cs"/>
              </a:rPr>
            </a:br>
            <a:br>
              <a:rPr lang="en-US" sz="1400" b="0" i="0" kern="1200" dirty="0">
                <a:solidFill>
                  <a:schemeClr val="bg2"/>
                </a:solidFill>
                <a:latin typeface="+mj-lt"/>
                <a:ea typeface="+mj-ea"/>
                <a:cs typeface="+mj-cs"/>
              </a:rPr>
            </a:br>
            <a:r>
              <a:rPr lang="en-US" sz="1400" b="0" i="0" kern="1200" dirty="0">
                <a:solidFill>
                  <a:schemeClr val="bg2"/>
                </a:solidFill>
                <a:latin typeface="+mj-lt"/>
                <a:ea typeface="+mj-ea"/>
                <a:cs typeface="+mj-cs"/>
              </a:rPr>
              <a:t>Notice box 21a comes from box 23a (date of incapacity) on the open MOP.</a:t>
            </a:r>
            <a:br>
              <a:rPr lang="en-US" sz="1400" b="0" i="0" kern="1200" dirty="0">
                <a:solidFill>
                  <a:schemeClr val="bg2"/>
                </a:solidFill>
                <a:latin typeface="+mj-lt"/>
                <a:ea typeface="+mj-ea"/>
                <a:cs typeface="+mj-cs"/>
              </a:rPr>
            </a:br>
            <a:br>
              <a:rPr lang="en-US" sz="1400" b="0" i="0" kern="1200" dirty="0">
                <a:solidFill>
                  <a:schemeClr val="bg2"/>
                </a:solidFill>
                <a:latin typeface="+mj-lt"/>
                <a:ea typeface="+mj-ea"/>
                <a:cs typeface="+mj-cs"/>
              </a:rPr>
            </a:br>
            <a:br>
              <a:rPr lang="en-US" sz="1400" b="0" i="0" kern="1200" dirty="0">
                <a:solidFill>
                  <a:schemeClr val="bg2"/>
                </a:solidFill>
                <a:latin typeface="+mj-lt"/>
                <a:ea typeface="+mj-ea"/>
                <a:cs typeface="+mj-cs"/>
              </a:rPr>
            </a:br>
            <a:r>
              <a:rPr lang="en-US" sz="1400" b="0" i="0" kern="1200" dirty="0">
                <a:solidFill>
                  <a:schemeClr val="bg2"/>
                </a:solidFill>
                <a:latin typeface="+mj-lt"/>
                <a:ea typeface="+mj-ea"/>
                <a:cs typeface="+mj-cs"/>
              </a:rPr>
              <a:t>	</a:t>
            </a:r>
            <a:br>
              <a:rPr lang="en-US" sz="1400" b="0" i="0" kern="1200" dirty="0">
                <a:solidFill>
                  <a:schemeClr val="bg2"/>
                </a:solidFill>
                <a:latin typeface="+mj-lt"/>
                <a:ea typeface="+mj-ea"/>
                <a:cs typeface="+mj-cs"/>
              </a:rPr>
            </a:br>
            <a:br>
              <a:rPr lang="en-US" sz="1400" b="0" i="0" kern="1200" dirty="0">
                <a:solidFill>
                  <a:schemeClr val="bg2"/>
                </a:solidFill>
                <a:latin typeface="+mj-lt"/>
                <a:ea typeface="+mj-ea"/>
                <a:cs typeface="+mj-cs"/>
              </a:rPr>
            </a:br>
            <a:endParaRPr lang="en-US" sz="1400" b="0" i="0" kern="1200" dirty="0">
              <a:solidFill>
                <a:schemeClr val="bg2"/>
              </a:solidFill>
              <a:latin typeface="+mj-lt"/>
              <a:ea typeface="+mj-ea"/>
              <a:cs typeface="+mj-cs"/>
            </a:endParaRPr>
          </a:p>
        </p:txBody>
      </p:sp>
      <p:grpSp>
        <p:nvGrpSpPr>
          <p:cNvPr id="23" name="Group 22">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24" name="Rectangle 23">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6"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7" name="Picture 6">
            <a:extLst>
              <a:ext uri="{FF2B5EF4-FFF2-40B4-BE49-F238E27FC236}">
                <a16:creationId xmlns:a16="http://schemas.microsoft.com/office/drawing/2014/main" id="{B5F80F32-BBB8-BD8E-F863-51A8D0F0EDE7}"/>
              </a:ext>
            </a:extLst>
          </p:cNvPr>
          <p:cNvPicPr>
            <a:picLocks noChangeAspect="1"/>
          </p:cNvPicPr>
          <p:nvPr/>
        </p:nvPicPr>
        <p:blipFill>
          <a:blip r:embed="rId3"/>
          <a:stretch>
            <a:fillRect/>
          </a:stretch>
        </p:blipFill>
        <p:spPr>
          <a:xfrm>
            <a:off x="1109764" y="1175809"/>
            <a:ext cx="3526244" cy="4506382"/>
          </a:xfrm>
          <a:prstGeom prst="rect">
            <a:avLst/>
          </a:prstGeom>
        </p:spPr>
      </p:pic>
    </p:spTree>
    <p:extLst>
      <p:ext uri="{BB962C8B-B14F-4D97-AF65-F5344CB8AC3E}">
        <p14:creationId xmlns:p14="http://schemas.microsoft.com/office/powerpoint/2010/main" val="37339351"/>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 name="Rectangle 9">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8" name="Rectangle 17">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46351C5-123E-DCA4-9AB1-824759EA4DE9}"/>
              </a:ext>
            </a:extLst>
          </p:cNvPr>
          <p:cNvSpPr>
            <a:spLocks noGrp="1"/>
          </p:cNvSpPr>
          <p:nvPr>
            <p:ph type="title"/>
          </p:nvPr>
        </p:nvSpPr>
        <p:spPr>
          <a:xfrm>
            <a:off x="5695061" y="1241266"/>
            <a:ext cx="5428551" cy="3153753"/>
          </a:xfrm>
        </p:spPr>
        <p:txBody>
          <a:bodyPr vert="horz" lIns="91440" tIns="45720" rIns="91440" bIns="45720" rtlCol="0" anchor="b">
            <a:normAutofit/>
          </a:bodyPr>
          <a:lstStyle/>
          <a:p>
            <a:pPr>
              <a:lnSpc>
                <a:spcPct val="90000"/>
              </a:lnSpc>
            </a:pPr>
            <a:r>
              <a:rPr lang="en-US" sz="2600" b="0" i="0" kern="1200" dirty="0">
                <a:solidFill>
                  <a:schemeClr val="bg2"/>
                </a:solidFill>
                <a:latin typeface="+mj-lt"/>
                <a:ea typeface="+mj-ea"/>
                <a:cs typeface="+mj-cs"/>
              </a:rPr>
              <a:t>In box 23, put the amount of indemnity paid up until the postmark date.</a:t>
            </a:r>
            <a:br>
              <a:rPr lang="en-US" sz="2600" b="0" i="0" kern="1200" dirty="0">
                <a:solidFill>
                  <a:schemeClr val="bg2"/>
                </a:solidFill>
                <a:latin typeface="+mj-lt"/>
                <a:ea typeface="+mj-ea"/>
                <a:cs typeface="+mj-cs"/>
              </a:rPr>
            </a:br>
            <a:br>
              <a:rPr lang="en-US" sz="2600" b="0" i="0" kern="1200" dirty="0">
                <a:solidFill>
                  <a:schemeClr val="bg2"/>
                </a:solidFill>
                <a:latin typeface="+mj-lt"/>
                <a:ea typeface="+mj-ea"/>
                <a:cs typeface="+mj-cs"/>
              </a:rPr>
            </a:br>
            <a:r>
              <a:rPr lang="en-US" sz="2600" b="0" i="0" kern="1200" dirty="0">
                <a:solidFill>
                  <a:schemeClr val="bg2"/>
                </a:solidFill>
                <a:latin typeface="+mj-lt"/>
                <a:ea typeface="+mj-ea"/>
                <a:cs typeface="+mj-cs"/>
              </a:rPr>
              <a:t>Box 24 represents the amount of indemnity paid for the next 21 days/ when this notice will terminate benefits.</a:t>
            </a:r>
          </a:p>
        </p:txBody>
      </p:sp>
      <p:grpSp>
        <p:nvGrpSpPr>
          <p:cNvPr id="20" name="Group 19">
            <a:extLst>
              <a:ext uri="{FF2B5EF4-FFF2-40B4-BE49-F238E27FC236}">
                <a16:creationId xmlns:a16="http://schemas.microsoft.com/office/drawing/2014/main" id="{0C5EAE72-3D24-4A03-9BDF-FBE8C100AF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21" name="Rectangle 20">
              <a:extLst>
                <a:ext uri="{FF2B5EF4-FFF2-40B4-BE49-F238E27FC236}">
                  <a16:creationId xmlns:a16="http://schemas.microsoft.com/office/drawing/2014/main" id="{B76F2A6D-EB50-477B-BD17-230CCC8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5">
              <a:extLst>
                <a:ext uri="{FF2B5EF4-FFF2-40B4-BE49-F238E27FC236}">
                  <a16:creationId xmlns:a16="http://schemas.microsoft.com/office/drawing/2014/main" id="{8FBA8B6C-1D72-481E-A101-FBBBF888B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3" name="Freeform 5">
              <a:extLst>
                <a:ext uri="{FF2B5EF4-FFF2-40B4-BE49-F238E27FC236}">
                  <a16:creationId xmlns:a16="http://schemas.microsoft.com/office/drawing/2014/main" id="{46FCD9A8-07DA-4FCE-B3CC-44762A40B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4" name="Picture 3">
            <a:extLst>
              <a:ext uri="{FF2B5EF4-FFF2-40B4-BE49-F238E27FC236}">
                <a16:creationId xmlns:a16="http://schemas.microsoft.com/office/drawing/2014/main" id="{87137911-0C88-2088-807D-49F25E76B49A}"/>
              </a:ext>
            </a:extLst>
          </p:cNvPr>
          <p:cNvPicPr>
            <a:picLocks noChangeAspect="1"/>
          </p:cNvPicPr>
          <p:nvPr/>
        </p:nvPicPr>
        <p:blipFill>
          <a:blip r:embed="rId3"/>
          <a:stretch>
            <a:fillRect/>
          </a:stretch>
        </p:blipFill>
        <p:spPr>
          <a:xfrm>
            <a:off x="1109764" y="1175809"/>
            <a:ext cx="3526244" cy="4506382"/>
          </a:xfrm>
          <a:prstGeom prst="rect">
            <a:avLst/>
          </a:prstGeom>
        </p:spPr>
      </p:pic>
    </p:spTree>
    <p:extLst>
      <p:ext uri="{BB962C8B-B14F-4D97-AF65-F5344CB8AC3E}">
        <p14:creationId xmlns:p14="http://schemas.microsoft.com/office/powerpoint/2010/main" val="16428832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1C5FC-9245-BBDC-DF3E-A860B221F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1938C-64A5-7E6C-642D-A0884D6DFA93}"/>
              </a:ext>
            </a:extLst>
          </p:cNvPr>
          <p:cNvSpPr>
            <a:spLocks noGrp="1"/>
          </p:cNvSpPr>
          <p:nvPr>
            <p:ph type="title"/>
          </p:nvPr>
        </p:nvSpPr>
        <p:spPr>
          <a:xfrm>
            <a:off x="677333" y="645447"/>
            <a:ext cx="9722712" cy="1320800"/>
          </a:xfrm>
        </p:spPr>
        <p:txBody>
          <a:bodyPr>
            <a:normAutofit/>
          </a:bodyPr>
          <a:lstStyle/>
          <a:p>
            <a:pPr algn="ctr"/>
            <a:r>
              <a:rPr lang="en-US" u="sng" dirty="0"/>
              <a:t>Average Weekly Wages (AWW), earnings</a:t>
            </a:r>
            <a:br>
              <a:rPr lang="en-US" u="sng" dirty="0"/>
            </a:br>
            <a:r>
              <a:rPr lang="en-US" u="sng" dirty="0"/>
              <a:t>or salary §102(4) </a:t>
            </a:r>
          </a:p>
        </p:txBody>
      </p:sp>
      <p:sp>
        <p:nvSpPr>
          <p:cNvPr id="3" name="Content Placeholder 2">
            <a:extLst>
              <a:ext uri="{FF2B5EF4-FFF2-40B4-BE49-F238E27FC236}">
                <a16:creationId xmlns:a16="http://schemas.microsoft.com/office/drawing/2014/main" id="{0BEAB86D-E0F4-CE6D-7C97-6DF1B1BF8A7E}"/>
              </a:ext>
            </a:extLst>
          </p:cNvPr>
          <p:cNvSpPr>
            <a:spLocks noGrp="1"/>
          </p:cNvSpPr>
          <p:nvPr>
            <p:ph idx="1"/>
          </p:nvPr>
        </p:nvSpPr>
        <p:spPr>
          <a:xfrm>
            <a:off x="756538" y="2542233"/>
            <a:ext cx="10678924" cy="3849466"/>
          </a:xfrm>
        </p:spPr>
        <p:txBody>
          <a:bodyPr>
            <a:normAutofit fontScale="85000" lnSpcReduction="10000"/>
          </a:bodyPr>
          <a:lstStyle/>
          <a:p>
            <a:pPr marL="0" indent="0" algn="ctr">
              <a:lnSpc>
                <a:spcPct val="200000"/>
              </a:lnSpc>
              <a:buNone/>
            </a:pPr>
            <a:r>
              <a:rPr lang="en-US" sz="1900" b="1" dirty="0"/>
              <a:t>Apply each method in order. If one does not apply move to the next. If neither A/B/C produce a “fair and reasonable AWW”, use method D. </a:t>
            </a:r>
          </a:p>
          <a:p>
            <a:pPr>
              <a:lnSpc>
                <a:spcPct val="200000"/>
              </a:lnSpc>
            </a:pPr>
            <a:r>
              <a:rPr lang="en-US" sz="1900" dirty="0"/>
              <a:t>Method A. Regular workweek and consistent earnings, or salary.</a:t>
            </a:r>
          </a:p>
          <a:p>
            <a:pPr>
              <a:lnSpc>
                <a:spcPct val="200000"/>
              </a:lnSpc>
            </a:pPr>
            <a:r>
              <a:rPr lang="en-US" sz="1900" dirty="0"/>
              <a:t>Method B. Irregular workweek or employed less than 200 workdays. </a:t>
            </a:r>
          </a:p>
          <a:p>
            <a:pPr>
              <a:lnSpc>
                <a:spcPct val="200000"/>
              </a:lnSpc>
            </a:pPr>
            <a:r>
              <a:rPr lang="en-US" sz="1900" dirty="0"/>
              <a:t>Method C. Seasonal employment. </a:t>
            </a:r>
          </a:p>
          <a:p>
            <a:pPr>
              <a:lnSpc>
                <a:spcPct val="200000"/>
              </a:lnSpc>
            </a:pPr>
            <a:r>
              <a:rPr lang="en-US" sz="1900" dirty="0"/>
              <a:t>Method D. “fallback provision, applicable when none of the forgoing methods can be reasonably and fairly applied”</a:t>
            </a:r>
          </a:p>
          <a:p>
            <a:pPr>
              <a:lnSpc>
                <a:spcPct val="200000"/>
              </a:lnSpc>
            </a:pPr>
            <a:endParaRPr lang="en-US" sz="2000" dirty="0"/>
          </a:p>
          <a:p>
            <a:pPr>
              <a:lnSpc>
                <a:spcPct val="200000"/>
              </a:lnSpc>
            </a:pPr>
            <a:endParaRPr lang="en-US" sz="2000" dirty="0"/>
          </a:p>
        </p:txBody>
      </p:sp>
    </p:spTree>
    <p:extLst>
      <p:ext uri="{BB962C8B-B14F-4D97-AF65-F5344CB8AC3E}">
        <p14:creationId xmlns:p14="http://schemas.microsoft.com/office/powerpoint/2010/main" val="3039188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F0EB-1389-B666-DAFD-29FD681E7559}"/>
              </a:ext>
            </a:extLst>
          </p:cNvPr>
          <p:cNvSpPr>
            <a:spLocks noGrp="1"/>
          </p:cNvSpPr>
          <p:nvPr>
            <p:ph type="title"/>
          </p:nvPr>
        </p:nvSpPr>
        <p:spPr>
          <a:xfrm>
            <a:off x="0" y="465556"/>
            <a:ext cx="11702902" cy="1744415"/>
          </a:xfrm>
        </p:spPr>
        <p:txBody>
          <a:bodyPr/>
          <a:lstStyle/>
          <a:p>
            <a:pPr algn="ctr"/>
            <a:r>
              <a:rPr lang="en-US" dirty="0"/>
              <a:t>WCB 11: Statement of Compensation </a:t>
            </a:r>
            <a:br>
              <a:rPr lang="en-US" dirty="0"/>
            </a:br>
            <a:r>
              <a:rPr lang="en-US" dirty="0" err="1"/>
              <a:t>Paidaka</a:t>
            </a:r>
            <a:r>
              <a:rPr lang="en-US" dirty="0"/>
              <a:t> “SOCs”</a:t>
            </a:r>
          </a:p>
        </p:txBody>
      </p:sp>
      <p:sp>
        <p:nvSpPr>
          <p:cNvPr id="3" name="Content Placeholder 2">
            <a:extLst>
              <a:ext uri="{FF2B5EF4-FFF2-40B4-BE49-F238E27FC236}">
                <a16:creationId xmlns:a16="http://schemas.microsoft.com/office/drawing/2014/main" id="{E95DC72A-26DC-AD81-70BD-6F8696000001}"/>
              </a:ext>
            </a:extLst>
          </p:cNvPr>
          <p:cNvSpPr>
            <a:spLocks noGrp="1"/>
          </p:cNvSpPr>
          <p:nvPr>
            <p:ph idx="1"/>
          </p:nvPr>
        </p:nvSpPr>
        <p:spPr>
          <a:xfrm>
            <a:off x="648502" y="4178710"/>
            <a:ext cx="9779182" cy="2290093"/>
          </a:xfrm>
        </p:spPr>
        <p:txBody>
          <a:bodyPr/>
          <a:lstStyle/>
          <a:p>
            <a:r>
              <a:rPr lang="en-US" dirty="0"/>
              <a:t>WCB 11s are not required if:</a:t>
            </a:r>
          </a:p>
          <a:p>
            <a:endParaRPr lang="en-US" dirty="0"/>
          </a:p>
          <a:p>
            <a:pPr marL="457200" indent="-457200" algn="l">
              <a:buFont typeface="Wingdings" panose="05000000000000000000" pitchFamily="2" charset="2"/>
              <a:buChar char="ü"/>
            </a:pPr>
            <a:r>
              <a:rPr lang="en-US" dirty="0"/>
              <a:t>No indemnity benefits were ever paid.</a:t>
            </a:r>
          </a:p>
        </p:txBody>
      </p:sp>
      <p:pic>
        <p:nvPicPr>
          <p:cNvPr id="5" name="Picture 4" descr="A red sign with white text&#10;&#10;AI-generated content may be incorrect.">
            <a:extLst>
              <a:ext uri="{FF2B5EF4-FFF2-40B4-BE49-F238E27FC236}">
                <a16:creationId xmlns:a16="http://schemas.microsoft.com/office/drawing/2014/main" id="{F8ACF7BD-7D14-3023-8F37-066E0B5880E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38093" y="2584826"/>
            <a:ext cx="1219029" cy="1219029"/>
          </a:xfrm>
          <a:prstGeom prst="rect">
            <a:avLst/>
          </a:prstGeom>
        </p:spPr>
      </p:pic>
    </p:spTree>
    <p:extLst>
      <p:ext uri="{BB962C8B-B14F-4D97-AF65-F5344CB8AC3E}">
        <p14:creationId xmlns:p14="http://schemas.microsoft.com/office/powerpoint/2010/main" val="2835257168"/>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CA60-80BC-223F-E3AE-5C586D2645D3}"/>
              </a:ext>
            </a:extLst>
          </p:cNvPr>
          <p:cNvSpPr>
            <a:spLocks noGrp="1"/>
          </p:cNvSpPr>
          <p:nvPr>
            <p:ph type="title"/>
          </p:nvPr>
        </p:nvSpPr>
        <p:spPr>
          <a:xfrm>
            <a:off x="811576" y="340449"/>
            <a:ext cx="10568848" cy="1059627"/>
          </a:xfrm>
        </p:spPr>
        <p:txBody>
          <a:bodyPr/>
          <a:lstStyle/>
          <a:p>
            <a:r>
              <a:rPr lang="en-US" dirty="0"/>
              <a:t>WCB 11: Statement of Compensation Paid</a:t>
            </a:r>
          </a:p>
        </p:txBody>
      </p:sp>
      <p:sp>
        <p:nvSpPr>
          <p:cNvPr id="3" name="Content Placeholder 2">
            <a:extLst>
              <a:ext uri="{FF2B5EF4-FFF2-40B4-BE49-F238E27FC236}">
                <a16:creationId xmlns:a16="http://schemas.microsoft.com/office/drawing/2014/main" id="{6262AC48-B85E-5949-4066-6892606F266B}"/>
              </a:ext>
            </a:extLst>
          </p:cNvPr>
          <p:cNvSpPr>
            <a:spLocks noGrp="1"/>
          </p:cNvSpPr>
          <p:nvPr>
            <p:ph idx="1"/>
          </p:nvPr>
        </p:nvSpPr>
        <p:spPr>
          <a:xfrm>
            <a:off x="1461246" y="2823595"/>
            <a:ext cx="9779182" cy="2643141"/>
          </a:xfrm>
        </p:spPr>
        <p:txBody>
          <a:bodyPr>
            <a:normAutofit fontScale="85000" lnSpcReduction="20000"/>
          </a:bodyPr>
          <a:lstStyle/>
          <a:p>
            <a:pPr algn="ctr"/>
            <a:r>
              <a:rPr lang="en-US" b="1" dirty="0"/>
              <a:t>Two types of 11s</a:t>
            </a:r>
          </a:p>
          <a:p>
            <a:pPr marL="514350" indent="-514350">
              <a:buFont typeface="+mj-lt"/>
              <a:buAutoNum type="arabicParenR"/>
            </a:pPr>
            <a:r>
              <a:rPr lang="en-US" dirty="0"/>
              <a:t>Interim: filed when payments are ongoing</a:t>
            </a:r>
          </a:p>
          <a:p>
            <a:pPr marL="514350" indent="-514350">
              <a:buFont typeface="+mj-lt"/>
              <a:buAutoNum type="arabicParenR"/>
            </a:pPr>
            <a:endParaRPr lang="en-US" sz="400" dirty="0"/>
          </a:p>
          <a:p>
            <a:pPr marL="514350" indent="-514350">
              <a:buFont typeface="+mj-lt"/>
              <a:buAutoNum type="arabicParenR"/>
            </a:pPr>
            <a:r>
              <a:rPr lang="en-US" dirty="0"/>
              <a:t>Final: when no further payments are anticipated</a:t>
            </a:r>
          </a:p>
          <a:p>
            <a:pPr algn="ctr"/>
            <a:endParaRPr lang="en-US" sz="2000" b="1" dirty="0"/>
          </a:p>
          <a:p>
            <a:pPr algn="ctr"/>
            <a:r>
              <a:rPr lang="en-US" b="1" dirty="0"/>
              <a:t>Two ways to file</a:t>
            </a:r>
          </a:p>
          <a:p>
            <a:pPr marL="914400" lvl="1" indent="-457200">
              <a:buFont typeface="+mj-lt"/>
              <a:buAutoNum type="arabicParenR"/>
            </a:pPr>
            <a:r>
              <a:rPr lang="en-US" dirty="0"/>
              <a:t>WCB 11A: the standard form</a:t>
            </a:r>
          </a:p>
          <a:p>
            <a:pPr lvl="2"/>
            <a:endParaRPr lang="en-US" dirty="0"/>
          </a:p>
          <a:p>
            <a:pPr marL="914400" lvl="1" indent="-457200">
              <a:buFont typeface="+mj-lt"/>
              <a:buAutoNum type="arabicParenR"/>
            </a:pPr>
            <a:r>
              <a:rPr lang="en-US" dirty="0"/>
              <a:t>WCB 11B: form with more in-depth instructions</a:t>
            </a:r>
          </a:p>
          <a:p>
            <a:endParaRPr lang="en-US" dirty="0"/>
          </a:p>
        </p:txBody>
      </p:sp>
      <p:sp>
        <p:nvSpPr>
          <p:cNvPr id="4" name="Arrow: Right 3">
            <a:extLst>
              <a:ext uri="{FF2B5EF4-FFF2-40B4-BE49-F238E27FC236}">
                <a16:creationId xmlns:a16="http://schemas.microsoft.com/office/drawing/2014/main" id="{9EF84386-B6AA-49AE-FE6D-9FB36B29A7DB}"/>
              </a:ext>
            </a:extLst>
          </p:cNvPr>
          <p:cNvSpPr>
            <a:spLocks noGrp="1" noRot="1" noMove="1" noResize="1" noEditPoints="1" noAdjustHandles="1" noChangeArrowheads="1" noChangeShapeType="1"/>
          </p:cNvSpPr>
          <p:nvPr/>
        </p:nvSpPr>
        <p:spPr>
          <a:xfrm>
            <a:off x="367552" y="4661647"/>
            <a:ext cx="1093694" cy="6957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New</a:t>
            </a:r>
            <a:r>
              <a:rPr lang="en-US" dirty="0"/>
              <a:t>!</a:t>
            </a:r>
          </a:p>
        </p:txBody>
      </p:sp>
    </p:spTree>
    <p:extLst>
      <p:ext uri="{BB962C8B-B14F-4D97-AF65-F5344CB8AC3E}">
        <p14:creationId xmlns:p14="http://schemas.microsoft.com/office/powerpoint/2010/main" val="3103175174"/>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A796-1BA7-B24B-9BF6-9BECEE8EBB22}"/>
              </a:ext>
            </a:extLst>
          </p:cNvPr>
          <p:cNvSpPr>
            <a:spLocks noGrp="1"/>
          </p:cNvSpPr>
          <p:nvPr>
            <p:ph type="title"/>
          </p:nvPr>
        </p:nvSpPr>
        <p:spPr>
          <a:xfrm>
            <a:off x="915173" y="308912"/>
            <a:ext cx="9779183" cy="869283"/>
          </a:xfrm>
        </p:spPr>
        <p:txBody>
          <a:bodyPr/>
          <a:lstStyle/>
          <a:p>
            <a:pPr algn="ctr"/>
            <a:r>
              <a:rPr lang="en-US" sz="4400" dirty="0"/>
              <a:t>WCB</a:t>
            </a:r>
            <a:r>
              <a:rPr lang="en-US" dirty="0"/>
              <a:t> 11 B</a:t>
            </a:r>
          </a:p>
        </p:txBody>
      </p:sp>
      <p:pic>
        <p:nvPicPr>
          <p:cNvPr id="5" name="Content Placeholder 4">
            <a:extLst>
              <a:ext uri="{FF2B5EF4-FFF2-40B4-BE49-F238E27FC236}">
                <a16:creationId xmlns:a16="http://schemas.microsoft.com/office/drawing/2014/main" id="{E3FBC8AA-CD5B-DDAC-C01F-072786AA6DD3}"/>
              </a:ext>
            </a:extLst>
          </p:cNvPr>
          <p:cNvPicPr>
            <a:picLocks noGrp="1" noChangeAspect="1"/>
          </p:cNvPicPr>
          <p:nvPr>
            <p:ph idx="1"/>
          </p:nvPr>
        </p:nvPicPr>
        <p:blipFill>
          <a:blip r:embed="rId2"/>
          <a:stretch>
            <a:fillRect/>
          </a:stretch>
        </p:blipFill>
        <p:spPr>
          <a:xfrm>
            <a:off x="1622148" y="1242343"/>
            <a:ext cx="9072208" cy="5074286"/>
          </a:xfr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AAB4FEF-FB6B-7AD8-316E-59369EC1BA55}"/>
                  </a:ext>
                </a:extLst>
              </p14:cNvPr>
              <p14:cNvContentPartPr/>
              <p14:nvPr/>
            </p14:nvContentPartPr>
            <p14:xfrm>
              <a:off x="7718492" y="4652520"/>
              <a:ext cx="968400" cy="36000"/>
            </p14:xfrm>
          </p:contentPart>
        </mc:Choice>
        <mc:Fallback xmlns="">
          <p:pic>
            <p:nvPicPr>
              <p:cNvPr id="8" name="Ink 7">
                <a:extLst>
                  <a:ext uri="{FF2B5EF4-FFF2-40B4-BE49-F238E27FC236}">
                    <a16:creationId xmlns:a16="http://schemas.microsoft.com/office/drawing/2014/main" id="{1AAB4FEF-FB6B-7AD8-316E-59369EC1BA55}"/>
                  </a:ext>
                </a:extLst>
              </p:cNvPr>
              <p:cNvPicPr/>
              <p:nvPr/>
            </p:nvPicPr>
            <p:blipFill>
              <a:blip r:embed="rId4"/>
              <a:stretch>
                <a:fillRect/>
              </a:stretch>
            </p:blipFill>
            <p:spPr>
              <a:xfrm>
                <a:off x="7664492" y="4544520"/>
                <a:ext cx="1076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27F0FF68-0E7C-DB85-B3F0-500741962494}"/>
                  </a:ext>
                </a:extLst>
              </p14:cNvPr>
              <p14:cNvContentPartPr/>
              <p14:nvPr/>
            </p14:nvContentPartPr>
            <p14:xfrm>
              <a:off x="3460052" y="1917600"/>
              <a:ext cx="1242000" cy="22320"/>
            </p14:xfrm>
          </p:contentPart>
        </mc:Choice>
        <mc:Fallback xmlns="">
          <p:pic>
            <p:nvPicPr>
              <p:cNvPr id="10" name="Ink 9">
                <a:extLst>
                  <a:ext uri="{FF2B5EF4-FFF2-40B4-BE49-F238E27FC236}">
                    <a16:creationId xmlns:a16="http://schemas.microsoft.com/office/drawing/2014/main" id="{27F0FF68-0E7C-DB85-B3F0-500741962494}"/>
                  </a:ext>
                </a:extLst>
              </p:cNvPr>
              <p:cNvPicPr/>
              <p:nvPr/>
            </p:nvPicPr>
            <p:blipFill>
              <a:blip r:embed="rId6"/>
              <a:stretch>
                <a:fillRect/>
              </a:stretch>
            </p:blipFill>
            <p:spPr>
              <a:xfrm>
                <a:off x="3406052" y="1809600"/>
                <a:ext cx="13496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87719D5E-BAC6-D3BF-8ED9-FED2D7DAED0C}"/>
                  </a:ext>
                </a:extLst>
              </p14:cNvPr>
              <p14:cNvContentPartPr/>
              <p14:nvPr/>
            </p14:nvContentPartPr>
            <p14:xfrm>
              <a:off x="1774892" y="2070600"/>
              <a:ext cx="502200" cy="9000"/>
            </p14:xfrm>
          </p:contentPart>
        </mc:Choice>
        <mc:Fallback xmlns="">
          <p:pic>
            <p:nvPicPr>
              <p:cNvPr id="12" name="Ink 11">
                <a:extLst>
                  <a:ext uri="{FF2B5EF4-FFF2-40B4-BE49-F238E27FC236}">
                    <a16:creationId xmlns:a16="http://schemas.microsoft.com/office/drawing/2014/main" id="{87719D5E-BAC6-D3BF-8ED9-FED2D7DAED0C}"/>
                  </a:ext>
                </a:extLst>
              </p:cNvPr>
              <p:cNvPicPr/>
              <p:nvPr/>
            </p:nvPicPr>
            <p:blipFill>
              <a:blip r:embed="rId8"/>
              <a:stretch>
                <a:fillRect/>
              </a:stretch>
            </p:blipFill>
            <p:spPr>
              <a:xfrm>
                <a:off x="1720892" y="1962600"/>
                <a:ext cx="609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15485DAA-CA9D-20D0-4CE6-88FA563AFC3F}"/>
                  </a:ext>
                </a:extLst>
              </p14:cNvPr>
              <p14:cNvContentPartPr/>
              <p14:nvPr/>
            </p14:nvContentPartPr>
            <p14:xfrm>
              <a:off x="3361412" y="2527800"/>
              <a:ext cx="1013400" cy="36000"/>
            </p14:xfrm>
          </p:contentPart>
        </mc:Choice>
        <mc:Fallback xmlns="">
          <p:pic>
            <p:nvPicPr>
              <p:cNvPr id="14" name="Ink 13">
                <a:extLst>
                  <a:ext uri="{FF2B5EF4-FFF2-40B4-BE49-F238E27FC236}">
                    <a16:creationId xmlns:a16="http://schemas.microsoft.com/office/drawing/2014/main" id="{15485DAA-CA9D-20D0-4CE6-88FA563AFC3F}"/>
                  </a:ext>
                </a:extLst>
              </p:cNvPr>
              <p:cNvPicPr/>
              <p:nvPr/>
            </p:nvPicPr>
            <p:blipFill>
              <a:blip r:embed="rId10"/>
              <a:stretch>
                <a:fillRect/>
              </a:stretch>
            </p:blipFill>
            <p:spPr>
              <a:xfrm>
                <a:off x="3307412" y="2419800"/>
                <a:ext cx="11210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0015CA4A-01DF-0817-C4B0-0ED92F8F8098}"/>
                  </a:ext>
                </a:extLst>
              </p14:cNvPr>
              <p14:cNvContentPartPr/>
              <p14:nvPr/>
            </p14:nvContentPartPr>
            <p14:xfrm>
              <a:off x="8650532" y="3504840"/>
              <a:ext cx="376920" cy="18360"/>
            </p14:xfrm>
          </p:contentPart>
        </mc:Choice>
        <mc:Fallback xmlns="">
          <p:pic>
            <p:nvPicPr>
              <p:cNvPr id="16" name="Ink 15">
                <a:extLst>
                  <a:ext uri="{FF2B5EF4-FFF2-40B4-BE49-F238E27FC236}">
                    <a16:creationId xmlns:a16="http://schemas.microsoft.com/office/drawing/2014/main" id="{0015CA4A-01DF-0817-C4B0-0ED92F8F8098}"/>
                  </a:ext>
                </a:extLst>
              </p:cNvPr>
              <p:cNvPicPr/>
              <p:nvPr/>
            </p:nvPicPr>
            <p:blipFill>
              <a:blip r:embed="rId12"/>
              <a:stretch>
                <a:fillRect/>
              </a:stretch>
            </p:blipFill>
            <p:spPr>
              <a:xfrm>
                <a:off x="8596532" y="3396840"/>
                <a:ext cx="484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9C3A18BC-203C-E8C5-F343-C0DCC7A8BF71}"/>
                  </a:ext>
                </a:extLst>
              </p14:cNvPr>
              <p14:cNvContentPartPr/>
              <p14:nvPr/>
            </p14:nvContentPartPr>
            <p14:xfrm>
              <a:off x="6158252" y="3666120"/>
              <a:ext cx="1094400" cy="360"/>
            </p14:xfrm>
          </p:contentPart>
        </mc:Choice>
        <mc:Fallback xmlns="">
          <p:pic>
            <p:nvPicPr>
              <p:cNvPr id="18" name="Ink 17">
                <a:extLst>
                  <a:ext uri="{FF2B5EF4-FFF2-40B4-BE49-F238E27FC236}">
                    <a16:creationId xmlns:a16="http://schemas.microsoft.com/office/drawing/2014/main" id="{9C3A18BC-203C-E8C5-F343-C0DCC7A8BF71}"/>
                  </a:ext>
                </a:extLst>
              </p:cNvPr>
              <p:cNvPicPr/>
              <p:nvPr/>
            </p:nvPicPr>
            <p:blipFill>
              <a:blip r:embed="rId14"/>
              <a:stretch>
                <a:fillRect/>
              </a:stretch>
            </p:blipFill>
            <p:spPr>
              <a:xfrm>
                <a:off x="6104252" y="3558120"/>
                <a:ext cx="1202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3CB0C8ED-C23F-DB4A-B687-69708D32D9FB}"/>
                  </a:ext>
                </a:extLst>
              </p14:cNvPr>
              <p14:cNvContentPartPr/>
              <p14:nvPr/>
            </p14:nvContentPartPr>
            <p14:xfrm>
              <a:off x="8300972" y="4446240"/>
              <a:ext cx="403560" cy="18000"/>
            </p14:xfrm>
          </p:contentPart>
        </mc:Choice>
        <mc:Fallback xmlns="">
          <p:pic>
            <p:nvPicPr>
              <p:cNvPr id="20" name="Ink 19">
                <a:extLst>
                  <a:ext uri="{FF2B5EF4-FFF2-40B4-BE49-F238E27FC236}">
                    <a16:creationId xmlns:a16="http://schemas.microsoft.com/office/drawing/2014/main" id="{3CB0C8ED-C23F-DB4A-B687-69708D32D9FB}"/>
                  </a:ext>
                </a:extLst>
              </p:cNvPr>
              <p:cNvPicPr/>
              <p:nvPr/>
            </p:nvPicPr>
            <p:blipFill>
              <a:blip r:embed="rId16"/>
              <a:stretch>
                <a:fillRect/>
              </a:stretch>
            </p:blipFill>
            <p:spPr>
              <a:xfrm>
                <a:off x="8246972" y="4338240"/>
                <a:ext cx="511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74690D87-5460-597B-1836-A54FFDD8729F}"/>
                  </a:ext>
                </a:extLst>
              </p14:cNvPr>
              <p14:cNvContentPartPr/>
              <p14:nvPr/>
            </p14:nvContentPartPr>
            <p14:xfrm>
              <a:off x="6185252" y="4625160"/>
              <a:ext cx="1578240" cy="45720"/>
            </p14:xfrm>
          </p:contentPart>
        </mc:Choice>
        <mc:Fallback xmlns="">
          <p:pic>
            <p:nvPicPr>
              <p:cNvPr id="21" name="Ink 20">
                <a:extLst>
                  <a:ext uri="{FF2B5EF4-FFF2-40B4-BE49-F238E27FC236}">
                    <a16:creationId xmlns:a16="http://schemas.microsoft.com/office/drawing/2014/main" id="{74690D87-5460-597B-1836-A54FFDD8729F}"/>
                  </a:ext>
                </a:extLst>
              </p:cNvPr>
              <p:cNvPicPr/>
              <p:nvPr/>
            </p:nvPicPr>
            <p:blipFill>
              <a:blip r:embed="rId18"/>
              <a:stretch>
                <a:fillRect/>
              </a:stretch>
            </p:blipFill>
            <p:spPr>
              <a:xfrm>
                <a:off x="6131252" y="4517520"/>
                <a:ext cx="16858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1030C81D-BD63-9407-5784-1E9E3B7FFD00}"/>
                  </a:ext>
                </a:extLst>
              </p14:cNvPr>
              <p14:cNvContentPartPr/>
              <p14:nvPr/>
            </p14:nvContentPartPr>
            <p14:xfrm>
              <a:off x="6167252" y="3979680"/>
              <a:ext cx="1632240" cy="27720"/>
            </p14:xfrm>
          </p:contentPart>
        </mc:Choice>
        <mc:Fallback xmlns="">
          <p:pic>
            <p:nvPicPr>
              <p:cNvPr id="25" name="Ink 24">
                <a:extLst>
                  <a:ext uri="{FF2B5EF4-FFF2-40B4-BE49-F238E27FC236}">
                    <a16:creationId xmlns:a16="http://schemas.microsoft.com/office/drawing/2014/main" id="{1030C81D-BD63-9407-5784-1E9E3B7FFD00}"/>
                  </a:ext>
                </a:extLst>
              </p:cNvPr>
              <p:cNvPicPr/>
              <p:nvPr/>
            </p:nvPicPr>
            <p:blipFill>
              <a:blip r:embed="rId20"/>
              <a:stretch>
                <a:fillRect/>
              </a:stretch>
            </p:blipFill>
            <p:spPr>
              <a:xfrm>
                <a:off x="6113252" y="3871680"/>
                <a:ext cx="17398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A3A449AB-EEF1-0BAB-E2AD-CE075D9828E0}"/>
                  </a:ext>
                </a:extLst>
              </p14:cNvPr>
              <p14:cNvContentPartPr/>
              <p14:nvPr/>
            </p14:nvContentPartPr>
            <p14:xfrm>
              <a:off x="4069532" y="2393160"/>
              <a:ext cx="358200" cy="3960"/>
            </p14:xfrm>
          </p:contentPart>
        </mc:Choice>
        <mc:Fallback xmlns="">
          <p:pic>
            <p:nvPicPr>
              <p:cNvPr id="26" name="Ink 25">
                <a:extLst>
                  <a:ext uri="{FF2B5EF4-FFF2-40B4-BE49-F238E27FC236}">
                    <a16:creationId xmlns:a16="http://schemas.microsoft.com/office/drawing/2014/main" id="{A3A449AB-EEF1-0BAB-E2AD-CE075D9828E0}"/>
                  </a:ext>
                </a:extLst>
              </p:cNvPr>
              <p:cNvPicPr/>
              <p:nvPr/>
            </p:nvPicPr>
            <p:blipFill>
              <a:blip r:embed="rId22"/>
              <a:stretch>
                <a:fillRect/>
              </a:stretch>
            </p:blipFill>
            <p:spPr>
              <a:xfrm>
                <a:off x="4015892" y="2285160"/>
                <a:ext cx="465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B28B5C18-5E24-872B-8270-4517F3189755}"/>
                  </a:ext>
                </a:extLst>
              </p14:cNvPr>
              <p14:cNvContentPartPr/>
              <p14:nvPr/>
            </p14:nvContentPartPr>
            <p14:xfrm>
              <a:off x="1801532" y="2545440"/>
              <a:ext cx="1640160" cy="19080"/>
            </p14:xfrm>
          </p:contentPart>
        </mc:Choice>
        <mc:Fallback xmlns="">
          <p:pic>
            <p:nvPicPr>
              <p:cNvPr id="27" name="Ink 26">
                <a:extLst>
                  <a:ext uri="{FF2B5EF4-FFF2-40B4-BE49-F238E27FC236}">
                    <a16:creationId xmlns:a16="http://schemas.microsoft.com/office/drawing/2014/main" id="{B28B5C18-5E24-872B-8270-4517F3189755}"/>
                  </a:ext>
                </a:extLst>
              </p:cNvPr>
              <p:cNvPicPr/>
              <p:nvPr/>
            </p:nvPicPr>
            <p:blipFill>
              <a:blip r:embed="rId24"/>
              <a:stretch>
                <a:fillRect/>
              </a:stretch>
            </p:blipFill>
            <p:spPr>
              <a:xfrm>
                <a:off x="1747532" y="2437800"/>
                <a:ext cx="17478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6ACC6460-6D35-6423-ECDD-C55E7266D160}"/>
                  </a:ext>
                </a:extLst>
              </p14:cNvPr>
              <p14:cNvContentPartPr/>
              <p14:nvPr/>
            </p14:nvContentPartPr>
            <p14:xfrm>
              <a:off x="2213372" y="1026240"/>
              <a:ext cx="626760" cy="500040"/>
            </p14:xfrm>
          </p:contentPart>
        </mc:Choice>
        <mc:Fallback xmlns="">
          <p:pic>
            <p:nvPicPr>
              <p:cNvPr id="46" name="Ink 45">
                <a:extLst>
                  <a:ext uri="{FF2B5EF4-FFF2-40B4-BE49-F238E27FC236}">
                    <a16:creationId xmlns:a16="http://schemas.microsoft.com/office/drawing/2014/main" id="{6ACC6460-6D35-6423-ECDD-C55E7266D160}"/>
                  </a:ext>
                </a:extLst>
              </p:cNvPr>
              <p:cNvPicPr/>
              <p:nvPr/>
            </p:nvPicPr>
            <p:blipFill>
              <a:blip r:embed="rId26"/>
              <a:stretch>
                <a:fillRect/>
              </a:stretch>
            </p:blipFill>
            <p:spPr>
              <a:xfrm>
                <a:off x="2195732" y="1008600"/>
                <a:ext cx="6624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 name="Ink 46">
                <a:extLst>
                  <a:ext uri="{FF2B5EF4-FFF2-40B4-BE49-F238E27FC236}">
                    <a16:creationId xmlns:a16="http://schemas.microsoft.com/office/drawing/2014/main" id="{C2D08470-EEDB-9783-FF0F-E49AA6B1AB65}"/>
                  </a:ext>
                </a:extLst>
              </p14:cNvPr>
              <p14:cNvContentPartPr/>
              <p14:nvPr/>
            </p14:nvContentPartPr>
            <p14:xfrm>
              <a:off x="6273092" y="1071600"/>
              <a:ext cx="880560" cy="573480"/>
            </p14:xfrm>
          </p:contentPart>
        </mc:Choice>
        <mc:Fallback xmlns="">
          <p:pic>
            <p:nvPicPr>
              <p:cNvPr id="47" name="Ink 46">
                <a:extLst>
                  <a:ext uri="{FF2B5EF4-FFF2-40B4-BE49-F238E27FC236}">
                    <a16:creationId xmlns:a16="http://schemas.microsoft.com/office/drawing/2014/main" id="{C2D08470-EEDB-9783-FF0F-E49AA6B1AB65}"/>
                  </a:ext>
                </a:extLst>
              </p:cNvPr>
              <p:cNvPicPr/>
              <p:nvPr/>
            </p:nvPicPr>
            <p:blipFill>
              <a:blip r:embed="rId28"/>
              <a:stretch>
                <a:fillRect/>
              </a:stretch>
            </p:blipFill>
            <p:spPr>
              <a:xfrm>
                <a:off x="6255452" y="1053600"/>
                <a:ext cx="916200" cy="609120"/>
              </a:xfrm>
              <a:prstGeom prst="rect">
                <a:avLst/>
              </a:prstGeom>
            </p:spPr>
          </p:pic>
        </mc:Fallback>
      </mc:AlternateContent>
      <p:cxnSp>
        <p:nvCxnSpPr>
          <p:cNvPr id="49" name="Straight Arrow Connector 48">
            <a:extLst>
              <a:ext uri="{FF2B5EF4-FFF2-40B4-BE49-F238E27FC236}">
                <a16:creationId xmlns:a16="http://schemas.microsoft.com/office/drawing/2014/main" id="{57BE1224-5CF4-964C-8B39-659A90974D71}"/>
              </a:ext>
            </a:extLst>
          </p:cNvPr>
          <p:cNvCxnSpPr>
            <a:cxnSpLocks noGrp="1" noRot="1" noMove="1" noResize="1" noEditPoints="1" noAdjustHandles="1" noChangeArrowheads="1" noChangeShapeType="1"/>
          </p:cNvCxnSpPr>
          <p:nvPr/>
        </p:nvCxnSpPr>
        <p:spPr>
          <a:xfrm>
            <a:off x="421341" y="1358340"/>
            <a:ext cx="1111624" cy="0"/>
          </a:xfrm>
          <a:prstGeom prst="straightConnector1">
            <a:avLst/>
          </a:prstGeom>
          <a:ln w="57150">
            <a:solidFill>
              <a:srgbClr val="00B050"/>
            </a:solidFill>
            <a:tailEnd type="triangle"/>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9">
            <p14:nvContentPartPr>
              <p14:cNvPr id="52" name="Ink 51">
                <a:extLst>
                  <a:ext uri="{FF2B5EF4-FFF2-40B4-BE49-F238E27FC236}">
                    <a16:creationId xmlns:a16="http://schemas.microsoft.com/office/drawing/2014/main" id="{39DF2EE1-E885-7AFC-6E37-A981952D16E1}"/>
                  </a:ext>
                </a:extLst>
              </p14:cNvPr>
              <p14:cNvContentPartPr/>
              <p14:nvPr/>
            </p14:nvContentPartPr>
            <p14:xfrm>
              <a:off x="2841212" y="2931360"/>
              <a:ext cx="1775520" cy="27000"/>
            </p14:xfrm>
          </p:contentPart>
        </mc:Choice>
        <mc:Fallback xmlns="">
          <p:pic>
            <p:nvPicPr>
              <p:cNvPr id="52" name="Ink 51">
                <a:extLst>
                  <a:ext uri="{FF2B5EF4-FFF2-40B4-BE49-F238E27FC236}">
                    <a16:creationId xmlns:a16="http://schemas.microsoft.com/office/drawing/2014/main" id="{39DF2EE1-E885-7AFC-6E37-A981952D16E1}"/>
                  </a:ext>
                </a:extLst>
              </p:cNvPr>
              <p:cNvPicPr/>
              <p:nvPr/>
            </p:nvPicPr>
            <p:blipFill>
              <a:blip r:embed="rId30"/>
              <a:stretch>
                <a:fillRect/>
              </a:stretch>
            </p:blipFill>
            <p:spPr>
              <a:xfrm>
                <a:off x="2787212" y="2823360"/>
                <a:ext cx="18831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Ink 53">
                <a:extLst>
                  <a:ext uri="{FF2B5EF4-FFF2-40B4-BE49-F238E27FC236}">
                    <a16:creationId xmlns:a16="http://schemas.microsoft.com/office/drawing/2014/main" id="{CB398AAF-4434-A788-A559-6E3031AE20BC}"/>
                  </a:ext>
                </a:extLst>
              </p14:cNvPr>
              <p14:cNvContentPartPr/>
              <p14:nvPr/>
            </p14:nvContentPartPr>
            <p14:xfrm>
              <a:off x="1792532" y="3056640"/>
              <a:ext cx="2474640" cy="63000"/>
            </p14:xfrm>
          </p:contentPart>
        </mc:Choice>
        <mc:Fallback xmlns="">
          <p:pic>
            <p:nvPicPr>
              <p:cNvPr id="54" name="Ink 53">
                <a:extLst>
                  <a:ext uri="{FF2B5EF4-FFF2-40B4-BE49-F238E27FC236}">
                    <a16:creationId xmlns:a16="http://schemas.microsoft.com/office/drawing/2014/main" id="{CB398AAF-4434-A788-A559-6E3031AE20BC}"/>
                  </a:ext>
                </a:extLst>
              </p:cNvPr>
              <p:cNvPicPr/>
              <p:nvPr/>
            </p:nvPicPr>
            <p:blipFill>
              <a:blip r:embed="rId32"/>
              <a:stretch>
                <a:fillRect/>
              </a:stretch>
            </p:blipFill>
            <p:spPr>
              <a:xfrm>
                <a:off x="1738532" y="2948640"/>
                <a:ext cx="25822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5" name="Ink 54">
                <a:extLst>
                  <a:ext uri="{FF2B5EF4-FFF2-40B4-BE49-F238E27FC236}">
                    <a16:creationId xmlns:a16="http://schemas.microsoft.com/office/drawing/2014/main" id="{615B65C9-9C72-5E81-B613-7706AD46BB2C}"/>
                  </a:ext>
                </a:extLst>
              </p14:cNvPr>
              <p14:cNvContentPartPr/>
              <p14:nvPr/>
            </p14:nvContentPartPr>
            <p14:xfrm>
              <a:off x="1783532" y="3200280"/>
              <a:ext cx="483480" cy="18000"/>
            </p14:xfrm>
          </p:contentPart>
        </mc:Choice>
        <mc:Fallback xmlns="">
          <p:pic>
            <p:nvPicPr>
              <p:cNvPr id="55" name="Ink 54">
                <a:extLst>
                  <a:ext uri="{FF2B5EF4-FFF2-40B4-BE49-F238E27FC236}">
                    <a16:creationId xmlns:a16="http://schemas.microsoft.com/office/drawing/2014/main" id="{615B65C9-9C72-5E81-B613-7706AD46BB2C}"/>
                  </a:ext>
                </a:extLst>
              </p:cNvPr>
              <p:cNvPicPr/>
              <p:nvPr/>
            </p:nvPicPr>
            <p:blipFill>
              <a:blip r:embed="rId34"/>
              <a:stretch>
                <a:fillRect/>
              </a:stretch>
            </p:blipFill>
            <p:spPr>
              <a:xfrm>
                <a:off x="1729532" y="3092640"/>
                <a:ext cx="591120" cy="233640"/>
              </a:xfrm>
              <a:prstGeom prst="rect">
                <a:avLst/>
              </a:prstGeom>
            </p:spPr>
          </p:pic>
        </mc:Fallback>
      </mc:AlternateContent>
    </p:spTree>
    <p:extLst>
      <p:ext uri="{BB962C8B-B14F-4D97-AF65-F5344CB8AC3E}">
        <p14:creationId xmlns:p14="http://schemas.microsoft.com/office/powerpoint/2010/main" val="3468260465"/>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3" name="Rectangle 32">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Oval 33">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Oval 34">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Oval 35">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Oval 36">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0" name="Rectangle 39">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1" name="Rectangle 40">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D0F43A4-A469-42F0-8A8C-C83267E7B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2" name="Rectangle 21">
              <a:extLst>
                <a:ext uri="{FF2B5EF4-FFF2-40B4-BE49-F238E27FC236}">
                  <a16:creationId xmlns:a16="http://schemas.microsoft.com/office/drawing/2014/main" id="{7282985F-8570-4C20-9EE5-F40FA5953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Oval 42">
              <a:extLst>
                <a:ext uri="{FF2B5EF4-FFF2-40B4-BE49-F238E27FC236}">
                  <a16:creationId xmlns:a16="http://schemas.microsoft.com/office/drawing/2014/main" id="{F45763AB-EB50-4C8D-89DA-DDCBF5042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F5AE31F6-6D42-4BC8-BB56-F5C2436C7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6B7A9BE8-8E6D-46BB-8445-8F9459065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D6789800-7501-41DE-A983-5C0583C5A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4F71D34F-471B-4AE5-AB46-8D5E7A616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E0C34BAD-A65E-40CE-8FF6-5B9777927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BF0943C6-9E07-4892-9EC5-2210B9D30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0" name="Freeform 5">
              <a:extLst>
                <a:ext uri="{FF2B5EF4-FFF2-40B4-BE49-F238E27FC236}">
                  <a16:creationId xmlns:a16="http://schemas.microsoft.com/office/drawing/2014/main" id="{0B626621-A51A-4BFF-9026-FAAE5E76D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1" name="Freeform 5">
              <a:extLst>
                <a:ext uri="{FF2B5EF4-FFF2-40B4-BE49-F238E27FC236}">
                  <a16:creationId xmlns:a16="http://schemas.microsoft.com/office/drawing/2014/main" id="{D69C07EE-60A8-4276-873F-355F75D4BD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5D4B7C01-4C71-26E3-694A-DDCA1D212DF2}"/>
              </a:ext>
            </a:extLst>
          </p:cNvPr>
          <p:cNvSpPr>
            <a:spLocks noGrp="1"/>
          </p:cNvSpPr>
          <p:nvPr>
            <p:ph type="title"/>
          </p:nvPr>
        </p:nvSpPr>
        <p:spPr>
          <a:xfrm>
            <a:off x="5232771" y="437513"/>
            <a:ext cx="6232398" cy="5954325"/>
          </a:xfrm>
        </p:spPr>
        <p:txBody>
          <a:bodyPr vert="horz" lIns="91440" tIns="45720" rIns="91440" bIns="45720" rtlCol="0" anchor="ctr">
            <a:normAutofit/>
          </a:bodyPr>
          <a:lstStyle/>
          <a:p>
            <a:r>
              <a:rPr lang="en-US" sz="6600" b="0">
                <a:solidFill>
                  <a:schemeClr val="tx2"/>
                </a:solidFill>
              </a:rPr>
              <a:t>WCB 11s</a:t>
            </a:r>
          </a:p>
        </p:txBody>
      </p:sp>
      <p:sp>
        <p:nvSpPr>
          <p:cNvPr id="3" name="Subtitle 2">
            <a:extLst>
              <a:ext uri="{FF2B5EF4-FFF2-40B4-BE49-F238E27FC236}">
                <a16:creationId xmlns:a16="http://schemas.microsoft.com/office/drawing/2014/main" id="{69A5F400-AA88-107E-B2C0-11432A26432B}"/>
              </a:ext>
            </a:extLst>
          </p:cNvPr>
          <p:cNvSpPr>
            <a:spLocks noGrp="1"/>
          </p:cNvSpPr>
          <p:nvPr>
            <p:ph type="subTitle" idx="1"/>
          </p:nvPr>
        </p:nvSpPr>
        <p:spPr>
          <a:xfrm>
            <a:off x="971257" y="1172776"/>
            <a:ext cx="3290257" cy="4512448"/>
          </a:xfrm>
        </p:spPr>
        <p:txBody>
          <a:bodyPr vert="horz" lIns="91440" tIns="45720" rIns="91440" bIns="45720" rtlCol="0" anchor="ctr">
            <a:normAutofit/>
          </a:bodyPr>
          <a:lstStyle/>
          <a:p>
            <a:pPr>
              <a:lnSpc>
                <a:spcPct val="90000"/>
              </a:lnSpc>
            </a:pPr>
            <a:r>
              <a:rPr lang="en-US" sz="1500" cap="all" dirty="0">
                <a:solidFill>
                  <a:schemeClr val="accent1">
                    <a:lumMod val="60000"/>
                    <a:lumOff val="40000"/>
                  </a:schemeClr>
                </a:solidFill>
              </a:rPr>
              <a:t>Can be viewed as a way to ensure the weekly amounts of indemnity paid on all periods of incapacity add up correctly.</a:t>
            </a:r>
          </a:p>
          <a:p>
            <a:pPr>
              <a:lnSpc>
                <a:spcPct val="90000"/>
              </a:lnSpc>
            </a:pPr>
            <a:endParaRPr lang="en-US" sz="1500" cap="all" dirty="0">
              <a:solidFill>
                <a:schemeClr val="accent1">
                  <a:lumMod val="60000"/>
                  <a:lumOff val="40000"/>
                </a:schemeClr>
              </a:solidFill>
            </a:endParaRPr>
          </a:p>
          <a:p>
            <a:pPr>
              <a:lnSpc>
                <a:spcPct val="90000"/>
              </a:lnSpc>
            </a:pPr>
            <a:r>
              <a:rPr lang="en-US" sz="1500" cap="all" dirty="0">
                <a:solidFill>
                  <a:schemeClr val="accent1">
                    <a:lumMod val="60000"/>
                    <a:lumOff val="40000"/>
                  </a:schemeClr>
                </a:solidFill>
              </a:rPr>
              <a:t>Weekly Compensation amounts on the WCB 11 should remain stagnant or increase over time. If a new WCB 11 decreases the amount of weekly compensation from a previous WCB 11, a member of Claims Management may ask why.  (Remember the Comment Box)</a:t>
            </a:r>
          </a:p>
        </p:txBody>
      </p:sp>
    </p:spTree>
    <p:extLst>
      <p:ext uri="{BB962C8B-B14F-4D97-AF65-F5344CB8AC3E}">
        <p14:creationId xmlns:p14="http://schemas.microsoft.com/office/powerpoint/2010/main" val="3167949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90864-ACC2-40BC-29AD-B9BA4598B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08F84-730B-4021-7F42-DC736B8E2350}"/>
              </a:ext>
            </a:extLst>
          </p:cNvPr>
          <p:cNvSpPr>
            <a:spLocks noGrp="1"/>
          </p:cNvSpPr>
          <p:nvPr>
            <p:ph type="title"/>
          </p:nvPr>
        </p:nvSpPr>
        <p:spPr>
          <a:xfrm>
            <a:off x="648502" y="590163"/>
            <a:ext cx="11702902" cy="1744415"/>
          </a:xfrm>
        </p:spPr>
        <p:txBody>
          <a:bodyPr>
            <a:normAutofit/>
          </a:bodyPr>
          <a:lstStyle/>
          <a:p>
            <a:r>
              <a:rPr lang="en-US" dirty="0"/>
              <a:t>WCB 11: Statement of Compensation Paid</a:t>
            </a:r>
            <a:br>
              <a:rPr lang="en-US" dirty="0"/>
            </a:br>
            <a:r>
              <a:rPr lang="en-US" dirty="0"/>
              <a:t>Rule 8.1 Explains it all</a:t>
            </a:r>
            <a:br>
              <a:rPr lang="en-US" dirty="0"/>
            </a:br>
            <a:endParaRPr lang="en-US" dirty="0"/>
          </a:p>
        </p:txBody>
      </p:sp>
      <p:sp>
        <p:nvSpPr>
          <p:cNvPr id="3" name="Content Placeholder 2">
            <a:extLst>
              <a:ext uri="{FF2B5EF4-FFF2-40B4-BE49-F238E27FC236}">
                <a16:creationId xmlns:a16="http://schemas.microsoft.com/office/drawing/2014/main" id="{01EC0E0A-7748-E22C-16A0-3E928C0A18DF}"/>
              </a:ext>
            </a:extLst>
          </p:cNvPr>
          <p:cNvSpPr>
            <a:spLocks noGrp="1"/>
          </p:cNvSpPr>
          <p:nvPr>
            <p:ph idx="1"/>
          </p:nvPr>
        </p:nvSpPr>
        <p:spPr>
          <a:xfrm>
            <a:off x="1696074" y="2713055"/>
            <a:ext cx="8799851" cy="3554782"/>
          </a:xfrm>
        </p:spPr>
        <p:txBody>
          <a:bodyPr>
            <a:normAutofit fontScale="85000" lnSpcReduction="20000"/>
          </a:bodyPr>
          <a:lstStyle/>
          <a:p>
            <a:r>
              <a:rPr lang="en-US" dirty="0"/>
              <a:t>DUE DATE – </a:t>
            </a:r>
          </a:p>
          <a:p>
            <a:r>
              <a:rPr lang="en-US" sz="3200" dirty="0"/>
              <a:t>• Initial report due within 195 days of date of injury. </a:t>
            </a:r>
          </a:p>
          <a:p>
            <a:endParaRPr lang="en-US" sz="3200" dirty="0"/>
          </a:p>
          <a:p>
            <a:r>
              <a:rPr lang="en-US" sz="3200" dirty="0"/>
              <a:t>• Annual - within 15 days of each anniversary date of the injury if payments of any type were made since the previous SOC. </a:t>
            </a:r>
          </a:p>
          <a:p>
            <a:pPr marL="457200" indent="-457200">
              <a:buFont typeface="Wingdings" panose="05000000000000000000" pitchFamily="2" charset="2"/>
              <a:buChar char="ü"/>
            </a:pPr>
            <a:endParaRPr lang="en-US" sz="3200" dirty="0"/>
          </a:p>
          <a:p>
            <a:r>
              <a:rPr lang="en-US" sz="3200" dirty="0"/>
              <a:t>• Final - no further payments are anticipated.</a:t>
            </a:r>
          </a:p>
        </p:txBody>
      </p:sp>
    </p:spTree>
    <p:extLst>
      <p:ext uri="{BB962C8B-B14F-4D97-AF65-F5344CB8AC3E}">
        <p14:creationId xmlns:p14="http://schemas.microsoft.com/office/powerpoint/2010/main" val="132683938"/>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EFC-6640-550F-683A-E0336A4F6014}"/>
              </a:ext>
            </a:extLst>
          </p:cNvPr>
          <p:cNvSpPr>
            <a:spLocks noGrp="1"/>
          </p:cNvSpPr>
          <p:nvPr>
            <p:ph type="ctrTitle"/>
          </p:nvPr>
        </p:nvSpPr>
        <p:spPr>
          <a:xfrm>
            <a:off x="2334824" y="1411751"/>
            <a:ext cx="8578981" cy="2677648"/>
          </a:xfrm>
        </p:spPr>
        <p:txBody>
          <a:bodyPr/>
          <a:lstStyle/>
          <a:p>
            <a:r>
              <a:rPr lang="en-US" dirty="0">
                <a:latin typeface="Arial" panose="020B0604020202020204" pitchFamily="34" charset="0"/>
                <a:cs typeface="Arial" panose="020B0604020202020204" pitchFamily="34" charset="0"/>
              </a:rPr>
              <a:t>How does a claim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get to Mediation?</a:t>
            </a:r>
            <a:endParaRPr lang="en-US" dirty="0"/>
          </a:p>
        </p:txBody>
      </p:sp>
    </p:spTree>
    <p:extLst>
      <p:ext uri="{BB962C8B-B14F-4D97-AF65-F5344CB8AC3E}">
        <p14:creationId xmlns:p14="http://schemas.microsoft.com/office/powerpoint/2010/main" val="3005058160"/>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B351-B193-FAF5-E632-538572748165}"/>
              </a:ext>
            </a:extLst>
          </p:cNvPr>
          <p:cNvSpPr>
            <a:spLocks noGrp="1"/>
          </p:cNvSpPr>
          <p:nvPr>
            <p:ph type="title"/>
          </p:nvPr>
        </p:nvSpPr>
        <p:spPr/>
        <p:txBody>
          <a:bodyPr/>
          <a:lstStyle/>
          <a:p>
            <a:pPr algn="ctr"/>
            <a:r>
              <a:rPr lang="en-US" sz="3600" dirty="0">
                <a:solidFill>
                  <a:schemeClr val="bg1"/>
                </a:solidFill>
                <a:latin typeface="Arial" panose="020B0604020202020204" pitchFamily="34" charset="0"/>
                <a:cs typeface="Arial" panose="020B0604020202020204" pitchFamily="34" charset="0"/>
              </a:rPr>
              <a:t>What is Mediation?	</a:t>
            </a:r>
            <a:endParaRPr lang="en-US" dirty="0"/>
          </a:p>
        </p:txBody>
      </p:sp>
      <p:sp>
        <p:nvSpPr>
          <p:cNvPr id="3" name="Content Placeholder 2">
            <a:extLst>
              <a:ext uri="{FF2B5EF4-FFF2-40B4-BE49-F238E27FC236}">
                <a16:creationId xmlns:a16="http://schemas.microsoft.com/office/drawing/2014/main" id="{8BBEBF3A-3FD2-37EB-B911-2410E40290B0}"/>
              </a:ext>
            </a:extLst>
          </p:cNvPr>
          <p:cNvSpPr>
            <a:spLocks noGrp="1"/>
          </p:cNvSpPr>
          <p:nvPr>
            <p:ph idx="1"/>
          </p:nvPr>
        </p:nvSpPr>
        <p:spPr>
          <a:xfrm>
            <a:off x="506025" y="2438400"/>
            <a:ext cx="10801071" cy="4557252"/>
          </a:xfrm>
        </p:spPr>
        <p:txBody>
          <a:bodyPr>
            <a:normAutofit/>
          </a:bodyPr>
          <a:lstStyle/>
          <a:p>
            <a:r>
              <a:rPr lang="en-US" sz="1800" dirty="0">
                <a:latin typeface="Arial" panose="020B0604020202020204" pitchFamily="34" charset="0"/>
                <a:cs typeface="Arial" panose="020B0604020202020204" pitchFamily="34" charset="0"/>
              </a:rPr>
              <a:t>Mediation is a flexible dispute resolution process where a neutral third party (Mediator) works with parties to reach an agreement.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Workers’ Compensation the mediation process is a mandatory requirement before a file can be litigated. The mediation process is confidential.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When a denial is filed, the claim goes to the troubleshooter to attempt to resolve the dispute by reaching out to all parties.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If there is no resolution the claimant/employee can either retain an outside attorney or they can choose to be represented by an Advocate at the Workers’ Compensation Board. </a:t>
            </a:r>
          </a:p>
          <a:p>
            <a:endParaRPr lang="en-US" dirty="0"/>
          </a:p>
          <a:p>
            <a:endParaRPr lang="en-US" dirty="0"/>
          </a:p>
        </p:txBody>
      </p:sp>
    </p:spTree>
    <p:extLst>
      <p:ext uri="{BB962C8B-B14F-4D97-AF65-F5344CB8AC3E}">
        <p14:creationId xmlns:p14="http://schemas.microsoft.com/office/powerpoint/2010/main" val="3802569341"/>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9AAA3-F15D-F045-8223-02D8CED19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6EE1E-6794-D6DF-00F8-E8B5F1609FB4}"/>
              </a:ext>
            </a:extLst>
          </p:cNvPr>
          <p:cNvSpPr>
            <a:spLocks noGrp="1"/>
          </p:cNvSpPr>
          <p:nvPr>
            <p:ph type="title"/>
          </p:nvPr>
        </p:nvSpPr>
        <p:spPr>
          <a:xfrm>
            <a:off x="2089018" y="983500"/>
            <a:ext cx="8761413" cy="706964"/>
          </a:xfrm>
        </p:spPr>
        <p:txBody>
          <a:bodyPr/>
          <a:lstStyle/>
          <a:p>
            <a:r>
              <a:rPr lang="en-US" sz="3600" dirty="0">
                <a:latin typeface="Arial" panose="020B0604020202020204" pitchFamily="34" charset="0"/>
                <a:cs typeface="Arial" panose="020B0604020202020204" pitchFamily="34" charset="0"/>
              </a:rPr>
              <a:t>Denial/Notice of Controversy (NOC)</a:t>
            </a:r>
          </a:p>
        </p:txBody>
      </p:sp>
      <p:sp>
        <p:nvSpPr>
          <p:cNvPr id="3" name="Content Placeholder 2">
            <a:extLst>
              <a:ext uri="{FF2B5EF4-FFF2-40B4-BE49-F238E27FC236}">
                <a16:creationId xmlns:a16="http://schemas.microsoft.com/office/drawing/2014/main" id="{25485B86-3F89-46C9-889A-E98EA20960BB}"/>
              </a:ext>
            </a:extLst>
          </p:cNvPr>
          <p:cNvSpPr>
            <a:spLocks noGrp="1"/>
          </p:cNvSpPr>
          <p:nvPr>
            <p:ph idx="1"/>
          </p:nvPr>
        </p:nvSpPr>
        <p:spPr>
          <a:xfrm>
            <a:off x="427367" y="2438400"/>
            <a:ext cx="10801071" cy="4557252"/>
          </a:xfrm>
        </p:spPr>
        <p:txBody>
          <a:bodyPr>
            <a:normAutofit/>
          </a:bodyPr>
          <a:lstStyle/>
          <a:p>
            <a:r>
              <a:rPr lang="en-US" sz="1800" dirty="0">
                <a:latin typeface="Arial" panose="020B0604020202020204" pitchFamily="34" charset="0"/>
                <a:cs typeface="Arial" panose="020B0604020202020204" pitchFamily="34" charset="0"/>
              </a:rPr>
              <a:t>Employer/Insurer files a Notice of Controversy on a claim.  This can be filed for a variety or reasons.  A Notice of Controversy is a notification that the carrier is not going to voluntarily pay the claim and also the reason it is not paying the claim.</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denial will be sent via EDI to the WCB. Board employees will create a file and send it to the troubleshooter who handles the jurisdiction or town that the employee lives in.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 contact letter is sent out to the employee asking if they want to pursue the denial.  If the employee pursues, the TS will work with the parties to try and resolve any issues.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If agreement is not reached, the file is forwarded to mediation. </a:t>
            </a:r>
            <a:endParaRPr lang="en-US" dirty="0"/>
          </a:p>
          <a:p>
            <a:endParaRPr lang="en-US" dirty="0"/>
          </a:p>
        </p:txBody>
      </p:sp>
    </p:spTree>
    <p:extLst>
      <p:ext uri="{BB962C8B-B14F-4D97-AF65-F5344CB8AC3E}">
        <p14:creationId xmlns:p14="http://schemas.microsoft.com/office/powerpoint/2010/main" val="485802795"/>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E864-6B72-676D-2738-AAEDE69FFCD7}"/>
              </a:ext>
            </a:extLst>
          </p:cNvPr>
          <p:cNvSpPr>
            <a:spLocks noGrp="1"/>
          </p:cNvSpPr>
          <p:nvPr>
            <p:ph type="title"/>
          </p:nvPr>
        </p:nvSpPr>
        <p:spPr/>
        <p:txBody>
          <a:bodyPr/>
          <a:lstStyle/>
          <a:p>
            <a:pPr algn="ctr"/>
            <a:r>
              <a:rPr lang="en-US" sz="3600" dirty="0">
                <a:latin typeface="Arial" panose="020B0604020202020204" pitchFamily="34" charset="0"/>
                <a:cs typeface="Arial" panose="020B0604020202020204" pitchFamily="34" charset="0"/>
              </a:rPr>
              <a:t>Petitions are Filed</a:t>
            </a:r>
            <a:endParaRPr lang="en-US" dirty="0"/>
          </a:p>
        </p:txBody>
      </p:sp>
      <p:sp>
        <p:nvSpPr>
          <p:cNvPr id="3" name="Content Placeholder 2">
            <a:extLst>
              <a:ext uri="{FF2B5EF4-FFF2-40B4-BE49-F238E27FC236}">
                <a16:creationId xmlns:a16="http://schemas.microsoft.com/office/drawing/2014/main" id="{C95FEE8B-0564-BBC5-9D5B-75B2D5797287}"/>
              </a:ext>
            </a:extLst>
          </p:cNvPr>
          <p:cNvSpPr>
            <a:spLocks noGrp="1"/>
          </p:cNvSpPr>
          <p:nvPr>
            <p:ph idx="1"/>
          </p:nvPr>
        </p:nvSpPr>
        <p:spPr>
          <a:xfrm>
            <a:off x="872445" y="2989006"/>
            <a:ext cx="10447110" cy="2725994"/>
          </a:xfrm>
        </p:spPr>
        <p:txBody>
          <a:bodyPr>
            <a:normAutofit/>
          </a:bodyPr>
          <a:lstStyle/>
          <a:p>
            <a:r>
              <a:rPr lang="en-US" sz="2400" dirty="0">
                <a:latin typeface="Arial" panose="020B0604020202020204" pitchFamily="34" charset="0"/>
                <a:cs typeface="Arial" panose="020B0604020202020204" pitchFamily="34" charset="0"/>
              </a:rPr>
              <a:t>Petitions are filed (faxed, mailed and in some cases emailed) to Central Office.</a:t>
            </a:r>
          </a:p>
          <a:p>
            <a:r>
              <a:rPr lang="en-US" sz="2400" dirty="0">
                <a:latin typeface="Arial" panose="020B0604020202020204" pitchFamily="34" charset="0"/>
                <a:cs typeface="Arial" panose="020B0604020202020204" pitchFamily="34" charset="0"/>
              </a:rPr>
              <a:t>The Petition is entered and then sent to the Troubleshooter who covers the jurisdiction the employee resides in. </a:t>
            </a:r>
          </a:p>
          <a:p>
            <a:r>
              <a:rPr lang="en-US" sz="2400" dirty="0">
                <a:latin typeface="Arial" panose="020B0604020202020204" pitchFamily="34" charset="0"/>
                <a:cs typeface="Arial" panose="020B0604020202020204" pitchFamily="34" charset="0"/>
              </a:rPr>
              <a:t>If the Petition brings up issues that have not been mediated it will have to go through mediation prior to formal. </a:t>
            </a:r>
          </a:p>
          <a:p>
            <a:endParaRPr lang="en-US" sz="2400" dirty="0"/>
          </a:p>
        </p:txBody>
      </p:sp>
    </p:spTree>
    <p:extLst>
      <p:ext uri="{BB962C8B-B14F-4D97-AF65-F5344CB8AC3E}">
        <p14:creationId xmlns:p14="http://schemas.microsoft.com/office/powerpoint/2010/main" val="3095621493"/>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A3D1E4C-947D-21CA-FEBB-DDFB6A430E87}"/>
              </a:ext>
            </a:extLst>
          </p:cNvPr>
          <p:cNvSpPr txBox="1"/>
          <p:nvPr/>
        </p:nvSpPr>
        <p:spPr>
          <a:xfrm>
            <a:off x="5419726" y="540167"/>
            <a:ext cx="5540676" cy="191728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latin typeface="Arial" panose="020B0604020202020204" pitchFamily="34" charset="0"/>
                <a:ea typeface="+mj-ea"/>
                <a:cs typeface="Arial" panose="020B0604020202020204" pitchFamily="34" charset="0"/>
              </a:rPr>
              <a:t>Filing a Notice of Controversy </a:t>
            </a:r>
          </a:p>
        </p:txBody>
      </p:sp>
      <p:pic>
        <p:nvPicPr>
          <p:cNvPr id="21" name="Picture 20">
            <a:extLst>
              <a:ext uri="{FF2B5EF4-FFF2-40B4-BE49-F238E27FC236}">
                <a16:creationId xmlns:a16="http://schemas.microsoft.com/office/drawing/2014/main" id="{766FE15C-96B1-2C03-7460-1C88D1B4F71C}"/>
              </a:ext>
            </a:extLst>
          </p:cNvPr>
          <p:cNvPicPr>
            <a:picLocks noChangeAspect="1"/>
          </p:cNvPicPr>
          <p:nvPr/>
        </p:nvPicPr>
        <p:blipFill>
          <a:blip r:embed="rId3"/>
          <a:stretch>
            <a:fillRect/>
          </a:stretch>
        </p:blipFill>
        <p:spPr>
          <a:xfrm>
            <a:off x="695815" y="699900"/>
            <a:ext cx="4249466" cy="5486400"/>
          </a:xfrm>
          <a:prstGeom prst="rect">
            <a:avLst/>
          </a:prstGeom>
        </p:spPr>
      </p:pic>
      <p:sp>
        <p:nvSpPr>
          <p:cNvPr id="17" name="TextBox 16">
            <a:extLst>
              <a:ext uri="{FF2B5EF4-FFF2-40B4-BE49-F238E27FC236}">
                <a16:creationId xmlns:a16="http://schemas.microsoft.com/office/drawing/2014/main" id="{4CD52DE2-49B4-B5A2-E9B6-BA77EE5A30AD}"/>
              </a:ext>
            </a:extLst>
          </p:cNvPr>
          <p:cNvSpPr txBox="1"/>
          <p:nvPr/>
        </p:nvSpPr>
        <p:spPr>
          <a:xfrm>
            <a:off x="5400676" y="2880452"/>
            <a:ext cx="5559726" cy="3095445"/>
          </a:xfrm>
          <a:prstGeom prst="rect">
            <a:avLst/>
          </a:prstGeom>
          <a:solidFill>
            <a:schemeClr val="accent1">
              <a:lumMod val="60000"/>
              <a:lumOff val="40000"/>
            </a:schemeClr>
          </a:solidFill>
          <a:effectLst>
            <a:outerShdw blurRad="50800" dist="38100" dir="2700000" algn="tl" rotWithShape="0">
              <a:schemeClr val="accent1">
                <a:alpha val="40000"/>
              </a:schemeClr>
            </a:outerShdw>
          </a:effectLst>
          <a:scene3d>
            <a:camera prst="orthographicFront"/>
            <a:lightRig rig="threePt" dir="t"/>
          </a:scene3d>
          <a:sp3d>
            <a:bevelT w="139700"/>
          </a:sp3d>
        </p:spPr>
        <p:txBody>
          <a:bodyPr vert="horz" lIns="91440" tIns="45720" rIns="91440" bIns="45720" rtlCol="0" anchor="t">
            <a:normAutofit/>
          </a:bodyPr>
          <a:lstStyle/>
          <a:p>
            <a:pPr marL="342900" indent="-228600">
              <a:lnSpc>
                <a:spcPts val="2800"/>
              </a:lnSpc>
              <a:spcAft>
                <a:spcPts val="600"/>
              </a:spcAft>
              <a:buClr>
                <a:schemeClr val="accent2"/>
              </a:buClr>
              <a:buFont typeface="Wingdings 2" panose="05020102010507070707" pitchFamily="18" charset="2"/>
              <a:buChar char=""/>
            </a:pPr>
            <a:r>
              <a:rPr lang="en-US" dirty="0">
                <a:latin typeface="Arial" panose="020B0604020202020204" pitchFamily="34" charset="0"/>
                <a:cs typeface="Arial" panose="020B0604020202020204" pitchFamily="34" charset="0"/>
              </a:rPr>
              <a:t>Please be specific about what you are denying. </a:t>
            </a:r>
          </a:p>
          <a:p>
            <a:pPr marL="342900" indent="-228600">
              <a:lnSpc>
                <a:spcPts val="2800"/>
              </a:lnSpc>
              <a:spcAft>
                <a:spcPts val="600"/>
              </a:spcAft>
              <a:buClr>
                <a:schemeClr val="accent2"/>
              </a:buClr>
              <a:buFont typeface="Wingdings 2" panose="05020102010507070707" pitchFamily="18" charset="2"/>
              <a:buChar char=""/>
            </a:pPr>
            <a:r>
              <a:rPr lang="en-US" dirty="0">
                <a:latin typeface="Arial" panose="020B0604020202020204" pitchFamily="34" charset="0"/>
                <a:cs typeface="Arial" panose="020B0604020202020204" pitchFamily="34" charset="0"/>
              </a:rPr>
              <a:t>Please say more than “pre-existing condition” or full denial with no explanation. </a:t>
            </a:r>
          </a:p>
          <a:p>
            <a:pPr marL="342900" indent="-228600">
              <a:lnSpc>
                <a:spcPts val="2800"/>
              </a:lnSpc>
              <a:spcAft>
                <a:spcPts val="600"/>
              </a:spcAft>
              <a:buClr>
                <a:schemeClr val="accent2"/>
              </a:buClr>
              <a:buFont typeface="Wingdings 2" panose="05020102010507070707" pitchFamily="18" charset="2"/>
              <a:buChar char=""/>
            </a:pPr>
            <a:r>
              <a:rPr lang="en-US" dirty="0">
                <a:latin typeface="Arial" panose="020B0604020202020204" pitchFamily="34" charset="0"/>
                <a:cs typeface="Arial" panose="020B0604020202020204" pitchFamily="34" charset="0"/>
              </a:rPr>
              <a:t>Please utilize the comment box for specifics.</a:t>
            </a:r>
          </a:p>
          <a:p>
            <a:pPr marL="342900" indent="-228600">
              <a:lnSpc>
                <a:spcPts val="2800"/>
              </a:lnSpc>
              <a:spcAft>
                <a:spcPts val="600"/>
              </a:spcAft>
              <a:buClr>
                <a:schemeClr val="accent2"/>
              </a:buClr>
              <a:buFont typeface="Wingdings 2" panose="05020102010507070707" pitchFamily="18" charset="2"/>
              <a:buChar char=""/>
            </a:pPr>
            <a:r>
              <a:rPr lang="en-US" dirty="0">
                <a:latin typeface="Arial" panose="020B0604020202020204" pitchFamily="34" charset="0"/>
                <a:cs typeface="Arial" panose="020B0604020202020204" pitchFamily="34" charset="0"/>
              </a:rPr>
              <a:t>Troubleshooters &amp; employees need to know what is being denied. The comment box has been expanded to allow for additional information. </a:t>
            </a:r>
          </a:p>
        </p:txBody>
      </p:sp>
      <p:sp>
        <p:nvSpPr>
          <p:cNvPr id="2" name="Rectangle 1">
            <a:extLst>
              <a:ext uri="{FF2B5EF4-FFF2-40B4-BE49-F238E27FC236}">
                <a16:creationId xmlns:a16="http://schemas.microsoft.com/office/drawing/2014/main" id="{0D2EAFDB-73C4-6494-1304-3BCC4AB7F9F2}"/>
              </a:ext>
            </a:extLst>
          </p:cNvPr>
          <p:cNvSpPr/>
          <p:nvPr/>
        </p:nvSpPr>
        <p:spPr>
          <a:xfrm>
            <a:off x="884903" y="3586316"/>
            <a:ext cx="3654142" cy="8567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What is denied? Why? Please utilize this space.</a:t>
            </a:r>
          </a:p>
        </p:txBody>
      </p:sp>
    </p:spTree>
    <p:extLst>
      <p:ext uri="{BB962C8B-B14F-4D97-AF65-F5344CB8AC3E}">
        <p14:creationId xmlns:p14="http://schemas.microsoft.com/office/powerpoint/2010/main" val="38749609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48253-1744-8E46-803A-9057C4CA0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7BE3B-0825-9D48-8889-94A8B8BDF45F}"/>
              </a:ext>
            </a:extLst>
          </p:cNvPr>
          <p:cNvSpPr>
            <a:spLocks noGrp="1"/>
          </p:cNvSpPr>
          <p:nvPr>
            <p:ph type="title"/>
          </p:nvPr>
        </p:nvSpPr>
        <p:spPr>
          <a:xfrm>
            <a:off x="1797666" y="621770"/>
            <a:ext cx="8596668" cy="1320800"/>
          </a:xfrm>
        </p:spPr>
        <p:txBody>
          <a:bodyPr/>
          <a:lstStyle/>
          <a:p>
            <a:pPr algn="ctr"/>
            <a:r>
              <a:rPr lang="en-US" u="sng" dirty="0"/>
              <a:t>AWW §102(4): Method A</a:t>
            </a:r>
          </a:p>
        </p:txBody>
      </p:sp>
      <p:sp>
        <p:nvSpPr>
          <p:cNvPr id="3" name="Content Placeholder 2">
            <a:extLst>
              <a:ext uri="{FF2B5EF4-FFF2-40B4-BE49-F238E27FC236}">
                <a16:creationId xmlns:a16="http://schemas.microsoft.com/office/drawing/2014/main" id="{DB6C4797-5A79-FF90-1CEF-C6E0ED0D7600}"/>
              </a:ext>
            </a:extLst>
          </p:cNvPr>
          <p:cNvSpPr>
            <a:spLocks noGrp="1"/>
          </p:cNvSpPr>
          <p:nvPr>
            <p:ph idx="1"/>
          </p:nvPr>
        </p:nvSpPr>
        <p:spPr>
          <a:xfrm>
            <a:off x="1572929" y="2461845"/>
            <a:ext cx="9439432" cy="3724143"/>
          </a:xfrm>
        </p:spPr>
        <p:txBody>
          <a:bodyPr>
            <a:normAutofit fontScale="77500" lnSpcReduction="20000"/>
          </a:bodyPr>
          <a:lstStyle/>
          <a:p>
            <a:pPr>
              <a:lnSpc>
                <a:spcPct val="200000"/>
              </a:lnSpc>
            </a:pPr>
            <a:r>
              <a:rPr lang="en-US" sz="2000" dirty="0"/>
              <a:t>Method A. Regular workweek and consistent earnings, or salary.</a:t>
            </a:r>
          </a:p>
          <a:p>
            <a:pPr>
              <a:lnSpc>
                <a:spcPct val="200000"/>
              </a:lnSpc>
            </a:pPr>
            <a:r>
              <a:rPr lang="en-US" sz="2000" dirty="0"/>
              <a:t>Must have worked at least 200 full working days. </a:t>
            </a:r>
          </a:p>
          <a:p>
            <a:pPr>
              <a:lnSpc>
                <a:spcPct val="200000"/>
              </a:lnSpc>
            </a:pPr>
            <a:r>
              <a:rPr lang="en-US" sz="2000" dirty="0"/>
              <a:t>Not applicable to employees whose wages during that year have generally varied from week to week. Move to subsection B. </a:t>
            </a:r>
          </a:p>
          <a:p>
            <a:pPr>
              <a:lnSpc>
                <a:spcPct val="200000"/>
              </a:lnSpc>
            </a:pPr>
            <a:endParaRPr lang="en-US" sz="2000" dirty="0"/>
          </a:p>
          <a:p>
            <a:pPr marL="0" indent="0" algn="ctr">
              <a:lnSpc>
                <a:spcPct val="200000"/>
              </a:lnSpc>
              <a:buNone/>
            </a:pPr>
            <a:r>
              <a:rPr lang="en-US" sz="2000" b="1" dirty="0"/>
              <a:t>The amount that the Employee was receiving at the time of the injury for the hours and days constituting a regular full working week. </a:t>
            </a:r>
          </a:p>
          <a:p>
            <a:pPr>
              <a:lnSpc>
                <a:spcPct val="200000"/>
              </a:lnSpc>
            </a:pPr>
            <a:endParaRPr lang="en-US" sz="2000" dirty="0"/>
          </a:p>
        </p:txBody>
      </p:sp>
    </p:spTree>
    <p:extLst>
      <p:ext uri="{BB962C8B-B14F-4D97-AF65-F5344CB8AC3E}">
        <p14:creationId xmlns:p14="http://schemas.microsoft.com/office/powerpoint/2010/main" val="3338480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F212D2F1-3944-4942-A23E-17C20535F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71" name="Rectangle 70">
              <a:extLst>
                <a:ext uri="{FF2B5EF4-FFF2-40B4-BE49-F238E27FC236}">
                  <a16:creationId xmlns:a16="http://schemas.microsoft.com/office/drawing/2014/main" id="{C2BD51DF-3A5A-455D-A32B-B9EB43BB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2" name="Oval 71">
              <a:extLst>
                <a:ext uri="{FF2B5EF4-FFF2-40B4-BE49-F238E27FC236}">
                  <a16:creationId xmlns:a16="http://schemas.microsoft.com/office/drawing/2014/main" id="{1384515A-3472-4B9A-94E5-0C10F2E94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Oval 72">
              <a:extLst>
                <a:ext uri="{FF2B5EF4-FFF2-40B4-BE49-F238E27FC236}">
                  <a16:creationId xmlns:a16="http://schemas.microsoft.com/office/drawing/2014/main" id="{B126D553-ECE7-4AA9-884B-0DD8B582B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Oval 73">
              <a:extLst>
                <a:ext uri="{FF2B5EF4-FFF2-40B4-BE49-F238E27FC236}">
                  <a16:creationId xmlns:a16="http://schemas.microsoft.com/office/drawing/2014/main" id="{2D213F7E-17AD-4118-939D-4918F688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Oval 74">
              <a:extLst>
                <a:ext uri="{FF2B5EF4-FFF2-40B4-BE49-F238E27FC236}">
                  <a16:creationId xmlns:a16="http://schemas.microsoft.com/office/drawing/2014/main" id="{F344C32A-36E8-45AB-8FB2-25D57CCE2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Oval 75">
              <a:extLst>
                <a:ext uri="{FF2B5EF4-FFF2-40B4-BE49-F238E27FC236}">
                  <a16:creationId xmlns:a16="http://schemas.microsoft.com/office/drawing/2014/main" id="{87226FBE-D2E1-4443-8DDC-B722AA606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Freeform 5">
              <a:extLst>
                <a:ext uri="{FF2B5EF4-FFF2-40B4-BE49-F238E27FC236}">
                  <a16:creationId xmlns:a16="http://schemas.microsoft.com/office/drawing/2014/main" id="{F62E82E9-3C15-44FB-9474-66002AD62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78" name="Freeform 5">
              <a:extLst>
                <a:ext uri="{FF2B5EF4-FFF2-40B4-BE49-F238E27FC236}">
                  <a16:creationId xmlns:a16="http://schemas.microsoft.com/office/drawing/2014/main" id="{26F9C1B5-D9B1-4257-93F2-70496F754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79" name="Freeform 5">
              <a:extLst>
                <a:ext uri="{FF2B5EF4-FFF2-40B4-BE49-F238E27FC236}">
                  <a16:creationId xmlns:a16="http://schemas.microsoft.com/office/drawing/2014/main" id="{3F015A23-3992-42F6-B909-29DCE7628B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81" name="Rectangle 80">
            <a:extLst>
              <a:ext uri="{FF2B5EF4-FFF2-40B4-BE49-F238E27FC236}">
                <a16:creationId xmlns:a16="http://schemas.microsoft.com/office/drawing/2014/main" id="{197C998A-4074-4935-9519-64672208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82">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5" name="Oval 84">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Oval 86">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91" name="Rectangle 90">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3"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95"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51585544-C200-BEF3-61CE-CCB5EE891064}"/>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600">
                <a:solidFill>
                  <a:srgbClr val="EBEBEB"/>
                </a:solidFill>
              </a:rPr>
              <a:t> What is the purpose of Mediation?</a:t>
            </a:r>
          </a:p>
        </p:txBody>
      </p:sp>
      <p:sp>
        <p:nvSpPr>
          <p:cNvPr id="97" name="Rectangle 96">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5" name="Content Placeholder 3">
            <a:extLst>
              <a:ext uri="{FF2B5EF4-FFF2-40B4-BE49-F238E27FC236}">
                <a16:creationId xmlns:a16="http://schemas.microsoft.com/office/drawing/2014/main" id="{D9BB6D84-2695-2C57-5015-6E34529BB33E}"/>
              </a:ext>
            </a:extLst>
          </p:cNvPr>
          <p:cNvGraphicFramePr>
            <a:graphicFrameLocks noGrp="1"/>
          </p:cNvGraphicFramePr>
          <p:nvPr>
            <p:ph sz="quarter" idx="4"/>
            <p:extLst>
              <p:ext uri="{D42A27DB-BD31-4B8C-83A1-F6EECF244321}">
                <p14:modId xmlns:p14="http://schemas.microsoft.com/office/powerpoint/2010/main" val="4140523535"/>
              </p:ext>
            </p:extLst>
          </p:nvPr>
        </p:nvGraphicFramePr>
        <p:xfrm>
          <a:off x="5209606" y="1169852"/>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7369639"/>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65779281-7937-47A5-9678-B6FDAD972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44" name="Rectangle 43">
              <a:extLst>
                <a:ext uri="{FF2B5EF4-FFF2-40B4-BE49-F238E27FC236}">
                  <a16:creationId xmlns:a16="http://schemas.microsoft.com/office/drawing/2014/main" id="{3C6A5F94-EA1E-47C7-A6EE-BBF38189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Oval 44">
              <a:extLst>
                <a:ext uri="{FF2B5EF4-FFF2-40B4-BE49-F238E27FC236}">
                  <a16:creationId xmlns:a16="http://schemas.microsoft.com/office/drawing/2014/main" id="{A45E2F18-3105-4F3B-99FD-83B4793D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Oval 45">
              <a:extLst>
                <a:ext uri="{FF2B5EF4-FFF2-40B4-BE49-F238E27FC236}">
                  <a16:creationId xmlns:a16="http://schemas.microsoft.com/office/drawing/2014/main" id="{1381AF66-114C-4563-B095-288F42CCB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Oval 46">
              <a:extLst>
                <a:ext uri="{FF2B5EF4-FFF2-40B4-BE49-F238E27FC236}">
                  <a16:creationId xmlns:a16="http://schemas.microsoft.com/office/drawing/2014/main" id="{747F9408-6CFC-4676-AD20-F02C796EB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Oval 47">
              <a:extLst>
                <a:ext uri="{FF2B5EF4-FFF2-40B4-BE49-F238E27FC236}">
                  <a16:creationId xmlns:a16="http://schemas.microsoft.com/office/drawing/2014/main" id="{A7ADB05A-D37F-413A-B91E-5BB1FF62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Oval 48">
              <a:extLst>
                <a:ext uri="{FF2B5EF4-FFF2-40B4-BE49-F238E27FC236}">
                  <a16:creationId xmlns:a16="http://schemas.microsoft.com/office/drawing/2014/main" id="{8654F3E1-5DC0-4E84-B666-997F05FA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Freeform 5">
              <a:extLst>
                <a:ext uri="{FF2B5EF4-FFF2-40B4-BE49-F238E27FC236}">
                  <a16:creationId xmlns:a16="http://schemas.microsoft.com/office/drawing/2014/main" id="{6705C03F-F9C3-432E-8D6A-7396A5D23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51" name="Freeform 5">
              <a:extLst>
                <a:ext uri="{FF2B5EF4-FFF2-40B4-BE49-F238E27FC236}">
                  <a16:creationId xmlns:a16="http://schemas.microsoft.com/office/drawing/2014/main" id="{A9832115-0F55-42D3-9A09-385BD837D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52" name="Freeform 5">
              <a:extLst>
                <a:ext uri="{FF2B5EF4-FFF2-40B4-BE49-F238E27FC236}">
                  <a16:creationId xmlns:a16="http://schemas.microsoft.com/office/drawing/2014/main" id="{E7DA4E2E-EF02-4DA8-B2D4-458977719B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54" name="Rectangle 53">
            <a:extLst>
              <a:ext uri="{FF2B5EF4-FFF2-40B4-BE49-F238E27FC236}">
                <a16:creationId xmlns:a16="http://schemas.microsoft.com/office/drawing/2014/main" id="{4E7CA534-C00D-4395-B324-C66C955E5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6" name="Rectangle 55">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9" name="Rectangle 58">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0"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AE44C44C-BF06-CF06-F42E-636B66387D3E}"/>
              </a:ext>
            </a:extLst>
          </p:cNvPr>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a:solidFill>
                  <a:schemeClr val="tx1"/>
                </a:solidFill>
              </a:rPr>
              <a:t>	 Record of Mediation</a:t>
            </a:r>
          </a:p>
        </p:txBody>
      </p:sp>
      <p:cxnSp>
        <p:nvCxnSpPr>
          <p:cNvPr id="62" name="Straight Connector 61">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C107A1DE-044A-4B6E-D2CE-02D78947FA64}"/>
              </a:ext>
            </a:extLst>
          </p:cNvPr>
          <p:cNvSpPr/>
          <p:nvPr/>
        </p:nvSpPr>
        <p:spPr>
          <a:xfrm>
            <a:off x="5041399" y="1085549"/>
            <a:ext cx="6387012" cy="4686903"/>
          </a:xfrm>
          <a:prstGeom prst="roundRect">
            <a:avLst/>
          </a:prstGeom>
          <a:scene3d>
            <a:camera prst="orthographicFront">
              <a:rot lat="0" lon="0" rev="0"/>
            </a:camera>
            <a:lightRig rig="soft" dir="t">
              <a:rot lat="0" lon="0" rev="0"/>
            </a:lightRig>
          </a:scene3d>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spcBef>
                <a:spcPts val="1000"/>
              </a:spcBef>
              <a:buClr>
                <a:schemeClr val="accent1"/>
              </a:buClr>
              <a:buSzPct val="80000"/>
            </a:pPr>
            <a:r>
              <a:rPr lang="en-US" dirty="0">
                <a:solidFill>
                  <a:schemeClr val="tx1"/>
                </a:solidFill>
              </a:rPr>
              <a:t>Issues: 14 Day Violation §205(2)(3), 21 Day Disc/Reduce §205(9)(B)(1), Apportionment §354, AWW §102, Cause and Occurrence §201(1), Coordination of Benefits §221, Date of Injury §201(1), Discrimination §353, Employment Rehabilitation §217, Medical Expenses §205(4), Medical Services §206, Mental Stress Injury §201(3-A), Notice §301/§302, Offer of Suitable Work §214(1)(A), Period &amp; Degree of Incapacity §212/§213, Permanent Impairment §213, Preexisting §201(4), Reinstatement §218, Res Judicata, Retirement Presumption §223, Specific Loss §212(3) Statute of Limitations §306, Subsequent §201(5)</a:t>
            </a:r>
          </a:p>
        </p:txBody>
      </p:sp>
      <p:sp>
        <p:nvSpPr>
          <p:cNvPr id="64"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66"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
        <p:nvSpPr>
          <p:cNvPr id="3" name="Slide Number Placeholder 2">
            <a:extLst>
              <a:ext uri="{FF2B5EF4-FFF2-40B4-BE49-F238E27FC236}">
                <a16:creationId xmlns:a16="http://schemas.microsoft.com/office/drawing/2014/main" id="{F9184FEB-9915-FD2F-16DA-52D0513CB499}"/>
              </a:ext>
            </a:extLst>
          </p:cNvPr>
          <p:cNvSpPr>
            <a:spLocks noGrp="1"/>
          </p:cNvSpPr>
          <p:nvPr>
            <p:ph type="sldNum" sz="quarter" idx="12"/>
          </p:nvPr>
        </p:nvSpPr>
        <p:spPr>
          <a:xfrm>
            <a:off x="10792691" y="6391838"/>
            <a:ext cx="838199" cy="304799"/>
          </a:xfrm>
        </p:spPr>
        <p:txBody>
          <a:bodyPr vert="horz" lIns="91440" tIns="45720" rIns="91440" bIns="45720" rtlCol="0" anchor="t">
            <a:normAutofit/>
          </a:bodyPr>
          <a:lstStyle/>
          <a:p>
            <a:pPr algn="r">
              <a:spcAft>
                <a:spcPts val="600"/>
              </a:spcAft>
            </a:pPr>
            <a:fld id="{3A4F6043-7A67-491B-98BC-F933DED7226D}" type="slidenum">
              <a:rPr lang="en-US" sz="1000">
                <a:solidFill>
                  <a:srgbClr val="B31166"/>
                </a:solidFill>
              </a:rPr>
              <a:pPr algn="r">
                <a:spcAft>
                  <a:spcPts val="600"/>
                </a:spcAft>
              </a:pPr>
              <a:t>61</a:t>
            </a:fld>
            <a:endParaRPr lang="en-US" sz="1000">
              <a:solidFill>
                <a:srgbClr val="B31166"/>
              </a:solidFill>
            </a:endParaRPr>
          </a:p>
        </p:txBody>
      </p:sp>
    </p:spTree>
    <p:extLst>
      <p:ext uri="{BB962C8B-B14F-4D97-AF65-F5344CB8AC3E}">
        <p14:creationId xmlns:p14="http://schemas.microsoft.com/office/powerpoint/2010/main" val="103297080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CF46-2B8E-6394-EB40-026ADFB4E3D7}"/>
              </a:ext>
            </a:extLst>
          </p:cNvPr>
          <p:cNvSpPr>
            <a:spLocks noGrp="1"/>
          </p:cNvSpPr>
          <p:nvPr>
            <p:ph type="title"/>
          </p:nvPr>
        </p:nvSpPr>
        <p:spPr>
          <a:xfrm>
            <a:off x="1135292" y="2677645"/>
            <a:ext cx="4351023" cy="2283824"/>
          </a:xfrm>
        </p:spPr>
        <p:txBody>
          <a:bodyPr/>
          <a:lstStyle/>
          <a:p>
            <a:r>
              <a:rPr lang="en-US" dirty="0">
                <a:latin typeface="Arial" panose="020B0604020202020204" pitchFamily="34" charset="0"/>
                <a:cs typeface="Arial" panose="020B0604020202020204" pitchFamily="34" charset="0"/>
              </a:rPr>
              <a:t>Thank You</a:t>
            </a:r>
            <a:endParaRPr lang="en-US" dirty="0"/>
          </a:p>
        </p:txBody>
      </p:sp>
      <p:sp>
        <p:nvSpPr>
          <p:cNvPr id="3" name="Text Placeholder 2">
            <a:extLst>
              <a:ext uri="{FF2B5EF4-FFF2-40B4-BE49-F238E27FC236}">
                <a16:creationId xmlns:a16="http://schemas.microsoft.com/office/drawing/2014/main" id="{108FCFC2-0553-2153-3C65-F1DD0C1DDC55}"/>
              </a:ext>
            </a:extLst>
          </p:cNvPr>
          <p:cNvSpPr>
            <a:spLocks noGrp="1"/>
          </p:cNvSpPr>
          <p:nvPr>
            <p:ph type="body" idx="1"/>
          </p:nvPr>
        </p:nvSpPr>
        <p:spPr>
          <a:xfrm>
            <a:off x="1154956" y="3491264"/>
            <a:ext cx="3755379" cy="2283823"/>
          </a:xfrm>
        </p:spPr>
        <p:txBody>
          <a:bodyPr/>
          <a:lstStyle/>
          <a:p>
            <a:r>
              <a:rPr lang="en-US" sz="2000" dirty="0">
                <a:latin typeface="Arial" panose="020B0604020202020204" pitchFamily="34" charset="0"/>
                <a:cs typeface="Arial" panose="020B0604020202020204" pitchFamily="34" charset="0"/>
              </a:rPr>
              <a:t>Team Resolution</a:t>
            </a:r>
          </a:p>
          <a:p>
            <a:endParaRPr lang="en-US" dirty="0"/>
          </a:p>
        </p:txBody>
      </p:sp>
    </p:spTree>
    <p:extLst>
      <p:ext uri="{BB962C8B-B14F-4D97-AF65-F5344CB8AC3E}">
        <p14:creationId xmlns:p14="http://schemas.microsoft.com/office/powerpoint/2010/main" val="851202744"/>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Representation On A File</a:t>
            </a:r>
          </a:p>
        </p:txBody>
      </p:sp>
      <p:sp>
        <p:nvSpPr>
          <p:cNvPr id="3" name="Content Placeholder 2"/>
          <p:cNvSpPr>
            <a:spLocks noGrp="1"/>
          </p:cNvSpPr>
          <p:nvPr>
            <p:ph type="subTitle" idx="1"/>
          </p:nvPr>
        </p:nvSpPr>
        <p:spPr/>
        <p:txBody>
          <a:bodyPr/>
          <a:lstStyle/>
          <a:p>
            <a:r>
              <a:rPr lang="en-US" dirty="0"/>
              <a:t> |Workers’ Compensation Board| Team Resolution</a:t>
            </a:r>
          </a:p>
        </p:txBody>
      </p:sp>
    </p:spTree>
    <p:extLst>
      <p:ext uri="{BB962C8B-B14F-4D97-AF65-F5344CB8AC3E}">
        <p14:creationId xmlns:p14="http://schemas.microsoft.com/office/powerpoint/2010/main" val="3779866855"/>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CC7B-FBE4-D82C-609D-6AD9DC9D9725}"/>
              </a:ext>
            </a:extLst>
          </p:cNvPr>
          <p:cNvSpPr>
            <a:spLocks noGrp="1"/>
          </p:cNvSpPr>
          <p:nvPr>
            <p:ph type="title"/>
          </p:nvPr>
        </p:nvSpPr>
        <p:spPr/>
        <p:txBody>
          <a:bodyPr>
            <a:normAutofit/>
          </a:bodyPr>
          <a:lstStyle/>
          <a:p>
            <a:r>
              <a:rPr lang="en-US" sz="4000" dirty="0"/>
              <a:t>Hiring an Attorney for your File</a:t>
            </a:r>
          </a:p>
        </p:txBody>
      </p:sp>
      <p:sp>
        <p:nvSpPr>
          <p:cNvPr id="3" name="Content Placeholder 2">
            <a:extLst>
              <a:ext uri="{FF2B5EF4-FFF2-40B4-BE49-F238E27FC236}">
                <a16:creationId xmlns:a16="http://schemas.microsoft.com/office/drawing/2014/main" id="{D8110C7A-22C6-C1F0-F806-E3334A7A1B0E}"/>
              </a:ext>
            </a:extLst>
          </p:cNvPr>
          <p:cNvSpPr>
            <a:spLocks noGrp="1"/>
          </p:cNvSpPr>
          <p:nvPr>
            <p:ph idx="1"/>
          </p:nvPr>
        </p:nvSpPr>
        <p:spPr>
          <a:xfrm>
            <a:off x="1524464" y="2448231"/>
            <a:ext cx="9143538" cy="3903407"/>
          </a:xfrm>
        </p:spPr>
        <p:txBody>
          <a:bodyPr>
            <a:normAutofit/>
          </a:bodyPr>
          <a:lstStyle/>
          <a:p>
            <a:r>
              <a:rPr lang="en-US" dirty="0"/>
              <a:t>When</a:t>
            </a:r>
          </a:p>
          <a:p>
            <a:pPr lvl="1"/>
            <a:r>
              <a:rPr lang="en-US" dirty="0"/>
              <a:t>The file becomes complicated with medical issues both work-related and not.</a:t>
            </a:r>
          </a:p>
          <a:p>
            <a:pPr lvl="1"/>
            <a:r>
              <a:rPr lang="en-US" dirty="0"/>
              <a:t>Petitions are filed and the file is headed to Hearing</a:t>
            </a:r>
          </a:p>
          <a:p>
            <a:pPr lvl="1"/>
            <a:r>
              <a:rPr lang="en-US" dirty="0"/>
              <a:t>The file becomes complex with subrogation, litigation, surveillance, lost time and medical. </a:t>
            </a:r>
          </a:p>
          <a:p>
            <a:r>
              <a:rPr lang="en-US" dirty="0"/>
              <a:t>Why</a:t>
            </a:r>
          </a:p>
          <a:p>
            <a:pPr lvl="1"/>
            <a:r>
              <a:rPr lang="en-US" dirty="0"/>
              <a:t>The attorney will help you sort out the medical issues</a:t>
            </a:r>
          </a:p>
          <a:p>
            <a:pPr lvl="1"/>
            <a:r>
              <a:rPr lang="en-US" dirty="0"/>
              <a:t>The attorney should have the file as soon as possible to prep for litigation</a:t>
            </a:r>
          </a:p>
          <a:p>
            <a:pPr lvl="1"/>
            <a:r>
              <a:rPr lang="en-US" dirty="0"/>
              <a:t>Once a file because complex it is best to have more than one set of eyes reviewing it. </a:t>
            </a:r>
          </a:p>
          <a:p>
            <a:pPr lvl="1"/>
            <a:endParaRPr lang="en-US" dirty="0"/>
          </a:p>
        </p:txBody>
      </p:sp>
    </p:spTree>
    <p:extLst>
      <p:ext uri="{BB962C8B-B14F-4D97-AF65-F5344CB8AC3E}">
        <p14:creationId xmlns:p14="http://schemas.microsoft.com/office/powerpoint/2010/main" val="1950161515"/>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464" y="609600"/>
            <a:ext cx="9143538" cy="1066800"/>
          </a:xfrm>
        </p:spPr>
        <p:txBody>
          <a:bodyPr anchor="b">
            <a:normAutofit/>
          </a:bodyPr>
          <a:lstStyle/>
          <a:p>
            <a:r>
              <a:rPr lang="en-US" sz="4000" dirty="0"/>
              <a:t>Value</a:t>
            </a:r>
          </a:p>
        </p:txBody>
      </p:sp>
      <p:sp>
        <p:nvSpPr>
          <p:cNvPr id="3" name="Content Placeholder 2"/>
          <p:cNvSpPr>
            <a:spLocks noGrp="1"/>
          </p:cNvSpPr>
          <p:nvPr>
            <p:ph sz="half" idx="1"/>
          </p:nvPr>
        </p:nvSpPr>
        <p:spPr>
          <a:xfrm>
            <a:off x="6419250" y="3429000"/>
            <a:ext cx="4435564" cy="3054076"/>
          </a:xfrm>
        </p:spPr>
        <p:txBody>
          <a:bodyPr>
            <a:normAutofit/>
          </a:bodyPr>
          <a:lstStyle/>
          <a:p>
            <a:r>
              <a:rPr lang="en-US" dirty="0"/>
              <a:t>Choosing the right representation can pair you with a partner who can predict the outcome of a case. This comes with experience.</a:t>
            </a:r>
          </a:p>
          <a:p>
            <a:endParaRPr lang="en-US" dirty="0"/>
          </a:p>
        </p:txBody>
      </p:sp>
      <p:pic>
        <p:nvPicPr>
          <p:cNvPr id="1026" name="Picture 2" descr="Value GIFs | Tenor">
            <a:extLst>
              <a:ext uri="{FF2B5EF4-FFF2-40B4-BE49-F238E27FC236}">
                <a16:creationId xmlns:a16="http://schemas.microsoft.com/office/drawing/2014/main" id="{99FA4596-3554-5F08-2308-677D34E434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1549" y="2687410"/>
            <a:ext cx="4435564" cy="330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31399"/>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056" name="Rectangle 2055">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7" name="Oval 2056">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8" name="Oval 2057">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9" name="Oval 2058">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0" name="Oval 2059">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Oval 2060">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2"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63"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64"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066" name="Rectangle 2065">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1154953" y="973668"/>
            <a:ext cx="8761413" cy="706964"/>
          </a:xfrm>
        </p:spPr>
        <p:txBody>
          <a:bodyPr vert="horz" lIns="91440" tIns="45720" rIns="91440" bIns="45720" rtlCol="0" anchor="ctr">
            <a:normAutofit/>
          </a:bodyPr>
          <a:lstStyle/>
          <a:p>
            <a:r>
              <a:rPr lang="en-US"/>
              <a:t>Trust</a:t>
            </a:r>
          </a:p>
        </p:txBody>
      </p:sp>
      <p:sp>
        <p:nvSpPr>
          <p:cNvPr id="2" name="Content Placeholder 1"/>
          <p:cNvSpPr>
            <a:spLocks noGrp="1"/>
          </p:cNvSpPr>
          <p:nvPr>
            <p:ph sz="half" idx="1"/>
          </p:nvPr>
        </p:nvSpPr>
        <p:spPr>
          <a:xfrm>
            <a:off x="1154954" y="2603500"/>
            <a:ext cx="6397313" cy="3416300"/>
          </a:xfrm>
        </p:spPr>
        <p:txBody>
          <a:bodyPr vert="horz" lIns="91440" tIns="45720" rIns="91440" bIns="45720" rtlCol="0" anchor="ctr">
            <a:normAutofit/>
          </a:bodyPr>
          <a:lstStyle/>
          <a:p>
            <a:r>
              <a:rPr lang="en-US" dirty="0"/>
              <a:t>Adjusters need to trust the opinions of their defense attorney. They must remember there are ethical obligations, all parties need to be candid. Honesty is the best policy. </a:t>
            </a:r>
          </a:p>
          <a:p>
            <a:endParaRPr lang="en-US" dirty="0"/>
          </a:p>
        </p:txBody>
      </p:sp>
      <p:pic>
        <p:nvPicPr>
          <p:cNvPr id="2050" name="Picture 2" descr="Build Trust GIFs - Find &amp; Share on GIPHY">
            <a:extLst>
              <a:ext uri="{FF2B5EF4-FFF2-40B4-BE49-F238E27FC236}">
                <a16:creationId xmlns:a16="http://schemas.microsoft.com/office/drawing/2014/main" id="{B2163EFC-3878-5122-89A5-97DE2EC79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 b="417"/>
          <a:stretch>
            <a:fillRect/>
          </a:stretch>
        </p:blipFill>
        <p:spPr bwMode="auto">
          <a:xfrm>
            <a:off x="8020571" y="2775951"/>
            <a:ext cx="3080048" cy="3067163"/>
          </a:xfrm>
          <a:prstGeom prst="roundRect">
            <a:avLst>
              <a:gd name="adj" fmla="val 1858"/>
            </a:avLst>
          </a:prstGeom>
          <a:solidFill>
            <a:srgbClr val="FFFFFF"/>
          </a:solidFill>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063292185"/>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Rectangle 1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3" name="Title 2"/>
          <p:cNvSpPr>
            <a:spLocks noGrp="1"/>
          </p:cNvSpPr>
          <p:nvPr>
            <p:ph type="title"/>
          </p:nvPr>
        </p:nvSpPr>
        <p:spPr>
          <a:xfrm>
            <a:off x="1154955" y="973667"/>
            <a:ext cx="2942210" cy="4833745"/>
          </a:xfrm>
        </p:spPr>
        <p:txBody>
          <a:bodyPr>
            <a:normAutofit/>
          </a:bodyPr>
          <a:lstStyle/>
          <a:p>
            <a:r>
              <a:rPr lang="en-US">
                <a:solidFill>
                  <a:srgbClr val="EBEBEB"/>
                </a:solidFill>
              </a:rPr>
              <a:t>Before Assigning Council </a:t>
            </a:r>
          </a:p>
        </p:txBody>
      </p:sp>
      <p:sp>
        <p:nvSpPr>
          <p:cNvPr id="23" name="Rectangle 2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1">
            <a:extLst>
              <a:ext uri="{FF2B5EF4-FFF2-40B4-BE49-F238E27FC236}">
                <a16:creationId xmlns:a16="http://schemas.microsoft.com/office/drawing/2014/main" id="{94804CF3-EDE8-B183-78E9-57A68C738E22}"/>
              </a:ext>
            </a:extLst>
          </p:cNvPr>
          <p:cNvGraphicFramePr>
            <a:graphicFrameLocks noGrp="1"/>
          </p:cNvGraphicFramePr>
          <p:nvPr>
            <p:ph idx="1"/>
            <p:extLst>
              <p:ext uri="{D42A27DB-BD31-4B8C-83A1-F6EECF244321}">
                <p14:modId xmlns:p14="http://schemas.microsoft.com/office/powerpoint/2010/main" val="293957319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6039773"/>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2">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3" name="Rectangle 22">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26" name="Rectangle 25">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Oval 28">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4"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5"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 name="Title 2"/>
          <p:cNvSpPr>
            <a:spLocks noGrp="1"/>
          </p:cNvSpPr>
          <p:nvPr>
            <p:ph type="title"/>
          </p:nvPr>
        </p:nvSpPr>
        <p:spPr>
          <a:xfrm>
            <a:off x="1154955" y="973668"/>
            <a:ext cx="3133726" cy="1020232"/>
          </a:xfrm>
        </p:spPr>
        <p:txBody>
          <a:bodyPr vert="horz" lIns="91440" tIns="45720" rIns="91440" bIns="45720" rtlCol="0" anchor="ctr">
            <a:normAutofit/>
          </a:bodyPr>
          <a:lstStyle/>
          <a:p>
            <a:r>
              <a:rPr lang="en-US"/>
              <a:t>Expectations</a:t>
            </a:r>
          </a:p>
        </p:txBody>
      </p:sp>
      <p:sp>
        <p:nvSpPr>
          <p:cNvPr id="2" name="Content Placeholder 1"/>
          <p:cNvSpPr>
            <a:spLocks noGrp="1"/>
          </p:cNvSpPr>
          <p:nvPr>
            <p:ph sz="half" idx="1"/>
          </p:nvPr>
        </p:nvSpPr>
        <p:spPr>
          <a:xfrm>
            <a:off x="1154955" y="2120900"/>
            <a:ext cx="3133726" cy="3898900"/>
          </a:xfrm>
        </p:spPr>
        <p:txBody>
          <a:bodyPr vert="horz" lIns="91440" tIns="45720" rIns="91440" bIns="45720" rtlCol="0">
            <a:normAutofit/>
          </a:bodyPr>
          <a:lstStyle/>
          <a:p>
            <a:r>
              <a:rPr lang="en-US">
                <a:solidFill>
                  <a:schemeClr val="bg1"/>
                </a:solidFill>
              </a:rPr>
              <a:t>Outline your expectations </a:t>
            </a:r>
          </a:p>
          <a:p>
            <a:r>
              <a:rPr lang="en-US">
                <a:solidFill>
                  <a:schemeClr val="bg1"/>
                </a:solidFill>
              </a:rPr>
              <a:t>What has happened in the file?</a:t>
            </a:r>
          </a:p>
          <a:p>
            <a:r>
              <a:rPr lang="en-US">
                <a:solidFill>
                  <a:schemeClr val="bg1"/>
                </a:solidFill>
              </a:rPr>
              <a:t>What is the next course of action?</a:t>
            </a:r>
          </a:p>
          <a:p>
            <a:pPr lvl="1"/>
            <a:r>
              <a:rPr lang="en-US">
                <a:solidFill>
                  <a:schemeClr val="bg1"/>
                </a:solidFill>
              </a:rPr>
              <a:t>Is the next step for the adjuster to do, or the attorney?</a:t>
            </a:r>
          </a:p>
          <a:p>
            <a:pPr lvl="1"/>
            <a:endParaRPr lang="en-US">
              <a:solidFill>
                <a:schemeClr val="bg1"/>
              </a:solidFill>
            </a:endParaRPr>
          </a:p>
          <a:p>
            <a:pPr lvl="1"/>
            <a:endParaRPr lang="en-US">
              <a:solidFill>
                <a:schemeClr val="bg1"/>
              </a:solidFill>
            </a:endParaRPr>
          </a:p>
        </p:txBody>
      </p:sp>
      <p:pic>
        <p:nvPicPr>
          <p:cNvPr id="7" name="Picture 6" descr="Shape&#10;&#10;AI-generated content may be incorrect.">
            <a:extLst>
              <a:ext uri="{FF2B5EF4-FFF2-40B4-BE49-F238E27FC236}">
                <a16:creationId xmlns:a16="http://schemas.microsoft.com/office/drawing/2014/main" id="{5026B80E-A77D-2CE4-CCCF-BA2F1125243E}"/>
              </a:ext>
            </a:extLst>
          </p:cNvPr>
          <p:cNvPicPr>
            <a:picLocks noChangeAspect="1"/>
          </p:cNvPicPr>
          <p:nvPr/>
        </p:nvPicPr>
        <p:blipFill>
          <a:blip r:embed="rId4"/>
          <a:stretch>
            <a:fillRect/>
          </a:stretch>
        </p:blipFill>
        <p:spPr>
          <a:xfrm>
            <a:off x="6606598" y="3047048"/>
            <a:ext cx="3934609" cy="1022998"/>
          </a:xfrm>
          <a:prstGeom prst="rect">
            <a:avLst/>
          </a:prstGeom>
          <a:noFill/>
        </p:spPr>
      </p:pic>
      <p:sp>
        <p:nvSpPr>
          <p:cNvPr id="37" name="Rectangle 36">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05544393"/>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98B78F7-6841-4168-8538-3E2607086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64D568C-39BB-4394-A483-C7C185002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CB70B903-F367-48EC-B214-D1D26FC70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45E5B732-80F6-496B-AC33-E0FD9395D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C709F18-F3FB-4D14-B50D-6159067EB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16E4A747-3382-4841-BCBE-78D416DEE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049AC68C-6F74-4DEB-9CD1-3E1C4EB2C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3FB17BE8-AC72-4544-AFE9-F8C1C3EB65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 name="Title 2"/>
          <p:cNvSpPr>
            <a:spLocks noGrp="1"/>
          </p:cNvSpPr>
          <p:nvPr>
            <p:ph type="title"/>
          </p:nvPr>
        </p:nvSpPr>
        <p:spPr>
          <a:xfrm>
            <a:off x="639098" y="629265"/>
            <a:ext cx="5132438" cy="1622322"/>
          </a:xfrm>
        </p:spPr>
        <p:txBody>
          <a:bodyPr>
            <a:normAutofit/>
          </a:bodyPr>
          <a:lstStyle/>
          <a:p>
            <a:r>
              <a:rPr lang="en-US"/>
              <a:t>Your file. Your Responsibility</a:t>
            </a:r>
          </a:p>
        </p:txBody>
      </p:sp>
      <p:sp>
        <p:nvSpPr>
          <p:cNvPr id="2" name="Content Placeholder 1"/>
          <p:cNvSpPr>
            <a:spLocks noGrp="1"/>
          </p:cNvSpPr>
          <p:nvPr>
            <p:ph idx="1"/>
          </p:nvPr>
        </p:nvSpPr>
        <p:spPr>
          <a:xfrm>
            <a:off x="639098" y="2418735"/>
            <a:ext cx="5132439" cy="3811742"/>
          </a:xfrm>
        </p:spPr>
        <p:txBody>
          <a:bodyPr anchor="ctr">
            <a:normAutofit/>
          </a:bodyPr>
          <a:lstStyle/>
          <a:p>
            <a:r>
              <a:rPr lang="en-US">
                <a:solidFill>
                  <a:schemeClr val="bg1"/>
                </a:solidFill>
              </a:rPr>
              <a:t> Express your opinion</a:t>
            </a:r>
          </a:p>
          <a:p>
            <a:r>
              <a:rPr lang="en-US">
                <a:solidFill>
                  <a:schemeClr val="bg1"/>
                </a:solidFill>
              </a:rPr>
              <a:t> Don’t hesitate if you do not agree with your attorney's opinion or suggestions.</a:t>
            </a:r>
          </a:p>
          <a:p>
            <a:r>
              <a:rPr lang="en-US">
                <a:solidFill>
                  <a:schemeClr val="bg1"/>
                </a:solidFill>
              </a:rPr>
              <a:t>If you have an action plan discuss this with your attorney. Be open to review suggestions or a different plan.</a:t>
            </a:r>
          </a:p>
          <a:p>
            <a:r>
              <a:rPr lang="en-US">
                <a:solidFill>
                  <a:schemeClr val="bg1"/>
                </a:solidFill>
              </a:rPr>
              <a:t>Keep communication open- you can disagree with their plan but remember you hired them for their experience and legal mind.</a:t>
            </a:r>
          </a:p>
          <a:p>
            <a:pPr marL="320040" lvl="1" indent="0">
              <a:buNone/>
            </a:pPr>
            <a:endParaRPr lang="en-US">
              <a:solidFill>
                <a:schemeClr val="bg1"/>
              </a:solidFill>
            </a:endParaRPr>
          </a:p>
        </p:txBody>
      </p:sp>
      <p:pic>
        <p:nvPicPr>
          <p:cNvPr id="7" name="Graphic 6" descr="Board Room">
            <a:extLst>
              <a:ext uri="{FF2B5EF4-FFF2-40B4-BE49-F238E27FC236}">
                <a16:creationId xmlns:a16="http://schemas.microsoft.com/office/drawing/2014/main" id="{0599B1AE-529F-08CD-C5C5-461AAA2159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0827" y="1016432"/>
            <a:ext cx="4842716" cy="4842716"/>
          </a:xfrm>
          <a:prstGeom prst="rect">
            <a:avLst/>
          </a:prstGeom>
        </p:spPr>
      </p:pic>
      <p:sp>
        <p:nvSpPr>
          <p:cNvPr id="19" name="Rectangle 18">
            <a:extLst>
              <a:ext uri="{FF2B5EF4-FFF2-40B4-BE49-F238E27FC236}">
                <a16:creationId xmlns:a16="http://schemas.microsoft.com/office/drawing/2014/main" id="{B5BA6DB3-F246-4306-AA4A-B2E8EF6D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708112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D007BF-40A4-6AFC-DAC8-1CBCDFD3A1C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622081AA-2C75-4E2E-C3CB-2E2BB3F48154}"/>
              </a:ext>
            </a:extLst>
          </p:cNvPr>
          <p:cNvSpPr>
            <a:spLocks noGrp="1"/>
          </p:cNvSpPr>
          <p:nvPr>
            <p:ph type="title"/>
          </p:nvPr>
        </p:nvSpPr>
        <p:spPr>
          <a:xfrm>
            <a:off x="994087" y="1130603"/>
            <a:ext cx="3342442" cy="4596794"/>
          </a:xfrm>
        </p:spPr>
        <p:txBody>
          <a:bodyPr anchor="ctr">
            <a:normAutofit/>
          </a:bodyPr>
          <a:lstStyle/>
          <a:p>
            <a:r>
              <a:rPr lang="en-US" sz="3200" u="sng">
                <a:solidFill>
                  <a:srgbClr val="EBEBEB"/>
                </a:solidFill>
              </a:rPr>
              <a:t>AWW §102(4): Method B</a:t>
            </a:r>
          </a:p>
        </p:txBody>
      </p:sp>
      <p:sp>
        <p:nvSpPr>
          <p:cNvPr id="3" name="Content Placeholder 2">
            <a:extLst>
              <a:ext uri="{FF2B5EF4-FFF2-40B4-BE49-F238E27FC236}">
                <a16:creationId xmlns:a16="http://schemas.microsoft.com/office/drawing/2014/main" id="{C3538706-8840-2DA8-4D91-92E7F706F63D}"/>
              </a:ext>
            </a:extLst>
          </p:cNvPr>
          <p:cNvSpPr>
            <a:spLocks noGrp="1"/>
          </p:cNvSpPr>
          <p:nvPr>
            <p:ph idx="1"/>
          </p:nvPr>
        </p:nvSpPr>
        <p:spPr>
          <a:xfrm>
            <a:off x="5290077" y="629265"/>
            <a:ext cx="6478588" cy="5762573"/>
          </a:xfrm>
        </p:spPr>
        <p:txBody>
          <a:bodyPr anchor="ctr">
            <a:normAutofit lnSpcReduction="10000"/>
          </a:bodyPr>
          <a:lstStyle/>
          <a:p>
            <a:pPr>
              <a:lnSpc>
                <a:spcPct val="90000"/>
              </a:lnSpc>
            </a:pPr>
            <a:r>
              <a:rPr lang="en-US" sz="2000" dirty="0"/>
              <a:t>Method B. Use for employees whose wages during that year have generally varied from week to week. </a:t>
            </a:r>
          </a:p>
          <a:p>
            <a:pPr>
              <a:lnSpc>
                <a:spcPct val="90000"/>
              </a:lnSpc>
            </a:pPr>
            <a:r>
              <a:rPr lang="en-US" sz="2000" dirty="0"/>
              <a:t>When the employment or occupation did not continue pursuant to paragraph A for 200 full working days. </a:t>
            </a:r>
          </a:p>
          <a:p>
            <a:pPr>
              <a:lnSpc>
                <a:spcPct val="90000"/>
              </a:lnSpc>
            </a:pPr>
            <a:r>
              <a:rPr lang="en-US" sz="2000" dirty="0"/>
              <a:t>Do not include earnings from the week-of-injury if they reduce the AWW. </a:t>
            </a:r>
          </a:p>
          <a:p>
            <a:pPr>
              <a:lnSpc>
                <a:spcPct val="90000"/>
              </a:lnSpc>
            </a:pPr>
            <a:r>
              <a:rPr lang="en-US" sz="2000" dirty="0"/>
              <a:t>Do not include earnings from the week-of-hire if they reduce the AWW. </a:t>
            </a:r>
          </a:p>
          <a:p>
            <a:pPr>
              <a:lnSpc>
                <a:spcPct val="90000"/>
              </a:lnSpc>
            </a:pPr>
            <a:r>
              <a:rPr lang="en-US" sz="2000" dirty="0"/>
              <a:t>For weeks with no earnings, list on the Wage Statement with “0”.</a:t>
            </a:r>
          </a:p>
          <a:p>
            <a:pPr marL="0" indent="0">
              <a:lnSpc>
                <a:spcPct val="90000"/>
              </a:lnSpc>
              <a:buNone/>
            </a:pPr>
            <a:endParaRPr lang="en-US" sz="2000" b="1" dirty="0"/>
          </a:p>
          <a:p>
            <a:pPr marL="0" indent="0" algn="ctr">
              <a:lnSpc>
                <a:spcPct val="90000"/>
              </a:lnSpc>
              <a:buNone/>
            </a:pPr>
            <a:r>
              <a:rPr lang="en-US" sz="2000" b="1" dirty="0"/>
              <a:t>The entire amount of wages or salary earned by the injured employee during the immediately preceding year divided by the total number of weeks, any part of which the employee worked during the same period. </a:t>
            </a:r>
          </a:p>
        </p:txBody>
      </p:sp>
    </p:spTree>
    <p:extLst>
      <p:ext uri="{BB962C8B-B14F-4D97-AF65-F5344CB8AC3E}">
        <p14:creationId xmlns:p14="http://schemas.microsoft.com/office/powerpoint/2010/main" val="2560634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4104" name="Rectangle 4103">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05" name="Oval 4104">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6" name="Oval 4105">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7" name="Oval 4106">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8" name="Oval 4107">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09" name="Oval 4108">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0"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4111"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4112"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114" name="Rectangle 4113">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1154953" y="973668"/>
            <a:ext cx="8761413" cy="706964"/>
          </a:xfrm>
        </p:spPr>
        <p:txBody>
          <a:bodyPr vert="horz" lIns="91440" tIns="45720" rIns="91440" bIns="45720" rtlCol="0" anchor="ctr">
            <a:normAutofit/>
          </a:bodyPr>
          <a:lstStyle/>
          <a:p>
            <a:r>
              <a:rPr lang="en-US"/>
              <a:t>Share hidden information</a:t>
            </a:r>
          </a:p>
        </p:txBody>
      </p:sp>
      <p:sp>
        <p:nvSpPr>
          <p:cNvPr id="2" name="Content Placeholder 1"/>
          <p:cNvSpPr>
            <a:spLocks noGrp="1"/>
          </p:cNvSpPr>
          <p:nvPr>
            <p:ph sz="half" idx="1"/>
          </p:nvPr>
        </p:nvSpPr>
        <p:spPr>
          <a:xfrm>
            <a:off x="1154954" y="2603500"/>
            <a:ext cx="5211979" cy="3416300"/>
          </a:xfrm>
        </p:spPr>
        <p:txBody>
          <a:bodyPr vert="horz" lIns="91440" tIns="45720" rIns="91440" bIns="45720" rtlCol="0" anchor="ctr">
            <a:normAutofit/>
          </a:bodyPr>
          <a:lstStyle/>
          <a:p>
            <a:r>
              <a:rPr lang="en-US" dirty="0"/>
              <a:t>You have hired an attorney to defend this claim. Your attorney needs to know everything you know to properly defend this claim. </a:t>
            </a:r>
          </a:p>
          <a:p>
            <a:r>
              <a:rPr lang="en-US" dirty="0"/>
              <a:t>If you don’t share all with your attorney and they get blindsided during a conversation with the employee’s council – You will get BLINDSIDED with frustration, anger and the attorney could feel that you are not working as a team. </a:t>
            </a:r>
          </a:p>
          <a:p>
            <a:endParaRPr lang="en-US"/>
          </a:p>
        </p:txBody>
      </p:sp>
      <p:pic>
        <p:nvPicPr>
          <p:cNvPr id="4098" name="Picture 2" descr="Secretly GIFs - Find &amp; Share on GIPHY">
            <a:extLst>
              <a:ext uri="{FF2B5EF4-FFF2-40B4-BE49-F238E27FC236}">
                <a16:creationId xmlns:a16="http://schemas.microsoft.com/office/drawing/2014/main" id="{E15DA1CA-AC4D-55CB-28B2-0A24C17F0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516" r="15530" b="1"/>
          <a:stretch>
            <a:fillRect/>
          </a:stretch>
        </p:blipFill>
        <p:spPr bwMode="auto">
          <a:xfrm>
            <a:off x="6798733" y="2775951"/>
            <a:ext cx="4345024" cy="3067163"/>
          </a:xfrm>
          <a:prstGeom prst="roundRect">
            <a:avLst>
              <a:gd name="adj" fmla="val 1858"/>
            </a:avLst>
          </a:prstGeom>
          <a:solidFill>
            <a:srgbClr val="FFFFFF"/>
          </a:solidFill>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66031769"/>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Listen</a:t>
            </a:r>
          </a:p>
        </p:txBody>
      </p:sp>
      <p:graphicFrame>
        <p:nvGraphicFramePr>
          <p:cNvPr id="6" name="Content Placeholder 1">
            <a:extLst>
              <a:ext uri="{FF2B5EF4-FFF2-40B4-BE49-F238E27FC236}">
                <a16:creationId xmlns:a16="http://schemas.microsoft.com/office/drawing/2014/main" id="{A1165D22-6C12-7E95-6130-9964A7EE953A}"/>
              </a:ext>
            </a:extLst>
          </p:cNvPr>
          <p:cNvGraphicFramePr>
            <a:graphicFrameLocks noGrp="1"/>
          </p:cNvGraphicFramePr>
          <p:nvPr>
            <p:ph idx="1"/>
          </p:nvPr>
        </p:nvGraphicFramePr>
        <p:xfrm>
          <a:off x="1154955" y="2603500"/>
          <a:ext cx="8761412"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7"/>
          <p:cNvSpPr txBox="1">
            <a:spLocks/>
          </p:cNvSpPr>
          <p:nvPr/>
        </p:nvSpPr>
        <p:spPr>
          <a:xfrm>
            <a:off x="1541163" y="5715000"/>
            <a:ext cx="9126838" cy="533400"/>
          </a:xfrm>
          <a:prstGeom prst="rect">
            <a:avLst/>
          </a:prstGeom>
        </p:spPr>
        <p:txBody>
          <a:bodyPr anchor="b">
            <a:normAutofit/>
          </a:bodyPr>
          <a:lstStyle>
            <a:lvl1pPr marL="0" indent="0" algn="l" defTabSz="914400" rtl="0" eaLnBrk="1" latinLnBrk="0" hangingPunct="1">
              <a:lnSpc>
                <a:spcPct val="90000"/>
              </a:lnSpc>
              <a:spcBef>
                <a:spcPts val="1800"/>
              </a:spcBef>
              <a:buClr>
                <a:schemeClr val="tx1"/>
              </a:buClr>
              <a:buSzPct val="80000"/>
              <a:buFont typeface="Wingdings" pitchFamily="2" charset="2"/>
              <a:buNone/>
              <a:defRPr sz="1800" kern="1200">
                <a:solidFill>
                  <a:schemeClr val="tx1"/>
                </a:solidFill>
                <a:latin typeface="+mn-lt"/>
                <a:ea typeface="+mn-ea"/>
                <a:cs typeface="+mn-cs"/>
              </a:defRPr>
            </a:lvl1pPr>
            <a:lvl2pPr marL="320040" indent="0" algn="l" defTabSz="914400" rtl="0" eaLnBrk="1" latinLnBrk="0" hangingPunct="1">
              <a:lnSpc>
                <a:spcPct val="90000"/>
              </a:lnSpc>
              <a:spcBef>
                <a:spcPts val="1000"/>
              </a:spcBef>
              <a:buClr>
                <a:schemeClr val="tx1"/>
              </a:buClr>
              <a:buSzPct val="100000"/>
              <a:buFont typeface="Arial" pitchFamily="34" charset="0"/>
              <a:buNone/>
              <a:defRPr sz="2000" kern="1200">
                <a:solidFill>
                  <a:schemeClr val="tx1"/>
                </a:solidFill>
                <a:latin typeface="+mn-lt"/>
                <a:ea typeface="+mn-ea"/>
                <a:cs typeface="+mn-cs"/>
              </a:defRPr>
            </a:lvl2pPr>
            <a:lvl3pPr marL="594360" indent="0" algn="l" defTabSz="914400" rtl="0" eaLnBrk="1" latinLnBrk="0" hangingPunct="1">
              <a:lnSpc>
                <a:spcPct val="90000"/>
              </a:lnSpc>
              <a:spcBef>
                <a:spcPts val="800"/>
              </a:spcBef>
              <a:buClr>
                <a:schemeClr val="tx1"/>
              </a:buClr>
              <a:buSzPct val="80000"/>
              <a:buFont typeface="Wingdings" pitchFamily="2" charset="2"/>
              <a:buNone/>
              <a:defRPr sz="1800" kern="1200">
                <a:solidFill>
                  <a:schemeClr val="tx1"/>
                </a:solidFill>
                <a:latin typeface="+mn-lt"/>
                <a:ea typeface="+mn-ea"/>
                <a:cs typeface="+mn-cs"/>
              </a:defRPr>
            </a:lvl3pPr>
            <a:lvl4pPr marL="868680" indent="0" algn="l" defTabSz="914400" rtl="0" eaLnBrk="1" latinLnBrk="0" hangingPunct="1">
              <a:lnSpc>
                <a:spcPct val="90000"/>
              </a:lnSpc>
              <a:spcBef>
                <a:spcPts val="800"/>
              </a:spcBef>
              <a:buClr>
                <a:schemeClr val="tx1"/>
              </a:buClr>
              <a:buSzPct val="100000"/>
              <a:buFont typeface="Arial" pitchFamily="34" charset="0"/>
              <a:buNone/>
              <a:defRPr sz="1600" kern="1200">
                <a:solidFill>
                  <a:schemeClr val="tx1"/>
                </a:solidFill>
                <a:latin typeface="+mn-lt"/>
                <a:ea typeface="+mn-ea"/>
                <a:cs typeface="+mn-cs"/>
              </a:defRPr>
            </a:lvl4pPr>
            <a:lvl5pPr marL="1097280" indent="0" algn="l" defTabSz="914400" rtl="0" eaLnBrk="1" latinLnBrk="0" hangingPunct="1">
              <a:lnSpc>
                <a:spcPct val="90000"/>
              </a:lnSpc>
              <a:spcBef>
                <a:spcPts val="800"/>
              </a:spcBef>
              <a:buClr>
                <a:schemeClr val="tx1"/>
              </a:buClr>
              <a:buSzPct val="80000"/>
              <a:buFont typeface="Wingdings" pitchFamily="2" charset="2"/>
              <a:buNone/>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a:lstStyle>
          <a:p>
            <a:r>
              <a:rPr lang="en-US" sz="1600" dirty="0"/>
              <a:t>-for more info…List location or contact for specification (or other related documents)</a:t>
            </a:r>
          </a:p>
        </p:txBody>
      </p:sp>
    </p:spTree>
    <p:extLst>
      <p:ext uri="{BB962C8B-B14F-4D97-AF65-F5344CB8AC3E}">
        <p14:creationId xmlns:p14="http://schemas.microsoft.com/office/powerpoint/2010/main" val="1559503816"/>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9" name="Rectangle 18">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 </a:t>
            </a:r>
          </a:p>
        </p:txBody>
      </p:sp>
      <p:grpSp>
        <p:nvGrpSpPr>
          <p:cNvPr id="21" name="Group 20">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2" name="Rectangle 21">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4"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Content Placeholder 4">
            <a:extLst>
              <a:ext uri="{FF2B5EF4-FFF2-40B4-BE49-F238E27FC236}">
                <a16:creationId xmlns:a16="http://schemas.microsoft.com/office/drawing/2014/main" id="{DF376377-B038-C31D-7F2E-B27A67141EAD}"/>
              </a:ext>
            </a:extLst>
          </p:cNvPr>
          <p:cNvPicPr>
            <a:picLocks noGrp="1" noChangeAspect="1"/>
          </p:cNvPicPr>
          <p:nvPr>
            <p:ph idx="1"/>
          </p:nvPr>
        </p:nvPicPr>
        <p:blipFill>
          <a:blip r:embed="rId4"/>
          <a:stretch>
            <a:fillRect/>
          </a:stretch>
        </p:blipFill>
        <p:spPr>
          <a:xfrm>
            <a:off x="1709853" y="1114621"/>
            <a:ext cx="5243000" cy="4628758"/>
          </a:xfrm>
          <a:prstGeom prst="rect">
            <a:avLst/>
          </a:prstGeom>
        </p:spPr>
      </p:pic>
    </p:spTree>
    <p:extLst>
      <p:ext uri="{BB962C8B-B14F-4D97-AF65-F5344CB8AC3E}">
        <p14:creationId xmlns:p14="http://schemas.microsoft.com/office/powerpoint/2010/main" val="1779419073"/>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Overview of the Audit Process</a:t>
            </a:r>
          </a:p>
        </p:txBody>
      </p:sp>
      <p:sp>
        <p:nvSpPr>
          <p:cNvPr id="3" name="Content Placeholder 2"/>
          <p:cNvSpPr>
            <a:spLocks noGrp="1"/>
          </p:cNvSpPr>
          <p:nvPr>
            <p:ph type="subTitle" idx="1"/>
          </p:nvPr>
        </p:nvSpPr>
        <p:spPr/>
        <p:txBody>
          <a:bodyPr/>
          <a:lstStyle/>
          <a:p>
            <a:r>
              <a:rPr lang="en-US" dirty="0"/>
              <a:t>Office of Monitoring, Audit &amp; Enforcement| Workers’ Compensation Board| Team Resolution</a:t>
            </a:r>
          </a:p>
        </p:txBody>
      </p:sp>
    </p:spTree>
    <p:extLst>
      <p:ext uri="{BB962C8B-B14F-4D97-AF65-F5344CB8AC3E}">
        <p14:creationId xmlns:p14="http://schemas.microsoft.com/office/powerpoint/2010/main" val="1931081885"/>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normAutofit/>
          </a:bodyPr>
          <a:lstStyle/>
          <a:p>
            <a:pPr algn="ctr"/>
            <a:r>
              <a:rPr lang="en-US" dirty="0">
                <a:solidFill>
                  <a:srgbClr val="EBEBEB"/>
                </a:solidFill>
              </a:rPr>
              <a:t>Goals</a:t>
            </a:r>
          </a:p>
        </p:txBody>
      </p:sp>
      <p:graphicFrame>
        <p:nvGraphicFramePr>
          <p:cNvPr id="5" name="Content Placeholder 2">
            <a:extLst>
              <a:ext uri="{FF2B5EF4-FFF2-40B4-BE49-F238E27FC236}">
                <a16:creationId xmlns:a16="http://schemas.microsoft.com/office/drawing/2014/main" id="{499E949D-B489-F423-CD64-775657C770D8}"/>
              </a:ext>
            </a:extLst>
          </p:cNvPr>
          <p:cNvGraphicFramePr>
            <a:graphicFrameLocks noGrp="1"/>
          </p:cNvGraphicFramePr>
          <p:nvPr>
            <p:ph idx="1"/>
            <p:extLst>
              <p:ext uri="{D42A27DB-BD31-4B8C-83A1-F6EECF244321}">
                <p14:modId xmlns:p14="http://schemas.microsoft.com/office/powerpoint/2010/main" val="210687641"/>
              </p:ext>
            </p:extLst>
          </p:nvPr>
        </p:nvGraphicFramePr>
        <p:xfrm>
          <a:off x="767256" y="2809618"/>
          <a:ext cx="10857186" cy="3254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6688006"/>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t>What is an Audit</a:t>
            </a:r>
          </a:p>
        </p:txBody>
      </p:sp>
      <p:sp>
        <p:nvSpPr>
          <p:cNvPr id="2" name="Content Placeholder 1"/>
          <p:cNvSpPr>
            <a:spLocks noGrp="1"/>
          </p:cNvSpPr>
          <p:nvPr>
            <p:ph idx="1"/>
          </p:nvPr>
        </p:nvSpPr>
        <p:spPr/>
        <p:txBody>
          <a:bodyPr/>
          <a:lstStyle/>
          <a:p>
            <a:r>
              <a:rPr lang="en-US" dirty="0"/>
              <a:t> An audit is a review of a sample of files from an insurance carrier.</a:t>
            </a:r>
          </a:p>
          <a:p>
            <a:r>
              <a:rPr lang="en-US" dirty="0"/>
              <a:t>A letter will be sent to the carrier. It will contain the following:	</a:t>
            </a:r>
          </a:p>
          <a:p>
            <a:pPr lvl="1"/>
            <a:r>
              <a:rPr lang="en-US" dirty="0"/>
              <a:t>Statutory reference that provides authority to examine records</a:t>
            </a:r>
          </a:p>
          <a:p>
            <a:pPr lvl="1"/>
            <a:r>
              <a:rPr lang="en-US" dirty="0"/>
              <a:t>The years to be audited</a:t>
            </a:r>
          </a:p>
          <a:p>
            <a:pPr lvl="1"/>
            <a:r>
              <a:rPr lang="en-US" dirty="0"/>
              <a:t>Pre-audit survey to be completed, usually by the Compliance Manager</a:t>
            </a:r>
          </a:p>
          <a:p>
            <a:pPr lvl="1"/>
            <a:r>
              <a:rPr lang="en-US" dirty="0"/>
              <a:t>Request for electronic data files for the year(s) of the audit</a:t>
            </a:r>
          </a:p>
          <a:p>
            <a:pPr lvl="1"/>
            <a:r>
              <a:rPr lang="en-US" dirty="0"/>
              <a:t>The Compliance Manager / Carrier has 20 days to respond</a:t>
            </a:r>
          </a:p>
          <a:p>
            <a:pPr lvl="1"/>
            <a:endParaRPr lang="en-US" dirty="0"/>
          </a:p>
        </p:txBody>
      </p:sp>
    </p:spTree>
    <p:extLst>
      <p:ext uri="{BB962C8B-B14F-4D97-AF65-F5344CB8AC3E}">
        <p14:creationId xmlns:p14="http://schemas.microsoft.com/office/powerpoint/2010/main" val="2850426186"/>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t>Carrier response to Audit</a:t>
            </a:r>
          </a:p>
        </p:txBody>
      </p:sp>
      <p:sp>
        <p:nvSpPr>
          <p:cNvPr id="2" name="Content Placeholder 1"/>
          <p:cNvSpPr>
            <a:spLocks noGrp="1"/>
          </p:cNvSpPr>
          <p:nvPr>
            <p:ph idx="1"/>
          </p:nvPr>
        </p:nvSpPr>
        <p:spPr/>
        <p:txBody>
          <a:bodyPr/>
          <a:lstStyle/>
          <a:p>
            <a:r>
              <a:rPr lang="en-US" dirty="0"/>
              <a:t> The Carrier should prepare the selected claims for Audit</a:t>
            </a:r>
          </a:p>
          <a:p>
            <a:r>
              <a:rPr lang="en-US" dirty="0"/>
              <a:t>The Carrier should also review compliance reports, complaints for audit and any corrective action plans that occurred within the timeframe of the requested date of the audit.</a:t>
            </a:r>
          </a:p>
          <a:p>
            <a:r>
              <a:rPr lang="en-US" dirty="0"/>
              <a:t>The Carrier should also inform the </a:t>
            </a:r>
            <a:r>
              <a:rPr lang="en-US"/>
              <a:t>adjusters that </a:t>
            </a:r>
            <a:r>
              <a:rPr lang="en-US" dirty="0"/>
              <a:t>there will be an Audit taking place and they may have files involved.</a:t>
            </a:r>
          </a:p>
          <a:p>
            <a:pPr marL="320040" lvl="1" indent="0">
              <a:buNone/>
            </a:pPr>
            <a:endParaRPr lang="en-US" dirty="0"/>
          </a:p>
        </p:txBody>
      </p:sp>
    </p:spTree>
    <p:extLst>
      <p:ext uri="{BB962C8B-B14F-4D97-AF65-F5344CB8AC3E}">
        <p14:creationId xmlns:p14="http://schemas.microsoft.com/office/powerpoint/2010/main" val="829900520"/>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Rectangle 1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3" name="Title 2"/>
          <p:cNvSpPr>
            <a:spLocks noGrp="1"/>
          </p:cNvSpPr>
          <p:nvPr>
            <p:ph type="title"/>
          </p:nvPr>
        </p:nvSpPr>
        <p:spPr>
          <a:xfrm>
            <a:off x="1154955" y="973667"/>
            <a:ext cx="2942210" cy="4833745"/>
          </a:xfrm>
        </p:spPr>
        <p:txBody>
          <a:bodyPr>
            <a:normAutofit/>
          </a:bodyPr>
          <a:lstStyle/>
          <a:p>
            <a:r>
              <a:rPr lang="en-US">
                <a:solidFill>
                  <a:srgbClr val="EBEBEB"/>
                </a:solidFill>
              </a:rPr>
              <a:t> What is Audit looking at when reviewing files</a:t>
            </a:r>
          </a:p>
        </p:txBody>
      </p:sp>
      <p:sp>
        <p:nvSpPr>
          <p:cNvPr id="23" name="Rectangle 2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1">
            <a:extLst>
              <a:ext uri="{FF2B5EF4-FFF2-40B4-BE49-F238E27FC236}">
                <a16:creationId xmlns:a16="http://schemas.microsoft.com/office/drawing/2014/main" id="{3DEC1857-ED01-5D91-3DD7-00F2440F88EF}"/>
              </a:ext>
            </a:extLst>
          </p:cNvPr>
          <p:cNvGraphicFramePr>
            <a:graphicFrameLocks noGrp="1"/>
          </p:cNvGraphicFramePr>
          <p:nvPr>
            <p:ph idx="1"/>
            <p:extLst>
              <p:ext uri="{D42A27DB-BD31-4B8C-83A1-F6EECF244321}">
                <p14:modId xmlns:p14="http://schemas.microsoft.com/office/powerpoint/2010/main" val="80109056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1947760"/>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 name="Rectangle 9">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7"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8"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0" name="Rectangle 19">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1154953" y="973668"/>
            <a:ext cx="8761413" cy="706964"/>
          </a:xfrm>
        </p:spPr>
        <p:txBody>
          <a:bodyPr vert="horz" lIns="91440" tIns="45720" rIns="91440" bIns="45720" rtlCol="0" anchor="ctr">
            <a:normAutofit/>
          </a:bodyPr>
          <a:lstStyle/>
          <a:p>
            <a:r>
              <a:rPr lang="en-US"/>
              <a:t>Documentation </a:t>
            </a:r>
          </a:p>
        </p:txBody>
      </p:sp>
      <p:sp>
        <p:nvSpPr>
          <p:cNvPr id="2" name="Content Placeholder 1"/>
          <p:cNvSpPr>
            <a:spLocks noGrp="1"/>
          </p:cNvSpPr>
          <p:nvPr>
            <p:ph sz="half" idx="1"/>
          </p:nvPr>
        </p:nvSpPr>
        <p:spPr>
          <a:xfrm>
            <a:off x="1154954" y="2603500"/>
            <a:ext cx="6397313" cy="3416300"/>
          </a:xfrm>
        </p:spPr>
        <p:txBody>
          <a:bodyPr vert="horz" lIns="91440" tIns="45720" rIns="91440" bIns="45720" rtlCol="0" anchor="ctr">
            <a:normAutofit/>
          </a:bodyPr>
          <a:lstStyle/>
          <a:p>
            <a:r>
              <a:rPr lang="en-US"/>
              <a:t>Audit cannot rely on unsubstantiated statements.</a:t>
            </a:r>
          </a:p>
          <a:p>
            <a:r>
              <a:rPr lang="en-US"/>
              <a:t>Every time you touch a file document clearly what was done and why.</a:t>
            </a:r>
          </a:p>
          <a:p>
            <a:pPr marL="320040" lvl="1" indent="0"/>
            <a:endParaRPr lang="en-US"/>
          </a:p>
        </p:txBody>
      </p:sp>
      <p:pic>
        <p:nvPicPr>
          <p:cNvPr id="4" name="Picture Placeholder 10">
            <a:extLst>
              <a:ext uri="{FF2B5EF4-FFF2-40B4-BE49-F238E27FC236}">
                <a16:creationId xmlns:a16="http://schemas.microsoft.com/office/drawing/2014/main" id="{517A859C-4F2C-5B2E-00F2-A5477A0577D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72" r="-4" b="-4"/>
          <a:stretch/>
        </p:blipFill>
        <p:spPr bwMode="auto">
          <a:xfrm>
            <a:off x="8020571" y="2889860"/>
            <a:ext cx="3080048" cy="2839344"/>
          </a:xfrm>
          <a:prstGeom prst="roundRect">
            <a:avLst>
              <a:gd name="adj" fmla="val 1858"/>
            </a:avLst>
          </a:prstGeom>
          <a:noFill/>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124475171"/>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 name="Title 2"/>
          <p:cNvSpPr>
            <a:spLocks noGrp="1"/>
          </p:cNvSpPr>
          <p:nvPr>
            <p:ph type="title"/>
          </p:nvPr>
        </p:nvSpPr>
        <p:spPr>
          <a:xfrm>
            <a:off x="994087" y="1130603"/>
            <a:ext cx="3342442" cy="4596794"/>
          </a:xfrm>
        </p:spPr>
        <p:txBody>
          <a:bodyPr anchor="ctr">
            <a:normAutofit/>
          </a:bodyPr>
          <a:lstStyle/>
          <a:p>
            <a:r>
              <a:rPr lang="en-US" sz="3200">
                <a:solidFill>
                  <a:srgbClr val="EBEBEB"/>
                </a:solidFill>
              </a:rPr>
              <a:t>What Audit uses to Measure Compliance </a:t>
            </a:r>
          </a:p>
        </p:txBody>
      </p:sp>
      <p:sp>
        <p:nvSpPr>
          <p:cNvPr id="2" name="Content Placeholder 1"/>
          <p:cNvSpPr>
            <a:spLocks noGrp="1"/>
          </p:cNvSpPr>
          <p:nvPr>
            <p:ph idx="1"/>
          </p:nvPr>
        </p:nvSpPr>
        <p:spPr>
          <a:xfrm>
            <a:off x="5290077" y="437513"/>
            <a:ext cx="5502614" cy="5954325"/>
          </a:xfrm>
        </p:spPr>
        <p:txBody>
          <a:bodyPr anchor="ctr">
            <a:normAutofit/>
          </a:bodyPr>
          <a:lstStyle/>
          <a:p>
            <a:endParaRPr lang="en-US" sz="2000">
              <a:latin typeface="+mj-lt"/>
            </a:endParaRPr>
          </a:p>
          <a:p>
            <a:r>
              <a:rPr lang="en-US" sz="2000">
                <a:latin typeface="+mj-lt"/>
              </a:rPr>
              <a:t>Statue- Workers’ Compensation Act of 1992</a:t>
            </a:r>
          </a:p>
          <a:p>
            <a:r>
              <a:rPr lang="en-US" sz="2000">
                <a:latin typeface="+mj-lt"/>
              </a:rPr>
              <a:t>Rules – Maine Workers’ Compensation Rules</a:t>
            </a:r>
          </a:p>
          <a:p>
            <a:r>
              <a:rPr lang="en-US" sz="2000">
                <a:latin typeface="+mj-lt"/>
              </a:rPr>
              <a:t>Appellate Decisions</a:t>
            </a:r>
          </a:p>
          <a:p>
            <a:pPr lvl="1"/>
            <a:r>
              <a:rPr lang="en-US" sz="2000">
                <a:latin typeface="+mj-lt"/>
              </a:rPr>
              <a:t>Appellate decision can set precedents for future cases, influencing how similar legal issues are handled. Decision’s </a:t>
            </a:r>
          </a:p>
          <a:p>
            <a:r>
              <a:rPr lang="en-US" sz="2000">
                <a:latin typeface="+mj-lt"/>
              </a:rPr>
              <a:t>Law Court Decisions</a:t>
            </a:r>
          </a:p>
          <a:p>
            <a:endParaRPr lang="en-US" sz="2000">
              <a:latin typeface="+mj-lt"/>
            </a:endParaRPr>
          </a:p>
        </p:txBody>
      </p:sp>
    </p:spTree>
    <p:extLst>
      <p:ext uri="{BB962C8B-B14F-4D97-AF65-F5344CB8AC3E}">
        <p14:creationId xmlns:p14="http://schemas.microsoft.com/office/powerpoint/2010/main" val="222273610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7BC5E-E3FF-A643-AA61-409503B91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55059-50FF-6874-491C-0D9B91493734}"/>
              </a:ext>
            </a:extLst>
          </p:cNvPr>
          <p:cNvSpPr>
            <a:spLocks noGrp="1"/>
          </p:cNvSpPr>
          <p:nvPr>
            <p:ph type="title"/>
          </p:nvPr>
        </p:nvSpPr>
        <p:spPr>
          <a:xfrm>
            <a:off x="1797666" y="588042"/>
            <a:ext cx="8596668" cy="1320800"/>
          </a:xfrm>
        </p:spPr>
        <p:txBody>
          <a:bodyPr/>
          <a:lstStyle/>
          <a:p>
            <a:pPr algn="ctr"/>
            <a:r>
              <a:rPr lang="en-US" u="sng" dirty="0"/>
              <a:t>AWW §102(4): Method C</a:t>
            </a:r>
          </a:p>
        </p:txBody>
      </p:sp>
      <p:sp>
        <p:nvSpPr>
          <p:cNvPr id="3" name="Content Placeholder 2">
            <a:extLst>
              <a:ext uri="{FF2B5EF4-FFF2-40B4-BE49-F238E27FC236}">
                <a16:creationId xmlns:a16="http://schemas.microsoft.com/office/drawing/2014/main" id="{F489213C-0418-AEF5-0C12-9422299B09A9}"/>
              </a:ext>
            </a:extLst>
          </p:cNvPr>
          <p:cNvSpPr>
            <a:spLocks noGrp="1"/>
          </p:cNvSpPr>
          <p:nvPr>
            <p:ph idx="1"/>
          </p:nvPr>
        </p:nvSpPr>
        <p:spPr>
          <a:xfrm>
            <a:off x="521690" y="2532185"/>
            <a:ext cx="10992975" cy="4075092"/>
          </a:xfrm>
        </p:spPr>
        <p:txBody>
          <a:bodyPr>
            <a:noAutofit/>
          </a:bodyPr>
          <a:lstStyle/>
          <a:p>
            <a:pPr>
              <a:lnSpc>
                <a:spcPct val="200000"/>
              </a:lnSpc>
            </a:pPr>
            <a:r>
              <a:rPr lang="en-US" sz="1700" dirty="0"/>
              <a:t>Method C. Includes any employee who is employed directly in agriculture or in the harvesting or initial hauling of forest products, regardless of weeks worked. </a:t>
            </a:r>
          </a:p>
          <a:p>
            <a:pPr>
              <a:lnSpc>
                <a:spcPct val="200000"/>
              </a:lnSpc>
            </a:pPr>
            <a:r>
              <a:rPr lang="en-US" sz="1700" dirty="0"/>
              <a:t>All others who work (seasonally) no more than 26 weeks per year. </a:t>
            </a:r>
          </a:p>
          <a:p>
            <a:pPr>
              <a:lnSpc>
                <a:spcPct val="200000"/>
              </a:lnSpc>
            </a:pPr>
            <a:r>
              <a:rPr lang="en-US" sz="1700" dirty="0"/>
              <a:t>Include earnings from all employment. </a:t>
            </a:r>
          </a:p>
          <a:p>
            <a:pPr>
              <a:lnSpc>
                <a:spcPct val="200000"/>
              </a:lnSpc>
            </a:pPr>
            <a:r>
              <a:rPr lang="en-US" sz="1700" dirty="0"/>
              <a:t>Do not use if employee was not seasonal in the previous calendar year. </a:t>
            </a:r>
          </a:p>
          <a:p>
            <a:pPr marL="0" indent="0" algn="ctr">
              <a:lnSpc>
                <a:spcPct val="200000"/>
              </a:lnSpc>
              <a:buNone/>
            </a:pPr>
            <a:r>
              <a:rPr lang="en-US" sz="1700" b="1" dirty="0"/>
              <a:t>Gross earnings for the prior calendar year divided by 52 weeks. </a:t>
            </a:r>
          </a:p>
        </p:txBody>
      </p:sp>
    </p:spTree>
    <p:extLst>
      <p:ext uri="{BB962C8B-B14F-4D97-AF65-F5344CB8AC3E}">
        <p14:creationId xmlns:p14="http://schemas.microsoft.com/office/powerpoint/2010/main" val="1162078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 name="Title 2"/>
          <p:cNvSpPr>
            <a:spLocks noGrp="1"/>
          </p:cNvSpPr>
          <p:nvPr>
            <p:ph type="title"/>
          </p:nvPr>
        </p:nvSpPr>
        <p:spPr>
          <a:xfrm>
            <a:off x="994087" y="1130603"/>
            <a:ext cx="3342442" cy="4596794"/>
          </a:xfrm>
        </p:spPr>
        <p:txBody>
          <a:bodyPr anchor="ctr">
            <a:normAutofit/>
          </a:bodyPr>
          <a:lstStyle/>
          <a:p>
            <a:r>
              <a:rPr lang="en-US" sz="3200">
                <a:solidFill>
                  <a:srgbClr val="EBEBEB"/>
                </a:solidFill>
              </a:rPr>
              <a:t>Audit Completion</a:t>
            </a:r>
          </a:p>
        </p:txBody>
      </p:sp>
      <p:sp>
        <p:nvSpPr>
          <p:cNvPr id="2" name="Content Placeholder 1"/>
          <p:cNvSpPr>
            <a:spLocks noGrp="1"/>
          </p:cNvSpPr>
          <p:nvPr>
            <p:ph idx="1"/>
          </p:nvPr>
        </p:nvSpPr>
        <p:spPr>
          <a:xfrm>
            <a:off x="5142960" y="1525737"/>
            <a:ext cx="6733757" cy="4715438"/>
          </a:xfrm>
        </p:spPr>
        <p:txBody>
          <a:bodyPr anchor="ctr">
            <a:normAutofit lnSpcReduction="10000"/>
          </a:bodyPr>
          <a:lstStyle/>
          <a:p>
            <a:r>
              <a:rPr lang="en-US" sz="1900" dirty="0"/>
              <a:t>Initial preliminary conclusions will be presented in small batches to the Carrier.</a:t>
            </a:r>
          </a:p>
          <a:p>
            <a:r>
              <a:rPr lang="en-US" sz="1900" dirty="0"/>
              <a:t>This will allow the Carrier time to review and address the following:</a:t>
            </a:r>
          </a:p>
          <a:p>
            <a:pPr lvl="1"/>
            <a:r>
              <a:rPr lang="en-US" sz="1900" dirty="0"/>
              <a:t>Results and any other significant issue(s) found</a:t>
            </a:r>
          </a:p>
          <a:p>
            <a:pPr lvl="1"/>
            <a:r>
              <a:rPr lang="en-US" sz="1900" dirty="0"/>
              <a:t>See the initial penalty exposure (if there is one)</a:t>
            </a:r>
          </a:p>
          <a:p>
            <a:pPr lvl="1"/>
            <a:r>
              <a:rPr lang="en-US" sz="1900" dirty="0"/>
              <a:t>Request information, forms or corrections</a:t>
            </a:r>
          </a:p>
          <a:p>
            <a:pPr lvl="1"/>
            <a:r>
              <a:rPr lang="en-US" sz="1900" dirty="0"/>
              <a:t>Carrier will have 20 days to respond. </a:t>
            </a:r>
          </a:p>
          <a:p>
            <a:pPr lvl="2"/>
            <a:r>
              <a:rPr lang="en-US" sz="1900" dirty="0"/>
              <a:t>Continued non-response will result in steps to enforce.</a:t>
            </a:r>
          </a:p>
          <a:p>
            <a:r>
              <a:rPr lang="en-US" sz="1900" dirty="0"/>
              <a:t>After the results have been received a draft Audit report will be sent.</a:t>
            </a:r>
          </a:p>
          <a:p>
            <a:pPr lvl="1"/>
            <a:r>
              <a:rPr lang="en-US" sz="1900" dirty="0"/>
              <a:t>There will be a 30-day rebuttal period</a:t>
            </a:r>
          </a:p>
          <a:p>
            <a:endParaRPr lang="en-US" sz="1900" dirty="0"/>
          </a:p>
          <a:p>
            <a:endParaRPr lang="en-US" sz="1900" dirty="0"/>
          </a:p>
          <a:p>
            <a:pPr lvl="1"/>
            <a:endParaRPr lang="en-US" sz="1900" dirty="0"/>
          </a:p>
        </p:txBody>
      </p:sp>
    </p:spTree>
    <p:extLst>
      <p:ext uri="{BB962C8B-B14F-4D97-AF65-F5344CB8AC3E}">
        <p14:creationId xmlns:p14="http://schemas.microsoft.com/office/powerpoint/2010/main" val="1742980125"/>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t>Rebuttal</a:t>
            </a:r>
          </a:p>
        </p:txBody>
      </p:sp>
      <p:sp>
        <p:nvSpPr>
          <p:cNvPr id="2" name="Content Placeholder 1"/>
          <p:cNvSpPr>
            <a:spLocks noGrp="1"/>
          </p:cNvSpPr>
          <p:nvPr>
            <p:ph idx="1"/>
          </p:nvPr>
        </p:nvSpPr>
        <p:spPr>
          <a:xfrm>
            <a:off x="1154955" y="2603500"/>
            <a:ext cx="10329122" cy="3416300"/>
          </a:xfrm>
        </p:spPr>
        <p:txBody>
          <a:bodyPr>
            <a:normAutofit lnSpcReduction="10000"/>
          </a:bodyPr>
          <a:lstStyle/>
          <a:p>
            <a:r>
              <a:rPr lang="en-US" dirty="0"/>
              <a:t>This is the time that all audit results are reviewed. </a:t>
            </a:r>
          </a:p>
          <a:p>
            <a:r>
              <a:rPr lang="en-US" dirty="0"/>
              <a:t>Additional information is gathered to support decisions made in the file. (Again, document, document, document)</a:t>
            </a:r>
          </a:p>
          <a:p>
            <a:r>
              <a:rPr lang="en-US" dirty="0"/>
              <a:t>The additional information is presented to Audit.</a:t>
            </a:r>
          </a:p>
          <a:p>
            <a:r>
              <a:rPr lang="en-US" dirty="0"/>
              <a:t>Audit will review the information and decide if they can accept it, this will change the Audit results. </a:t>
            </a:r>
          </a:p>
          <a:p>
            <a:r>
              <a:rPr lang="en-US" dirty="0"/>
              <a:t>At the end of the rebuttal period, Audit will issue the final results which will be posted on the WCB Web Site. </a:t>
            </a:r>
          </a:p>
          <a:p>
            <a:r>
              <a:rPr lang="en-US" dirty="0"/>
              <a:t>Part of the process may involve Audit seeking to enforce the results pursuant to Section 359.</a:t>
            </a:r>
          </a:p>
        </p:txBody>
      </p:sp>
    </p:spTree>
    <p:extLst>
      <p:ext uri="{BB962C8B-B14F-4D97-AF65-F5344CB8AC3E}">
        <p14:creationId xmlns:p14="http://schemas.microsoft.com/office/powerpoint/2010/main" val="2016934409"/>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 name="Title 2"/>
          <p:cNvSpPr>
            <a:spLocks noGrp="1"/>
          </p:cNvSpPr>
          <p:nvPr>
            <p:ph type="title"/>
          </p:nvPr>
        </p:nvSpPr>
        <p:spPr>
          <a:xfrm>
            <a:off x="994087" y="1130603"/>
            <a:ext cx="3342442" cy="4596794"/>
          </a:xfrm>
        </p:spPr>
        <p:txBody>
          <a:bodyPr anchor="ctr">
            <a:normAutofit/>
          </a:bodyPr>
          <a:lstStyle/>
          <a:p>
            <a:r>
              <a:rPr lang="en-US" sz="3200">
                <a:solidFill>
                  <a:srgbClr val="EBEBEB"/>
                </a:solidFill>
              </a:rPr>
              <a:t>Tips &amp; Take Aways</a:t>
            </a:r>
          </a:p>
        </p:txBody>
      </p:sp>
      <p:sp>
        <p:nvSpPr>
          <p:cNvPr id="2" name="Content Placeholder 1"/>
          <p:cNvSpPr>
            <a:spLocks noGrp="1"/>
          </p:cNvSpPr>
          <p:nvPr>
            <p:ph idx="1"/>
          </p:nvPr>
        </p:nvSpPr>
        <p:spPr>
          <a:xfrm>
            <a:off x="5290077" y="437513"/>
            <a:ext cx="5502614" cy="5954325"/>
          </a:xfrm>
        </p:spPr>
        <p:txBody>
          <a:bodyPr anchor="ctr">
            <a:normAutofit/>
          </a:bodyPr>
          <a:lstStyle/>
          <a:p>
            <a:r>
              <a:rPr lang="en-US" sz="2000">
                <a:latin typeface="Aptos" panose="020B0004020202020204" pitchFamily="34" charset="0"/>
              </a:rPr>
              <a:t>Use a copy of your company's Audit to stay on track.</a:t>
            </a:r>
          </a:p>
          <a:p>
            <a:r>
              <a:rPr lang="en-US" sz="2000">
                <a:latin typeface="Aptos" panose="020B0004020202020204" pitchFamily="34" charset="0"/>
              </a:rPr>
              <a:t>Stay on top of your forms, Wage Statement &amp; Fringe allow 30 days to be filed.</a:t>
            </a:r>
          </a:p>
          <a:p>
            <a:r>
              <a:rPr lang="en-US" sz="2000">
                <a:latin typeface="Aptos" panose="020B0004020202020204" pitchFamily="34" charset="0"/>
              </a:rPr>
              <a:t>If you have questions on how to fill out a form, please visit: </a:t>
            </a:r>
            <a:r>
              <a:rPr lang="en-US" sz="2000">
                <a:latin typeface="Aptos" panose="020B0004020202020204" pitchFamily="34" charset="0"/>
                <a:hlinkClick r:id="rId4">
                  <a:extLst>
                    <a:ext uri="{A12FA001-AC4F-418D-AE19-62706E023703}">
                      <ahyp:hlinkClr xmlns:ahyp="http://schemas.microsoft.com/office/drawing/2018/hyperlinkcolor" val="tx"/>
                    </a:ext>
                  </a:extLst>
                </a:hlinkClick>
              </a:rPr>
              <a:t>https://www.maine.gov/wcb/Departments/mae/training/Forms_Training_Mini-manual_updated_8-10-23.pdf</a:t>
            </a:r>
            <a:endParaRPr lang="en-US" sz="2000">
              <a:latin typeface="Aptos" panose="020B0004020202020204" pitchFamily="34" charset="0"/>
            </a:endParaRPr>
          </a:p>
          <a:p>
            <a:r>
              <a:rPr lang="en-US" sz="2000">
                <a:latin typeface="Aptos" panose="020B0004020202020204" pitchFamily="34" charset="0"/>
              </a:rPr>
              <a:t>Documentation is the key – why did you do what you did.</a:t>
            </a:r>
          </a:p>
          <a:p>
            <a:r>
              <a:rPr lang="en-US" sz="2000">
                <a:latin typeface="Aptos" panose="020B0004020202020204" pitchFamily="34" charset="0"/>
              </a:rPr>
              <a:t>Participate in Audit if requested- cooperation is the key.</a:t>
            </a:r>
          </a:p>
          <a:p>
            <a:pPr marL="0" indent="0">
              <a:buNone/>
            </a:pPr>
            <a:endParaRPr lang="en-US" sz="2000">
              <a:latin typeface="Aptos" panose="020B0004020202020204" pitchFamily="34" charset="0"/>
            </a:endParaRPr>
          </a:p>
        </p:txBody>
      </p:sp>
    </p:spTree>
    <p:extLst>
      <p:ext uri="{BB962C8B-B14F-4D97-AF65-F5344CB8AC3E}">
        <p14:creationId xmlns:p14="http://schemas.microsoft.com/office/powerpoint/2010/main" val="1173472338"/>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p>
        </p:txBody>
      </p:sp>
      <p:pic>
        <p:nvPicPr>
          <p:cNvPr id="4" name="Content Placeholder 3">
            <a:extLst>
              <a:ext uri="{FF2B5EF4-FFF2-40B4-BE49-F238E27FC236}">
                <a16:creationId xmlns:a16="http://schemas.microsoft.com/office/drawing/2014/main" id="{EFDABD1E-9C65-342B-0A87-87D3C35F4423}"/>
              </a:ext>
            </a:extLst>
          </p:cNvPr>
          <p:cNvPicPr>
            <a:picLocks noGrp="1" noChangeAspect="1"/>
          </p:cNvPicPr>
          <p:nvPr>
            <p:ph idx="1"/>
          </p:nvPr>
        </p:nvPicPr>
        <p:blipFill>
          <a:blip r:embed="rId3"/>
          <a:stretch>
            <a:fillRect/>
          </a:stretch>
        </p:blipFill>
        <p:spPr>
          <a:xfrm>
            <a:off x="3852000" y="2983791"/>
            <a:ext cx="4487999" cy="2900541"/>
          </a:xfrm>
          <a:prstGeom prst="rect">
            <a:avLst/>
          </a:prstGeom>
        </p:spPr>
      </p:pic>
    </p:spTree>
    <p:extLst>
      <p:ext uri="{BB962C8B-B14F-4D97-AF65-F5344CB8AC3E}">
        <p14:creationId xmlns:p14="http://schemas.microsoft.com/office/powerpoint/2010/main" val="3923174919"/>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1F5B-9E23-F004-6FA4-625D38AAE311}"/>
              </a:ext>
            </a:extLst>
          </p:cNvPr>
          <p:cNvSpPr>
            <a:spLocks noGrp="1"/>
          </p:cNvSpPr>
          <p:nvPr>
            <p:ph type="title"/>
          </p:nvPr>
        </p:nvSpPr>
        <p:spPr>
          <a:xfrm>
            <a:off x="4678420" y="1370143"/>
            <a:ext cx="6391270" cy="4157446"/>
          </a:xfrm>
        </p:spPr>
        <p:txBody>
          <a:bodyPr vert="horz" lIns="91440" tIns="45720" rIns="91440" bIns="45720" rtlCol="0" anchor="ctr">
            <a:normAutofit/>
          </a:bodyPr>
          <a:lstStyle/>
          <a:p>
            <a:r>
              <a:rPr lang="en-US" sz="6600">
                <a:solidFill>
                  <a:schemeClr val="tx1"/>
                </a:solidFill>
                <a:effectLst/>
              </a:rPr>
              <a:t>Overview of the Monitoring Unit</a:t>
            </a:r>
            <a:br>
              <a:rPr lang="en-US" sz="6600">
                <a:solidFill>
                  <a:schemeClr val="tx1"/>
                </a:solidFill>
                <a:effectLst/>
              </a:rPr>
            </a:br>
            <a:endParaRPr lang="en-US" sz="6600">
              <a:solidFill>
                <a:schemeClr val="tx1"/>
              </a:solidFill>
            </a:endParaRPr>
          </a:p>
        </p:txBody>
      </p:sp>
    </p:spTree>
    <p:extLst>
      <p:ext uri="{BB962C8B-B14F-4D97-AF65-F5344CB8AC3E}">
        <p14:creationId xmlns:p14="http://schemas.microsoft.com/office/powerpoint/2010/main" val="2830676423"/>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B8D86-A714-5860-BDF8-02C89E675B76}"/>
              </a:ext>
            </a:extLst>
          </p:cNvPr>
          <p:cNvSpPr>
            <a:spLocks noGrp="1"/>
          </p:cNvSpPr>
          <p:nvPr>
            <p:ph idx="1"/>
          </p:nvPr>
        </p:nvSpPr>
        <p:spPr>
          <a:xfrm>
            <a:off x="5290077" y="437513"/>
            <a:ext cx="5502614" cy="5954325"/>
          </a:xfrm>
        </p:spPr>
        <p:txBody>
          <a:bodyPr anchor="ctr">
            <a:normAutofit/>
          </a:bodyPr>
          <a:lstStyle/>
          <a:p>
            <a:pPr>
              <a:spcAft>
                <a:spcPts val="1000"/>
              </a:spcAft>
            </a:pPr>
            <a:r>
              <a:rPr lang="en-US" sz="2000">
                <a:effectLst/>
                <a:latin typeface="Calibri" panose="020F0502020204030204" pitchFamily="34" charset="0"/>
                <a:ea typeface="Calibri" panose="020F0502020204030204" pitchFamily="34" charset="0"/>
                <a:cs typeface="Times New Roman" panose="02020603050405020304" pitchFamily="18" charset="0"/>
              </a:rPr>
              <a:t>The Office of Monitoring, Audit &amp; Enforcement (MAE) was created in 1997 when P.L. 486 was enacted.</a:t>
            </a:r>
          </a:p>
          <a:p>
            <a:pPr>
              <a:spcAft>
                <a:spcPts val="10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a:p>
        </p:txBody>
      </p:sp>
    </p:spTree>
    <p:extLst>
      <p:ext uri="{BB962C8B-B14F-4D97-AF65-F5344CB8AC3E}">
        <p14:creationId xmlns:p14="http://schemas.microsoft.com/office/powerpoint/2010/main" val="1154477385"/>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4F21-D53F-5700-D314-20C6AE4ECF7E}"/>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effectLst/>
                <a:latin typeface="Calibri" panose="020F0502020204030204" pitchFamily="34" charset="0"/>
                <a:ea typeface="Calibri" panose="020F0502020204030204" pitchFamily="34" charset="0"/>
                <a:cs typeface="Times New Roman" panose="02020603050405020304" pitchFamily="18" charset="0"/>
              </a:rPr>
              <a:t>The Board has adopted the following six benchmarks:</a:t>
            </a:r>
            <a:endParaRPr lang="en-US" sz="3200">
              <a:solidFill>
                <a:srgbClr val="EBEBEB"/>
              </a:solidFill>
            </a:endParaRPr>
          </a:p>
        </p:txBody>
      </p:sp>
      <p:sp>
        <p:nvSpPr>
          <p:cNvPr id="3" name="Content Placeholder 2">
            <a:extLst>
              <a:ext uri="{FF2B5EF4-FFF2-40B4-BE49-F238E27FC236}">
                <a16:creationId xmlns:a16="http://schemas.microsoft.com/office/drawing/2014/main" id="{1732C63A-13E6-BE91-D1B6-E23D5E3EF29E}"/>
              </a:ext>
            </a:extLst>
          </p:cNvPr>
          <p:cNvSpPr>
            <a:spLocks noGrp="1"/>
          </p:cNvSpPr>
          <p:nvPr>
            <p:ph idx="1"/>
          </p:nvPr>
        </p:nvSpPr>
        <p:spPr>
          <a:xfrm>
            <a:off x="5290077" y="437513"/>
            <a:ext cx="5502614" cy="5954325"/>
          </a:xfrm>
        </p:spPr>
        <p:txBody>
          <a:bodyPr anchor="ctr">
            <a:normAutofit/>
          </a:bodyPr>
          <a:lstStyle/>
          <a:p>
            <a:pPr marL="342900" marR="0" lvl="0" indent="-342900">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85% compliance for timely filing of FROIs</a:t>
            </a:r>
          </a:p>
          <a:p>
            <a:pPr marL="342900" marR="0" lvl="0" indent="-342900">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87% compliance for timely Initial benefit payments</a:t>
            </a:r>
          </a:p>
          <a:p>
            <a:pPr marL="342900" marR="0" lvl="0" indent="-342900">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85% compliance for timely filing of MOPs</a:t>
            </a:r>
          </a:p>
          <a:p>
            <a:pPr marL="342900" marR="0" lvl="0" indent="-342900">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90% compliance for timely filing of NOCs</a:t>
            </a:r>
          </a:p>
          <a:p>
            <a:pPr marL="342900" marR="0" lvl="0" indent="-342900">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75% compliance for timely filing of Wage Statements</a:t>
            </a:r>
          </a:p>
          <a:p>
            <a:pPr marL="342900" marR="0" lvl="0" indent="-342900">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75% compliance for timely filing of Fringe Benefit Worksheet</a:t>
            </a:r>
          </a:p>
          <a:p>
            <a:pPr marL="0" indent="0">
              <a:buNone/>
            </a:pPr>
            <a:endParaRPr lang="en-US" sz="2000"/>
          </a:p>
        </p:txBody>
      </p:sp>
    </p:spTree>
    <p:extLst>
      <p:ext uri="{BB962C8B-B14F-4D97-AF65-F5344CB8AC3E}">
        <p14:creationId xmlns:p14="http://schemas.microsoft.com/office/powerpoint/2010/main" val="4170231726"/>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19342-6B7D-0640-D122-32A7D83D9181}"/>
              </a:ext>
            </a:extLst>
          </p:cNvPr>
          <p:cNvSpPr>
            <a:spLocks noGrp="1"/>
          </p:cNvSpPr>
          <p:nvPr>
            <p:ph type="title"/>
          </p:nvPr>
        </p:nvSpPr>
        <p:spPr>
          <a:xfrm>
            <a:off x="1154955" y="973667"/>
            <a:ext cx="2942210" cy="4833745"/>
          </a:xfrm>
        </p:spPr>
        <p:txBody>
          <a:bodyPr>
            <a:normAutofit/>
          </a:bodyPr>
          <a:lstStyle/>
          <a:p>
            <a:r>
              <a:rPr lang="en-US" sz="3100">
                <a:solidFill>
                  <a:srgbClr val="EBEBEB"/>
                </a:solidFill>
              </a:rPr>
              <a:t>Compliance &amp; Reconciliation Process:</a:t>
            </a:r>
          </a:p>
        </p:txBody>
      </p:sp>
      <p:graphicFrame>
        <p:nvGraphicFramePr>
          <p:cNvPr id="5" name="Content Placeholder 2">
            <a:extLst>
              <a:ext uri="{FF2B5EF4-FFF2-40B4-BE49-F238E27FC236}">
                <a16:creationId xmlns:a16="http://schemas.microsoft.com/office/drawing/2014/main" id="{63DB7D4C-47B0-E5C2-F9D0-9464A5281CD8}"/>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987655"/>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E3B3-E0D5-EF08-258E-CDC502E63ADA}"/>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Penalties within the MAE Unit:</a:t>
            </a:r>
          </a:p>
        </p:txBody>
      </p:sp>
      <p:sp>
        <p:nvSpPr>
          <p:cNvPr id="3" name="Content Placeholder 2">
            <a:extLst>
              <a:ext uri="{FF2B5EF4-FFF2-40B4-BE49-F238E27FC236}">
                <a16:creationId xmlns:a16="http://schemas.microsoft.com/office/drawing/2014/main" id="{B92E3404-C8D3-9512-F76D-5061BAB8D711}"/>
              </a:ext>
            </a:extLst>
          </p:cNvPr>
          <p:cNvSpPr>
            <a:spLocks noGrp="1"/>
          </p:cNvSpPr>
          <p:nvPr>
            <p:ph idx="1"/>
          </p:nvPr>
        </p:nvSpPr>
        <p:spPr>
          <a:xfrm>
            <a:off x="5290077" y="437513"/>
            <a:ext cx="5502614" cy="5954325"/>
          </a:xfrm>
        </p:spPr>
        <p:txBody>
          <a:bodyPr anchor="ctr">
            <a:normAutofit/>
          </a:bodyPr>
          <a:lstStyle/>
          <a:p>
            <a:pPr marL="0" marR="0" lvl="0" indent="0">
              <a:spcAft>
                <a:spcPts val="10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Monitoring also recommends penalties in coordination with the quarterly Compliance reports: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10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statute provides for a $50/day, up to $1500 penalty for each day over 30 days weekly compensation benefits are not paid.  These penalties are paid directly to the injured worker.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10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Late filed Memorandum of Payment (MOP) forms and Wage Statements. The statute provides for a penalty up to $100 for each late filed form.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p>
        </p:txBody>
      </p:sp>
    </p:spTree>
    <p:extLst>
      <p:ext uri="{BB962C8B-B14F-4D97-AF65-F5344CB8AC3E}">
        <p14:creationId xmlns:p14="http://schemas.microsoft.com/office/powerpoint/2010/main" val="3187885185"/>
      </p:ext>
    </p:extLst>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71FEBBF-DA1F-4C65-944B-9E5F2A727FDA}"/>
              </a:ext>
            </a:extLst>
          </p:cNvPr>
          <p:cNvSpPr>
            <a:spLocks noGrp="1"/>
          </p:cNvSpPr>
          <p:nvPr>
            <p:ph type="ctrTitle"/>
          </p:nvPr>
        </p:nvSpPr>
        <p:spPr>
          <a:xfrm>
            <a:off x="1683171" y="1169773"/>
            <a:ext cx="8825658" cy="2870161"/>
          </a:xfrm>
        </p:spPr>
        <p:txBody>
          <a:bodyPr anchor="b">
            <a:normAutofit/>
          </a:bodyPr>
          <a:lstStyle/>
          <a:p>
            <a:pPr algn="ctr"/>
            <a:r>
              <a:rPr lang="en-US">
                <a:solidFill>
                  <a:schemeClr val="tx1"/>
                </a:solidFill>
              </a:rPr>
              <a:t>AIU Introduction</a:t>
            </a:r>
          </a:p>
        </p:txBody>
      </p:sp>
      <p:sp>
        <p:nvSpPr>
          <p:cNvPr id="3" name="Subtitle 2">
            <a:extLst>
              <a:ext uri="{FF2B5EF4-FFF2-40B4-BE49-F238E27FC236}">
                <a16:creationId xmlns:a16="http://schemas.microsoft.com/office/drawing/2014/main" id="{1411D088-6E95-43EC-B854-700AC17CC6DF}"/>
              </a:ext>
            </a:extLst>
          </p:cNvPr>
          <p:cNvSpPr>
            <a:spLocks noGrp="1"/>
          </p:cNvSpPr>
          <p:nvPr>
            <p:ph type="subTitle" idx="1"/>
          </p:nvPr>
        </p:nvSpPr>
        <p:spPr>
          <a:xfrm>
            <a:off x="1683171" y="4293441"/>
            <a:ext cx="8825658" cy="1234148"/>
          </a:xfrm>
        </p:spPr>
        <p:txBody>
          <a:bodyPr>
            <a:normAutofit/>
          </a:bodyPr>
          <a:lstStyle/>
          <a:p>
            <a:pPr algn="ctr"/>
            <a:r>
              <a:rPr lang="en-US" sz="2000" dirty="0"/>
              <a:t>Seanna Crasnick, Deputy General Counsel</a:t>
            </a:r>
            <a:endParaRPr lang="en-US" sz="2000"/>
          </a:p>
        </p:txBody>
      </p:sp>
      <p:cxnSp>
        <p:nvCxnSpPr>
          <p:cNvPr id="12" name="Straight Connector 1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32477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1AF63B-9497-B0D0-C794-2ECF7BFCA01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03825F6A-BEFA-789B-CA27-E38962379441}"/>
              </a:ext>
            </a:extLst>
          </p:cNvPr>
          <p:cNvSpPr>
            <a:spLocks noGrp="1"/>
          </p:cNvSpPr>
          <p:nvPr>
            <p:ph type="title"/>
          </p:nvPr>
        </p:nvSpPr>
        <p:spPr>
          <a:xfrm>
            <a:off x="994087" y="1130603"/>
            <a:ext cx="3342442" cy="4596794"/>
          </a:xfrm>
        </p:spPr>
        <p:txBody>
          <a:bodyPr anchor="ctr">
            <a:normAutofit/>
          </a:bodyPr>
          <a:lstStyle/>
          <a:p>
            <a:r>
              <a:rPr lang="en-US" sz="3200" u="sng">
                <a:solidFill>
                  <a:srgbClr val="EBEBEB"/>
                </a:solidFill>
              </a:rPr>
              <a:t>AWW §102(4): Method D</a:t>
            </a:r>
          </a:p>
        </p:txBody>
      </p:sp>
      <p:sp>
        <p:nvSpPr>
          <p:cNvPr id="3" name="Content Placeholder 2">
            <a:extLst>
              <a:ext uri="{FF2B5EF4-FFF2-40B4-BE49-F238E27FC236}">
                <a16:creationId xmlns:a16="http://schemas.microsoft.com/office/drawing/2014/main" id="{F1DC2406-6EC3-EEA0-4071-619FEC70159E}"/>
              </a:ext>
            </a:extLst>
          </p:cNvPr>
          <p:cNvSpPr>
            <a:spLocks noGrp="1"/>
          </p:cNvSpPr>
          <p:nvPr>
            <p:ph idx="1"/>
          </p:nvPr>
        </p:nvSpPr>
        <p:spPr>
          <a:xfrm>
            <a:off x="5290077" y="437513"/>
            <a:ext cx="5502614" cy="5954325"/>
          </a:xfrm>
        </p:spPr>
        <p:txBody>
          <a:bodyPr anchor="ctr">
            <a:normAutofit/>
          </a:bodyPr>
          <a:lstStyle/>
          <a:p>
            <a:r>
              <a:rPr lang="en-US" sz="2000"/>
              <a:t>Method D. For situations where Methods A/B/C can not be reasonably and fairly applied. Commonly referred to as the fallback provision. </a:t>
            </a:r>
          </a:p>
          <a:p>
            <a:r>
              <a:rPr lang="en-US" sz="2000"/>
              <a:t>Consider the previous wages, earnings or salary of the injured employee and of other employees of the same or most similar class working in the same or most similar employment in the same or neighboring locality. </a:t>
            </a:r>
          </a:p>
          <a:p>
            <a:r>
              <a:rPr lang="en-US" sz="2000"/>
              <a:t>Provide at least 2 comparable wages statements. </a:t>
            </a:r>
          </a:p>
          <a:p>
            <a:pPr marL="0" indent="0">
              <a:buNone/>
            </a:pPr>
            <a:endParaRPr lang="en-US" sz="2000"/>
          </a:p>
          <a:p>
            <a:pPr marL="0" indent="0">
              <a:buNone/>
            </a:pPr>
            <a:r>
              <a:rPr lang="en-US" sz="2000" b="1"/>
              <a:t>The ultimate goal is to calculate an AWW that is “fair and reasonable”. </a:t>
            </a:r>
          </a:p>
          <a:p>
            <a:endParaRPr lang="en-US" sz="2000"/>
          </a:p>
        </p:txBody>
      </p:sp>
    </p:spTree>
    <p:extLst>
      <p:ext uri="{BB962C8B-B14F-4D97-AF65-F5344CB8AC3E}">
        <p14:creationId xmlns:p14="http://schemas.microsoft.com/office/powerpoint/2010/main" val="87975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1" name="Rectangle 10">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EA170AE8-F34E-4B7E-A189-CFE4A32D80D3}"/>
              </a:ext>
            </a:extLst>
          </p:cNvPr>
          <p:cNvSpPr>
            <a:spLocks noGrp="1"/>
          </p:cNvSpPr>
          <p:nvPr>
            <p:ph type="title"/>
          </p:nvPr>
        </p:nvSpPr>
        <p:spPr>
          <a:xfrm>
            <a:off x="1154955" y="973668"/>
            <a:ext cx="3133726" cy="1020232"/>
          </a:xfrm>
        </p:spPr>
        <p:txBody>
          <a:bodyPr>
            <a:normAutofit/>
          </a:bodyPr>
          <a:lstStyle/>
          <a:p>
            <a:pPr>
              <a:lnSpc>
                <a:spcPct val="90000"/>
              </a:lnSpc>
            </a:pPr>
            <a:r>
              <a:rPr lang="en-US" sz="2000"/>
              <a:t>Penalty for Delay for Weekly Comp (Benefit Payment)</a:t>
            </a:r>
          </a:p>
        </p:txBody>
      </p:sp>
      <p:sp>
        <p:nvSpPr>
          <p:cNvPr id="3" name="Content Placeholder 2">
            <a:extLst>
              <a:ext uri="{FF2B5EF4-FFF2-40B4-BE49-F238E27FC236}">
                <a16:creationId xmlns:a16="http://schemas.microsoft.com/office/drawing/2014/main" id="{819C44B5-1BFB-4957-A7CA-C6B826640DB8}"/>
              </a:ext>
            </a:extLst>
          </p:cNvPr>
          <p:cNvSpPr>
            <a:spLocks noGrp="1"/>
          </p:cNvSpPr>
          <p:nvPr>
            <p:ph idx="1"/>
          </p:nvPr>
        </p:nvSpPr>
        <p:spPr>
          <a:xfrm>
            <a:off x="1154955" y="2120900"/>
            <a:ext cx="3133726" cy="3898900"/>
          </a:xfrm>
        </p:spPr>
        <p:txBody>
          <a:bodyPr>
            <a:normAutofit/>
          </a:bodyPr>
          <a:lstStyle/>
          <a:p>
            <a:pPr>
              <a:lnSpc>
                <a:spcPct val="90000"/>
              </a:lnSpc>
            </a:pPr>
            <a:r>
              <a:rPr lang="en-US" sz="1500">
                <a:solidFill>
                  <a:schemeClr val="bg1"/>
                </a:solidFill>
              </a:rPr>
              <a:t>Section 205(3)</a:t>
            </a:r>
          </a:p>
          <a:p>
            <a:pPr>
              <a:lnSpc>
                <a:spcPct val="90000"/>
              </a:lnSpc>
            </a:pPr>
            <a:r>
              <a:rPr lang="en-US" sz="1500">
                <a:solidFill>
                  <a:schemeClr val="bg1"/>
                </a:solidFill>
              </a:rPr>
              <a:t>When no ongoing dispute, payment due within 30 days of prompt and due.</a:t>
            </a:r>
          </a:p>
          <a:p>
            <a:pPr>
              <a:lnSpc>
                <a:spcPct val="90000"/>
              </a:lnSpc>
            </a:pPr>
            <a:r>
              <a:rPr lang="en-US" sz="1500">
                <a:solidFill>
                  <a:schemeClr val="bg1"/>
                </a:solidFill>
              </a:rPr>
              <a:t>$50 per day to worker, not to exceed $1500.</a:t>
            </a:r>
          </a:p>
          <a:p>
            <a:pPr>
              <a:lnSpc>
                <a:spcPct val="90000"/>
              </a:lnSpc>
            </a:pPr>
            <a:r>
              <a:rPr lang="en-US" sz="1500">
                <a:solidFill>
                  <a:schemeClr val="bg1"/>
                </a:solidFill>
              </a:rPr>
              <a:t>Parties given an opportunity to address factual issues, Scheduling Memo sent by AIU to the parties, awaits responses and forwards matter to ALJ for decision. </a:t>
            </a:r>
          </a:p>
          <a:p>
            <a:pPr>
              <a:lnSpc>
                <a:spcPct val="90000"/>
              </a:lnSpc>
            </a:pPr>
            <a:endParaRPr lang="en-US" sz="1500">
              <a:solidFill>
                <a:schemeClr val="bg1"/>
              </a:solidFill>
            </a:endParaRPr>
          </a:p>
        </p:txBody>
      </p:sp>
      <p:pic>
        <p:nvPicPr>
          <p:cNvPr id="5" name="Picture 4" descr="Gavel resting on block">
            <a:extLst>
              <a:ext uri="{FF2B5EF4-FFF2-40B4-BE49-F238E27FC236}">
                <a16:creationId xmlns:a16="http://schemas.microsoft.com/office/drawing/2014/main" id="{7E8FA0E2-64B7-4849-AC25-4194B7A9D6DD}"/>
              </a:ext>
            </a:extLst>
          </p:cNvPr>
          <p:cNvPicPr>
            <a:picLocks noChangeAspect="1"/>
          </p:cNvPicPr>
          <p:nvPr/>
        </p:nvPicPr>
        <p:blipFill rotWithShape="1">
          <a:blip r:embed="rId3">
            <a:extLst>
              <a:ext uri="{28A0092B-C50C-407E-A947-70E740481C1C}">
                <a14:useLocalDpi xmlns:a14="http://schemas.microsoft.com/office/drawing/2010/main" val="0"/>
              </a:ext>
            </a:extLst>
          </a:blip>
          <a:srcRect l="18744" r="1" b="1"/>
          <a:stretch>
            <a:fillRect/>
          </a:stretch>
        </p:blipFill>
        <p:spPr>
          <a:xfrm>
            <a:off x="5194607" y="803751"/>
            <a:ext cx="6391533" cy="5250498"/>
          </a:xfrm>
          <a:prstGeom prst="rect">
            <a:avLst/>
          </a:prstGeom>
        </p:spPr>
      </p:pic>
      <p:sp>
        <p:nvSpPr>
          <p:cNvPr id="22" name="Rectangle 21">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28909327"/>
      </p:ext>
    </p:extLst>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1" name="Rectangle 10">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A2FCE73D-66E8-45B0-A4FF-496597CEAFE3}"/>
              </a:ext>
            </a:extLst>
          </p:cNvPr>
          <p:cNvSpPr>
            <a:spLocks noGrp="1"/>
          </p:cNvSpPr>
          <p:nvPr>
            <p:ph type="title"/>
          </p:nvPr>
        </p:nvSpPr>
        <p:spPr>
          <a:xfrm>
            <a:off x="1154955" y="973668"/>
            <a:ext cx="3133726" cy="1020232"/>
          </a:xfrm>
        </p:spPr>
        <p:txBody>
          <a:bodyPr>
            <a:normAutofit/>
          </a:bodyPr>
          <a:lstStyle/>
          <a:p>
            <a:pPr>
              <a:lnSpc>
                <a:spcPct val="90000"/>
              </a:lnSpc>
            </a:pPr>
            <a:r>
              <a:rPr lang="en-US" sz="2000"/>
              <a:t>Payment of Bills for Medical (Benefit Payment)</a:t>
            </a:r>
          </a:p>
        </p:txBody>
      </p:sp>
      <p:sp>
        <p:nvSpPr>
          <p:cNvPr id="3" name="Content Placeholder 2">
            <a:extLst>
              <a:ext uri="{FF2B5EF4-FFF2-40B4-BE49-F238E27FC236}">
                <a16:creationId xmlns:a16="http://schemas.microsoft.com/office/drawing/2014/main" id="{00254A94-9A4C-4E58-B7CF-5E58DBC36115}"/>
              </a:ext>
            </a:extLst>
          </p:cNvPr>
          <p:cNvSpPr>
            <a:spLocks noGrp="1"/>
          </p:cNvSpPr>
          <p:nvPr>
            <p:ph idx="1"/>
          </p:nvPr>
        </p:nvSpPr>
        <p:spPr>
          <a:xfrm>
            <a:off x="1154955" y="2120900"/>
            <a:ext cx="3133726" cy="3898900"/>
          </a:xfrm>
        </p:spPr>
        <p:txBody>
          <a:bodyPr>
            <a:normAutofit/>
          </a:bodyPr>
          <a:lstStyle/>
          <a:p>
            <a:pPr>
              <a:lnSpc>
                <a:spcPct val="90000"/>
              </a:lnSpc>
            </a:pPr>
            <a:r>
              <a:rPr lang="en-US" sz="1400">
                <a:solidFill>
                  <a:schemeClr val="bg1"/>
                </a:solidFill>
              </a:rPr>
              <a:t>Section 205(4)</a:t>
            </a:r>
          </a:p>
          <a:p>
            <a:pPr>
              <a:lnSpc>
                <a:spcPct val="90000"/>
              </a:lnSpc>
            </a:pPr>
            <a:r>
              <a:rPr lang="en-US" sz="1400">
                <a:solidFill>
                  <a:schemeClr val="bg1"/>
                </a:solidFill>
              </a:rPr>
              <a:t>When there is no ongoing dispute (NOC) , medical bills must be paid within 30 days of carrier notification by medical providers.</a:t>
            </a:r>
          </a:p>
          <a:p>
            <a:pPr>
              <a:lnSpc>
                <a:spcPct val="90000"/>
              </a:lnSpc>
            </a:pPr>
            <a:r>
              <a:rPr lang="en-US" sz="1400">
                <a:solidFill>
                  <a:schemeClr val="bg1"/>
                </a:solidFill>
              </a:rPr>
              <a:t>Penalty is $50 per day late, up to $1500.</a:t>
            </a:r>
          </a:p>
          <a:p>
            <a:pPr>
              <a:lnSpc>
                <a:spcPct val="90000"/>
              </a:lnSpc>
            </a:pPr>
            <a:r>
              <a:rPr lang="en-US" sz="1400">
                <a:solidFill>
                  <a:schemeClr val="bg1"/>
                </a:solidFill>
              </a:rPr>
              <a:t>Process required is affirmation of no dispute and proof of service upon the carrier by certified mail.  AIU sends out Scheduling Order to both parties, awaits responses and forwards matter to ALJ for decision.  </a:t>
            </a:r>
          </a:p>
        </p:txBody>
      </p:sp>
      <p:pic>
        <p:nvPicPr>
          <p:cNvPr id="5" name="Picture 4" descr="Gavel resting on block">
            <a:extLst>
              <a:ext uri="{FF2B5EF4-FFF2-40B4-BE49-F238E27FC236}">
                <a16:creationId xmlns:a16="http://schemas.microsoft.com/office/drawing/2014/main" id="{086AF4D5-A1D4-40F3-B691-3001CF439AFF}"/>
              </a:ext>
            </a:extLst>
          </p:cNvPr>
          <p:cNvPicPr>
            <a:picLocks noChangeAspect="1"/>
          </p:cNvPicPr>
          <p:nvPr/>
        </p:nvPicPr>
        <p:blipFill rotWithShape="1">
          <a:blip r:embed="rId3">
            <a:extLst>
              <a:ext uri="{28A0092B-C50C-407E-A947-70E740481C1C}">
                <a14:useLocalDpi xmlns:a14="http://schemas.microsoft.com/office/drawing/2010/main" val="0"/>
              </a:ext>
            </a:extLst>
          </a:blip>
          <a:srcRect l="18744" r="1" b="1"/>
          <a:stretch>
            <a:fillRect/>
          </a:stretch>
        </p:blipFill>
        <p:spPr>
          <a:xfrm>
            <a:off x="5194607" y="803751"/>
            <a:ext cx="6391533" cy="5250498"/>
          </a:xfrm>
          <a:prstGeom prst="rect">
            <a:avLst/>
          </a:prstGeom>
        </p:spPr>
      </p:pic>
      <p:sp>
        <p:nvSpPr>
          <p:cNvPr id="22" name="Rectangle 21">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66257474"/>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2" name="Rectangle 11">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DC641808-404C-4F03-80AC-44B559BD1BDB}"/>
              </a:ext>
            </a:extLst>
          </p:cNvPr>
          <p:cNvSpPr>
            <a:spLocks noGrp="1"/>
          </p:cNvSpPr>
          <p:nvPr>
            <p:ph type="title"/>
          </p:nvPr>
        </p:nvSpPr>
        <p:spPr>
          <a:xfrm>
            <a:off x="1154955" y="973668"/>
            <a:ext cx="3133726" cy="1020232"/>
          </a:xfrm>
        </p:spPr>
        <p:txBody>
          <a:bodyPr>
            <a:normAutofit/>
          </a:bodyPr>
          <a:lstStyle/>
          <a:p>
            <a:pPr>
              <a:lnSpc>
                <a:spcPct val="90000"/>
              </a:lnSpc>
            </a:pPr>
            <a:r>
              <a:rPr lang="en-US" sz="3300"/>
              <a:t>Mediation Forfeitures</a:t>
            </a:r>
          </a:p>
        </p:txBody>
      </p:sp>
      <p:sp>
        <p:nvSpPr>
          <p:cNvPr id="3" name="Content Placeholder 2">
            <a:extLst>
              <a:ext uri="{FF2B5EF4-FFF2-40B4-BE49-F238E27FC236}">
                <a16:creationId xmlns:a16="http://schemas.microsoft.com/office/drawing/2014/main" id="{50F42E08-E9CC-49B1-8C1B-6C80B7A2F7F3}"/>
              </a:ext>
            </a:extLst>
          </p:cNvPr>
          <p:cNvSpPr>
            <a:spLocks noGrp="1"/>
          </p:cNvSpPr>
          <p:nvPr>
            <p:ph idx="1"/>
          </p:nvPr>
        </p:nvSpPr>
        <p:spPr>
          <a:xfrm>
            <a:off x="1154955" y="2120900"/>
            <a:ext cx="3133726" cy="3898900"/>
          </a:xfrm>
        </p:spPr>
        <p:txBody>
          <a:bodyPr>
            <a:normAutofit/>
          </a:bodyPr>
          <a:lstStyle/>
          <a:p>
            <a:r>
              <a:rPr lang="en-US">
                <a:solidFill>
                  <a:schemeClr val="bg1"/>
                </a:solidFill>
              </a:rPr>
              <a:t>Section 313(4) sanctions for failure to cooperate or provide requested materials.</a:t>
            </a:r>
          </a:p>
          <a:p>
            <a:pPr marL="0" indent="0">
              <a:buNone/>
            </a:pPr>
            <a:endParaRPr lang="en-US">
              <a:solidFill>
                <a:schemeClr val="bg1"/>
              </a:solidFill>
            </a:endParaRPr>
          </a:p>
        </p:txBody>
      </p:sp>
      <p:pic>
        <p:nvPicPr>
          <p:cNvPr id="6" name="Picture 5" descr="Gavel resting on block">
            <a:extLst>
              <a:ext uri="{FF2B5EF4-FFF2-40B4-BE49-F238E27FC236}">
                <a16:creationId xmlns:a16="http://schemas.microsoft.com/office/drawing/2014/main" id="{2632C6AA-2B91-40DB-8861-CA2F6028C6A4}"/>
              </a:ext>
            </a:extLst>
          </p:cNvPr>
          <p:cNvPicPr>
            <a:picLocks noChangeAspect="1"/>
          </p:cNvPicPr>
          <p:nvPr/>
        </p:nvPicPr>
        <p:blipFill rotWithShape="1">
          <a:blip r:embed="rId3">
            <a:extLst>
              <a:ext uri="{28A0092B-C50C-407E-A947-70E740481C1C}">
                <a14:useLocalDpi xmlns:a14="http://schemas.microsoft.com/office/drawing/2010/main" val="0"/>
              </a:ext>
            </a:extLst>
          </a:blip>
          <a:srcRect l="18744" r="1" b="1"/>
          <a:stretch>
            <a:fillRect/>
          </a:stretch>
        </p:blipFill>
        <p:spPr>
          <a:xfrm>
            <a:off x="5194607" y="803751"/>
            <a:ext cx="6391533" cy="5250498"/>
          </a:xfrm>
          <a:prstGeom prst="rect">
            <a:avLst/>
          </a:prstGeom>
        </p:spPr>
      </p:pic>
      <p:sp>
        <p:nvSpPr>
          <p:cNvPr id="23" name="Rectangle 22">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35285018"/>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1" name="Rectangle 10">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1BD3FB0A-C846-41CB-9F08-9C0EB2A617EB}"/>
              </a:ext>
            </a:extLst>
          </p:cNvPr>
          <p:cNvSpPr>
            <a:spLocks noGrp="1"/>
          </p:cNvSpPr>
          <p:nvPr>
            <p:ph type="title"/>
          </p:nvPr>
        </p:nvSpPr>
        <p:spPr>
          <a:xfrm>
            <a:off x="1154955" y="973668"/>
            <a:ext cx="3133726" cy="1020232"/>
          </a:xfrm>
        </p:spPr>
        <p:txBody>
          <a:bodyPr>
            <a:normAutofit/>
          </a:bodyPr>
          <a:lstStyle/>
          <a:p>
            <a:pPr>
              <a:lnSpc>
                <a:spcPct val="90000"/>
              </a:lnSpc>
            </a:pPr>
            <a:r>
              <a:rPr lang="en-US" sz="2000"/>
              <a:t>Forfeitures, Failure to pay within Time Limits</a:t>
            </a:r>
          </a:p>
        </p:txBody>
      </p:sp>
      <p:sp>
        <p:nvSpPr>
          <p:cNvPr id="3" name="Content Placeholder 2">
            <a:extLst>
              <a:ext uri="{FF2B5EF4-FFF2-40B4-BE49-F238E27FC236}">
                <a16:creationId xmlns:a16="http://schemas.microsoft.com/office/drawing/2014/main" id="{51D1DABE-E98D-425F-97A8-58CCB897871A}"/>
              </a:ext>
            </a:extLst>
          </p:cNvPr>
          <p:cNvSpPr>
            <a:spLocks noGrp="1"/>
          </p:cNvSpPr>
          <p:nvPr>
            <p:ph idx="1"/>
          </p:nvPr>
        </p:nvSpPr>
        <p:spPr>
          <a:xfrm>
            <a:off x="1154955" y="2120900"/>
            <a:ext cx="3133726" cy="3898900"/>
          </a:xfrm>
        </p:spPr>
        <p:txBody>
          <a:bodyPr>
            <a:normAutofit/>
          </a:bodyPr>
          <a:lstStyle/>
          <a:p>
            <a:pPr>
              <a:lnSpc>
                <a:spcPct val="90000"/>
              </a:lnSpc>
            </a:pPr>
            <a:r>
              <a:rPr lang="en-US" sz="1500">
                <a:solidFill>
                  <a:schemeClr val="bg1"/>
                </a:solidFill>
              </a:rPr>
              <a:t>Section 324(2) requires ER/IR to pay compensation within 10 days of receipt of notice of an approved agreement or order from the Board</a:t>
            </a:r>
          </a:p>
          <a:p>
            <a:pPr>
              <a:lnSpc>
                <a:spcPct val="90000"/>
              </a:lnSpc>
            </a:pPr>
            <a:r>
              <a:rPr lang="en-US" sz="1500">
                <a:solidFill>
                  <a:schemeClr val="bg1"/>
                </a:solidFill>
              </a:rPr>
              <a:t>Petition can be filed by any party in interest.  No response required, denial presumed.</a:t>
            </a:r>
          </a:p>
          <a:p>
            <a:pPr>
              <a:lnSpc>
                <a:spcPct val="90000"/>
              </a:lnSpc>
            </a:pPr>
            <a:r>
              <a:rPr lang="en-US" sz="1500">
                <a:solidFill>
                  <a:schemeClr val="bg1"/>
                </a:solidFill>
              </a:rPr>
              <a:t>Attorney’s fees may be awarded.  Penalty is up to $200 per day, with $50 to the EE and $150 to the WCB Administrative Fund.</a:t>
            </a:r>
          </a:p>
        </p:txBody>
      </p:sp>
      <p:pic>
        <p:nvPicPr>
          <p:cNvPr id="5" name="Picture 4" descr="Gavel resting on block">
            <a:extLst>
              <a:ext uri="{FF2B5EF4-FFF2-40B4-BE49-F238E27FC236}">
                <a16:creationId xmlns:a16="http://schemas.microsoft.com/office/drawing/2014/main" id="{9B45C61C-E283-4DEA-8873-CA754B21CFA0}"/>
              </a:ext>
            </a:extLst>
          </p:cNvPr>
          <p:cNvPicPr>
            <a:picLocks noChangeAspect="1"/>
          </p:cNvPicPr>
          <p:nvPr/>
        </p:nvPicPr>
        <p:blipFill rotWithShape="1">
          <a:blip r:embed="rId3">
            <a:extLst>
              <a:ext uri="{28A0092B-C50C-407E-A947-70E740481C1C}">
                <a14:useLocalDpi xmlns:a14="http://schemas.microsoft.com/office/drawing/2010/main" val="0"/>
              </a:ext>
            </a:extLst>
          </a:blip>
          <a:srcRect l="18744" r="1" b="1"/>
          <a:stretch>
            <a:fillRect/>
          </a:stretch>
        </p:blipFill>
        <p:spPr>
          <a:xfrm>
            <a:off x="5194607" y="803751"/>
            <a:ext cx="6391533" cy="5250498"/>
          </a:xfrm>
          <a:prstGeom prst="rect">
            <a:avLst/>
          </a:prstGeom>
        </p:spPr>
      </p:pic>
      <p:sp>
        <p:nvSpPr>
          <p:cNvPr id="22" name="Rectangle 21">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00864203"/>
      </p:ext>
    </p:extLst>
  </p:cSld>
  <p:clrMapOvr>
    <a:masterClrMapping/>
  </p:clrMapOvr>
  <p:transition spd="slow">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DF63-BF98-428A-8C92-4995D0863EE5}"/>
              </a:ext>
            </a:extLst>
          </p:cNvPr>
          <p:cNvSpPr>
            <a:spLocks noGrp="1"/>
          </p:cNvSpPr>
          <p:nvPr>
            <p:ph type="title"/>
          </p:nvPr>
        </p:nvSpPr>
        <p:spPr>
          <a:xfrm>
            <a:off x="4965430" y="629268"/>
            <a:ext cx="6586491" cy="1286160"/>
          </a:xfrm>
        </p:spPr>
        <p:txBody>
          <a:bodyPr anchor="b">
            <a:normAutofit fontScale="90000"/>
          </a:bodyPr>
          <a:lstStyle/>
          <a:p>
            <a:br>
              <a:rPr lang="en-US" sz="4100" dirty="0"/>
            </a:br>
            <a:r>
              <a:rPr lang="en-US" sz="4100" dirty="0"/>
              <a:t>Section 359(2) Penalties</a:t>
            </a:r>
          </a:p>
        </p:txBody>
      </p:sp>
      <p:pic>
        <p:nvPicPr>
          <p:cNvPr id="5" name="Picture 4" descr="Gavel resting on block">
            <a:extLst>
              <a:ext uri="{FF2B5EF4-FFF2-40B4-BE49-F238E27FC236}">
                <a16:creationId xmlns:a16="http://schemas.microsoft.com/office/drawing/2014/main" id="{561C3989-87E6-4DE9-A372-33F6B9CFE61F}"/>
              </a:ext>
            </a:extLst>
          </p:cNvPr>
          <p:cNvPicPr>
            <a:picLocks noChangeAspect="1"/>
          </p:cNvPicPr>
          <p:nvPr/>
        </p:nvPicPr>
        <p:blipFill rotWithShape="1">
          <a:blip r:embed="rId2">
            <a:extLst>
              <a:ext uri="{28A0092B-C50C-407E-A947-70E740481C1C}">
                <a14:useLocalDpi xmlns:a14="http://schemas.microsoft.com/office/drawing/2010/main" val="0"/>
              </a:ext>
            </a:extLst>
          </a:blip>
          <a:srcRect l="42656" r="12224" b="-1"/>
          <a:stretch/>
        </p:blipFill>
        <p:spPr>
          <a:xfrm>
            <a:off x="20" y="10"/>
            <a:ext cx="4635571" cy="6857990"/>
          </a:xfrm>
          <a:prstGeom prst="rect">
            <a:avLst/>
          </a:prstGeom>
          <a:effectLst/>
        </p:spPr>
      </p:pic>
    </p:spTree>
    <p:extLst>
      <p:ext uri="{BB962C8B-B14F-4D97-AF65-F5344CB8AC3E}">
        <p14:creationId xmlns:p14="http://schemas.microsoft.com/office/powerpoint/2010/main" val="976703928"/>
      </p:ext>
    </p:extLst>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1" name="Rectangle 10">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E4DD7742-4D94-4246-A388-A7D7B5B997E9}"/>
              </a:ext>
            </a:extLst>
          </p:cNvPr>
          <p:cNvSpPr>
            <a:spLocks noGrp="1"/>
          </p:cNvSpPr>
          <p:nvPr>
            <p:ph type="title"/>
          </p:nvPr>
        </p:nvSpPr>
        <p:spPr>
          <a:xfrm>
            <a:off x="1154955" y="973668"/>
            <a:ext cx="3133726" cy="1020232"/>
          </a:xfrm>
        </p:spPr>
        <p:txBody>
          <a:bodyPr>
            <a:normAutofit/>
          </a:bodyPr>
          <a:lstStyle/>
          <a:p>
            <a:pPr>
              <a:lnSpc>
                <a:spcPct val="90000"/>
              </a:lnSpc>
            </a:pPr>
            <a:r>
              <a:rPr lang="en-US" sz="2000"/>
              <a:t>The Late Filed Form or Report-</a:t>
            </a:r>
            <a:br>
              <a:rPr lang="en-US" sz="2000"/>
            </a:br>
            <a:r>
              <a:rPr lang="en-US" sz="2000"/>
              <a:t>Section 360(1)</a:t>
            </a:r>
          </a:p>
        </p:txBody>
      </p:sp>
      <p:sp>
        <p:nvSpPr>
          <p:cNvPr id="3" name="Content Placeholder 2">
            <a:extLst>
              <a:ext uri="{FF2B5EF4-FFF2-40B4-BE49-F238E27FC236}">
                <a16:creationId xmlns:a16="http://schemas.microsoft.com/office/drawing/2014/main" id="{10A61A3B-C4F4-4639-B113-9A27ABE45063}"/>
              </a:ext>
            </a:extLst>
          </p:cNvPr>
          <p:cNvSpPr>
            <a:spLocks noGrp="1"/>
          </p:cNvSpPr>
          <p:nvPr>
            <p:ph idx="1"/>
          </p:nvPr>
        </p:nvSpPr>
        <p:spPr>
          <a:xfrm>
            <a:off x="1154955" y="2120900"/>
            <a:ext cx="3133726" cy="3898900"/>
          </a:xfrm>
        </p:spPr>
        <p:txBody>
          <a:bodyPr>
            <a:normAutofit/>
          </a:bodyPr>
          <a:lstStyle/>
          <a:p>
            <a:pPr marL="0" indent="0">
              <a:buNone/>
            </a:pPr>
            <a:endParaRPr lang="en-US">
              <a:solidFill>
                <a:schemeClr val="bg1"/>
              </a:solidFill>
            </a:endParaRPr>
          </a:p>
          <a:p>
            <a:r>
              <a:rPr lang="en-US">
                <a:solidFill>
                  <a:schemeClr val="bg1"/>
                </a:solidFill>
              </a:rPr>
              <a:t>FROIs, Wage Statements, MOPS, etc.</a:t>
            </a:r>
          </a:p>
          <a:p>
            <a:r>
              <a:rPr lang="en-US">
                <a:solidFill>
                  <a:schemeClr val="bg1"/>
                </a:solidFill>
              </a:rPr>
              <a:t>Up to $100 fine for each violation.</a:t>
            </a:r>
          </a:p>
          <a:p>
            <a:pPr marL="0" indent="0">
              <a:buNone/>
            </a:pPr>
            <a:endParaRPr lang="en-US">
              <a:solidFill>
                <a:schemeClr val="bg1"/>
              </a:solidFill>
            </a:endParaRPr>
          </a:p>
        </p:txBody>
      </p:sp>
      <p:pic>
        <p:nvPicPr>
          <p:cNvPr id="5" name="Picture 4" descr="Meeting of people at law firm">
            <a:extLst>
              <a:ext uri="{FF2B5EF4-FFF2-40B4-BE49-F238E27FC236}">
                <a16:creationId xmlns:a16="http://schemas.microsoft.com/office/drawing/2014/main" id="{FB51E7EC-C702-4CF4-8FEC-A4154871ED9C}"/>
              </a:ext>
            </a:extLst>
          </p:cNvPr>
          <p:cNvPicPr>
            <a:picLocks noChangeAspect="1"/>
          </p:cNvPicPr>
          <p:nvPr/>
        </p:nvPicPr>
        <p:blipFill rotWithShape="1">
          <a:blip r:embed="rId3">
            <a:extLst>
              <a:ext uri="{28A0092B-C50C-407E-A947-70E740481C1C}">
                <a14:useLocalDpi xmlns:a14="http://schemas.microsoft.com/office/drawing/2010/main" val="0"/>
              </a:ext>
            </a:extLst>
          </a:blip>
          <a:srcRect l="30033" r="24848" b="-1"/>
          <a:stretch/>
        </p:blipFill>
        <p:spPr>
          <a:xfrm>
            <a:off x="6615878" y="803751"/>
            <a:ext cx="3548990" cy="5250498"/>
          </a:xfrm>
          <a:prstGeom prst="rect">
            <a:avLst/>
          </a:prstGeom>
        </p:spPr>
      </p:pic>
      <p:sp>
        <p:nvSpPr>
          <p:cNvPr id="22" name="Rectangle 21">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95517461"/>
      </p:ext>
    </p:extLst>
  </p:cSld>
  <p:clrMapOvr>
    <a:masterClrMapping/>
  </p:clrMapOvr>
  <p:transition spd="slow">
    <p:push dir="u"/>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1" name="Rectangle 10">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5DADA4AD-FA49-4A80-BEB4-9752DFBFA36D}"/>
              </a:ext>
            </a:extLst>
          </p:cNvPr>
          <p:cNvSpPr>
            <a:spLocks noGrp="1"/>
          </p:cNvSpPr>
          <p:nvPr>
            <p:ph type="title"/>
          </p:nvPr>
        </p:nvSpPr>
        <p:spPr>
          <a:xfrm>
            <a:off x="1154955" y="973668"/>
            <a:ext cx="3133726" cy="1020232"/>
          </a:xfrm>
        </p:spPr>
        <p:txBody>
          <a:bodyPr>
            <a:normAutofit/>
          </a:bodyPr>
          <a:lstStyle/>
          <a:p>
            <a:pPr>
              <a:lnSpc>
                <a:spcPct val="90000"/>
              </a:lnSpc>
            </a:pPr>
            <a:br>
              <a:rPr lang="en-US" sz="3300"/>
            </a:br>
            <a:r>
              <a:rPr lang="en-US" sz="3300"/>
              <a:t>Section 360(2)</a:t>
            </a:r>
          </a:p>
        </p:txBody>
      </p:sp>
      <p:sp>
        <p:nvSpPr>
          <p:cNvPr id="3" name="Content Placeholder 2">
            <a:extLst>
              <a:ext uri="{FF2B5EF4-FFF2-40B4-BE49-F238E27FC236}">
                <a16:creationId xmlns:a16="http://schemas.microsoft.com/office/drawing/2014/main" id="{28E67C2B-7300-4EEC-9CBD-A985F69B64E9}"/>
              </a:ext>
            </a:extLst>
          </p:cNvPr>
          <p:cNvSpPr>
            <a:spLocks noGrp="1"/>
          </p:cNvSpPr>
          <p:nvPr>
            <p:ph idx="1"/>
          </p:nvPr>
        </p:nvSpPr>
        <p:spPr>
          <a:xfrm>
            <a:off x="1154955" y="2120900"/>
            <a:ext cx="3133726" cy="3898900"/>
          </a:xfrm>
        </p:spPr>
        <p:txBody>
          <a:bodyPr>
            <a:normAutofit/>
          </a:bodyPr>
          <a:lstStyle/>
          <a:p>
            <a:r>
              <a:rPr lang="en-US">
                <a:solidFill>
                  <a:schemeClr val="bg1"/>
                </a:solidFill>
              </a:rPr>
              <a:t>Board may assess a penalty after hearing up to $1,000 for individual and up to $10,000 for corporation, partnership or other legal entity for any willful violation of the Act, fraud, or intentional misrepresentation. </a:t>
            </a:r>
          </a:p>
        </p:txBody>
      </p:sp>
      <p:pic>
        <p:nvPicPr>
          <p:cNvPr id="5" name="Picture 4" descr="Gavel resting on block">
            <a:extLst>
              <a:ext uri="{FF2B5EF4-FFF2-40B4-BE49-F238E27FC236}">
                <a16:creationId xmlns:a16="http://schemas.microsoft.com/office/drawing/2014/main" id="{A62F47CA-1B13-4AD9-B115-42C15FD420F6}"/>
              </a:ext>
            </a:extLst>
          </p:cNvPr>
          <p:cNvPicPr>
            <a:picLocks noChangeAspect="1"/>
          </p:cNvPicPr>
          <p:nvPr/>
        </p:nvPicPr>
        <p:blipFill rotWithShape="1">
          <a:blip r:embed="rId3">
            <a:extLst>
              <a:ext uri="{28A0092B-C50C-407E-A947-70E740481C1C}">
                <a14:useLocalDpi xmlns:a14="http://schemas.microsoft.com/office/drawing/2010/main" val="0"/>
              </a:ext>
            </a:extLst>
          </a:blip>
          <a:srcRect l="42656" r="12224" b="-1"/>
          <a:stretch/>
        </p:blipFill>
        <p:spPr>
          <a:xfrm>
            <a:off x="6615839" y="803751"/>
            <a:ext cx="3549068" cy="5250498"/>
          </a:xfrm>
          <a:prstGeom prst="rect">
            <a:avLst/>
          </a:prstGeom>
        </p:spPr>
      </p:pic>
      <p:sp>
        <p:nvSpPr>
          <p:cNvPr id="22" name="Rectangle 21">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31658800"/>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TM02900722[[fn=Ion Boardroom]]</Template>
  <TotalTime>3659</TotalTime>
  <Words>5820</Words>
  <Application>Microsoft Office PowerPoint</Application>
  <PresentationFormat>Widescreen</PresentationFormat>
  <Paragraphs>597</Paragraphs>
  <Slides>96</Slides>
  <Notes>31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7" baseType="lpstr">
      <vt:lpstr>Aptos</vt:lpstr>
      <vt:lpstr>Arial</vt:lpstr>
      <vt:lpstr>Calibri</vt:lpstr>
      <vt:lpstr>Century Gothic</vt:lpstr>
      <vt:lpstr>Helvetica Neue Medium</vt:lpstr>
      <vt:lpstr>Symbol</vt:lpstr>
      <vt:lpstr>Wingdings</vt:lpstr>
      <vt:lpstr>Wingdings 2</vt:lpstr>
      <vt:lpstr>Wingdings 3</vt:lpstr>
      <vt:lpstr>Ion Boardroom</vt:lpstr>
      <vt:lpstr>Acrobat Document</vt:lpstr>
      <vt:lpstr>  Average Weekly Wages, Wage Statements, &amp;  Fringe Benefits </vt:lpstr>
      <vt:lpstr>Average Weekly Wage</vt:lpstr>
      <vt:lpstr>WCB-2 &amp; WCB-2B Wage Statement &amp; Fringe Benefit Worksheet</vt:lpstr>
      <vt:lpstr>Tips When Filing the Wage Statement </vt:lpstr>
      <vt:lpstr>Average Weekly Wages (AWW), earnings or salary §102(4) </vt:lpstr>
      <vt:lpstr>AWW §102(4): Method A</vt:lpstr>
      <vt:lpstr>AWW §102(4): Method B</vt:lpstr>
      <vt:lpstr>AWW §102(4): Method C</vt:lpstr>
      <vt:lpstr>AWW §102(4): Method D</vt:lpstr>
      <vt:lpstr>Other AWW Issues </vt:lpstr>
      <vt:lpstr>Concurrent Wages: §102(4)(E) </vt:lpstr>
      <vt:lpstr>Concurrent Wage Statements  </vt:lpstr>
      <vt:lpstr>Prior Injuries: §102(4)(G) </vt:lpstr>
      <vt:lpstr>When Should Fringes Be Included? </vt:lpstr>
      <vt:lpstr>Fringe Benefits: §102(4)(H) </vt:lpstr>
      <vt:lpstr>Fringe Benefits: §102(4)(H) (Cont.) </vt:lpstr>
      <vt:lpstr>Combined AWW Example </vt:lpstr>
      <vt:lpstr>Combined AWW Example  (Cont.) </vt:lpstr>
      <vt:lpstr>Fringe Benefit Inclusion (Example) </vt:lpstr>
      <vt:lpstr>Fringe Benefit Inclusion  (Example) </vt:lpstr>
      <vt:lpstr>Forms Training </vt:lpstr>
      <vt:lpstr>First Report of Injury (WCB-1)</vt:lpstr>
      <vt:lpstr>Wage Statement/ Fringe Benefit  (WCB-2) (WCB-2B)</vt:lpstr>
      <vt:lpstr>Memorandum of Payment (WCB-3) </vt:lpstr>
      <vt:lpstr>Memorandum of Payment (WCB-3) Box 20</vt:lpstr>
      <vt:lpstr>Memorandum of Payment (WCB-3) Box 21</vt:lpstr>
      <vt:lpstr>Memorandum of Payment (WCB-3) Box 22</vt:lpstr>
      <vt:lpstr>Memorandum of Payment (WCB-3) Box 23</vt:lpstr>
      <vt:lpstr>Memorandum of Payment (WCB-3) Box 24</vt:lpstr>
      <vt:lpstr>Memorandum of Payment (WCB-3) Box 25</vt:lpstr>
      <vt:lpstr>Memorandum of Payment (WCB-3) box 27</vt:lpstr>
      <vt:lpstr>Memorandum of Payment (WCB-3) Ex 1</vt:lpstr>
      <vt:lpstr>Specific Loss MOP (WCB-3) Ex 2</vt:lpstr>
      <vt:lpstr>Modification  (WCB-4M)</vt:lpstr>
      <vt:lpstr>Basic Example </vt:lpstr>
      <vt:lpstr>Specific Loss Example </vt:lpstr>
      <vt:lpstr>Tips from the Board</vt:lpstr>
      <vt:lpstr>  https://maine.gov/wcb/   </vt:lpstr>
      <vt:lpstr>How to end indemnity payments</vt:lpstr>
      <vt:lpstr>Discontinuance or Reduction of Payments Section 205.9(A) and Rule 8.11</vt:lpstr>
      <vt:lpstr>PowerPoint Presentation</vt:lpstr>
      <vt:lpstr>Certificate of Discontinuance or Reduction   WCB-8 (21-day Discontinuance)</vt:lpstr>
      <vt:lpstr>Certificate of Discontinuance  or Reduction WCB-8 (21-day Disc)  </vt:lpstr>
      <vt:lpstr> Certificate of Discontinuance or Reduction WCB-8 (21-day Disc)      </vt:lpstr>
      <vt:lpstr>Certificate of Discontinuance or Reduction WCB-8 (21-day Cert)</vt:lpstr>
      <vt:lpstr>PowerPoint Presentation</vt:lpstr>
      <vt:lpstr> The WCB 4D gives you the answer. The reasons to use this form are outlined in box 20.  Notice box 21a comes from box 23a (date of incapacity) on the open MOP.   Always consider why payments are ending.  Remember, the reason why payments are ending determines which discontinuance is the appropriate form to use.  </vt:lpstr>
      <vt:lpstr>The same MOP is open as before, but this time the reason for closing the period of indemnity is different. This time the employee has been released to full duty but has not returned to work. Therefore, the WCB 4D isn’t appropriate.  Remember, for a 21 Day Certificate to be valid with the WCB, it must:   1) Be sent certified mail  2) Include documentation  3) Provide the appropriate 21  Day  notice from the date the form was  postmarked. Indemnity ends 21  days AFTER the postmark date.  Notice box 21a comes from box 23a (date of incapacity) on the open MOP.      </vt:lpstr>
      <vt:lpstr>In box 23, put the amount of indemnity paid up until the postmark date.  Box 24 represents the amount of indemnity paid for the next 21 days/ when this notice will terminate benefits.</vt:lpstr>
      <vt:lpstr>WCB 11: Statement of Compensation  Paidaka “SOCs”</vt:lpstr>
      <vt:lpstr>WCB 11: Statement of Compensation Paid</vt:lpstr>
      <vt:lpstr>WCB 11 B</vt:lpstr>
      <vt:lpstr>WCB 11s</vt:lpstr>
      <vt:lpstr>WCB 11: Statement of Compensation Paid Rule 8.1 Explains it all </vt:lpstr>
      <vt:lpstr>How does a claim  get to Mediation?</vt:lpstr>
      <vt:lpstr>What is Mediation? </vt:lpstr>
      <vt:lpstr>Denial/Notice of Controversy (NOC)</vt:lpstr>
      <vt:lpstr>Petitions are Filed</vt:lpstr>
      <vt:lpstr>PowerPoint Presentation</vt:lpstr>
      <vt:lpstr> What is the purpose of Mediation?</vt:lpstr>
      <vt:lpstr>  Record of Mediation</vt:lpstr>
      <vt:lpstr>Thank You</vt:lpstr>
      <vt:lpstr>Representation On A File</vt:lpstr>
      <vt:lpstr>Hiring an Attorney for your File</vt:lpstr>
      <vt:lpstr>Value</vt:lpstr>
      <vt:lpstr>Trust</vt:lpstr>
      <vt:lpstr>Before Assigning Council </vt:lpstr>
      <vt:lpstr>Expectations</vt:lpstr>
      <vt:lpstr>Your file. Your Responsibility</vt:lpstr>
      <vt:lpstr>Share hidden information</vt:lpstr>
      <vt:lpstr>Listen</vt:lpstr>
      <vt:lpstr> </vt:lpstr>
      <vt:lpstr>Overview of the Audit Process</vt:lpstr>
      <vt:lpstr>Goals</vt:lpstr>
      <vt:lpstr>What is an Audit</vt:lpstr>
      <vt:lpstr>Carrier response to Audit</vt:lpstr>
      <vt:lpstr> What is Audit looking at when reviewing files</vt:lpstr>
      <vt:lpstr>Documentation </vt:lpstr>
      <vt:lpstr>What Audit uses to Measure Compliance </vt:lpstr>
      <vt:lpstr>Audit Completion</vt:lpstr>
      <vt:lpstr>Rebuttal</vt:lpstr>
      <vt:lpstr>Tips &amp; Take Aways</vt:lpstr>
      <vt:lpstr> </vt:lpstr>
      <vt:lpstr>Overview of the Monitoring Unit </vt:lpstr>
      <vt:lpstr>PowerPoint Presentation</vt:lpstr>
      <vt:lpstr>The Board has adopted the following six benchmarks:</vt:lpstr>
      <vt:lpstr>Compliance &amp; Reconciliation Process:</vt:lpstr>
      <vt:lpstr>Penalties within the MAE Unit:</vt:lpstr>
      <vt:lpstr>AIU Introduction</vt:lpstr>
      <vt:lpstr>Penalty for Delay for Weekly Comp (Benefit Payment)</vt:lpstr>
      <vt:lpstr>Payment of Bills for Medical (Benefit Payment)</vt:lpstr>
      <vt:lpstr>Mediation Forfeitures</vt:lpstr>
      <vt:lpstr>Forfeitures, Failure to pay within Time Limits</vt:lpstr>
      <vt:lpstr> Section 359(2) Penalties</vt:lpstr>
      <vt:lpstr>The Late Filed Form or Report- Section 360(1)</vt:lpstr>
      <vt:lpstr> Section 360(2)</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Harrow-Mortelliti, Jennifer</dc:creator>
  <cp:lastModifiedBy>Hutchins, Deborah</cp:lastModifiedBy>
  <cp:revision>39</cp:revision>
  <dcterms:created xsi:type="dcterms:W3CDTF">2024-10-25T14:11:30Z</dcterms:created>
  <dcterms:modified xsi:type="dcterms:W3CDTF">2025-06-05T14:12:55Z</dcterms:modified>
</cp:coreProperties>
</file>