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diagrams/data1.xml" ContentType="application/vnd.openxmlformats-officedocument.drawingml.diagramData+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diagrams/quickStyle1.xml" ContentType="application/vnd.openxmlformats-officedocument.drawingml.diagramStyle+xml"/>
  <Override PartName="/ppt/diagrams/drawing1.xml" ContentType="application/vnd.ms-office.drawingml.diagramDrawing+xml"/>
  <Override PartName="/ppt/diagrams/layout1.xml" ContentType="application/vnd.openxmlformats-officedocument.drawingml.diagramLayout+xml"/>
  <Override PartName="/ppt/diagrams/colors1.xml" ContentType="application/vnd.openxmlformats-officedocument.drawingml.diagramColors+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9" r:id="rId1"/>
    <p:sldMasterId id="2147483648" r:id="rId2"/>
  </p:sldMasterIdLst>
  <p:notesMasterIdLst>
    <p:notesMasterId r:id="rId30"/>
  </p:notesMasterIdLst>
  <p:sldIdLst>
    <p:sldId id="256" r:id="rId3"/>
    <p:sldId id="278" r:id="rId4"/>
    <p:sldId id="280" r:id="rId5"/>
    <p:sldId id="284" r:id="rId6"/>
    <p:sldId id="304" r:id="rId7"/>
    <p:sldId id="303" r:id="rId8"/>
    <p:sldId id="281" r:id="rId9"/>
    <p:sldId id="302" r:id="rId10"/>
    <p:sldId id="297" r:id="rId11"/>
    <p:sldId id="276" r:id="rId12"/>
    <p:sldId id="298" r:id="rId13"/>
    <p:sldId id="2134806913" r:id="rId14"/>
    <p:sldId id="2134806916" r:id="rId15"/>
    <p:sldId id="2134806907" r:id="rId16"/>
    <p:sldId id="2134806917" r:id="rId17"/>
    <p:sldId id="2134806909" r:id="rId18"/>
    <p:sldId id="2134806915" r:id="rId19"/>
    <p:sldId id="2134806914" r:id="rId20"/>
    <p:sldId id="2134806908" r:id="rId21"/>
    <p:sldId id="273" r:id="rId22"/>
    <p:sldId id="307" r:id="rId23"/>
    <p:sldId id="2134806918" r:id="rId24"/>
    <p:sldId id="275" r:id="rId25"/>
    <p:sldId id="293" r:id="rId26"/>
    <p:sldId id="299" r:id="rId27"/>
    <p:sldId id="300" r:id="rId28"/>
    <p:sldId id="267" r:id="rId29"/>
  </p:sldIdLst>
  <p:sldSz cx="12192000" cy="6858000"/>
  <p:notesSz cx="6858000" cy="9144000"/>
  <p:custDataLst>
    <p:tags r:id="rId31"/>
  </p:custDataLst>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7375E"/>
    <a:srgbClr val="254061"/>
    <a:srgbClr val="5CC47C"/>
    <a:srgbClr val="66FF99"/>
    <a:srgbClr val="4EBE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4939" autoAdjust="0"/>
  </p:normalViewPr>
  <p:slideViewPr>
    <p:cSldViewPr>
      <p:cViewPr varScale="1">
        <p:scale>
          <a:sx n="83" d="100"/>
          <a:sy n="83" d="100"/>
        </p:scale>
        <p:origin x="1674" y="78"/>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38" Type="http://schemas.openxmlformats.org/officeDocument/2006/relationships/customXml" Target="../customXml/item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37" Type="http://schemas.openxmlformats.org/officeDocument/2006/relationships/customXml" Target="../customXml/item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customXml" Target="../customXml/item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gs" Target="tags/tag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s>
</file>

<file path=ppt/diagrams/_rels/data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svg"/><Relationship Id="rId1" Type="http://schemas.openxmlformats.org/officeDocument/2006/relationships/image" Target="../media/image26.png"/><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diagrams/_rels/drawing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svg"/><Relationship Id="rId1" Type="http://schemas.openxmlformats.org/officeDocument/2006/relationships/image" Target="../media/image26.png"/><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6A863C2-2D51-42D3-A801-E9105F2888A6}"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9DF3DBCA-5D3B-449B-BAE9-B1D56A64CE1B}">
      <dgm:prSet custT="1"/>
      <dgm:spPr/>
      <dgm:t>
        <a:bodyPr/>
        <a:lstStyle/>
        <a:p>
          <a:pPr>
            <a:lnSpc>
              <a:spcPct val="100000"/>
            </a:lnSpc>
          </a:pPr>
          <a:r>
            <a:rPr lang="en-US" sz="1600" b="0" dirty="0">
              <a:solidFill>
                <a:srgbClr val="17375E"/>
              </a:solidFill>
            </a:rPr>
            <a:t>Community Repair Cafés are volunteer run events; people of all ages with different backgrounds, skill sets, and income levels </a:t>
          </a:r>
          <a:r>
            <a:rPr lang="en-US" sz="1600" b="1" dirty="0">
              <a:solidFill>
                <a:srgbClr val="17375E"/>
              </a:solidFill>
            </a:rPr>
            <a:t>come together to collectively repair </a:t>
          </a:r>
          <a:r>
            <a:rPr lang="en-US" sz="1600" b="0" dirty="0">
              <a:solidFill>
                <a:srgbClr val="17375E"/>
              </a:solidFill>
            </a:rPr>
            <a:t>items like bicycles, electronics, small appliances, and clothing</a:t>
          </a:r>
        </a:p>
      </dgm:t>
    </dgm:pt>
    <dgm:pt modelId="{17B177BA-F7B8-42A3-B18A-CA9D3041D39A}" type="parTrans" cxnId="{0F3064D8-B1ED-47A9-BCBA-E2A0B77BE363}">
      <dgm:prSet/>
      <dgm:spPr/>
      <dgm:t>
        <a:bodyPr/>
        <a:lstStyle/>
        <a:p>
          <a:endParaRPr lang="en-US">
            <a:solidFill>
              <a:srgbClr val="17375E"/>
            </a:solidFill>
          </a:endParaRPr>
        </a:p>
      </dgm:t>
    </dgm:pt>
    <dgm:pt modelId="{DC600DD4-7A8B-4184-88D3-6C09FA7759DF}" type="sibTrans" cxnId="{0F3064D8-B1ED-47A9-BCBA-E2A0B77BE363}">
      <dgm:prSet/>
      <dgm:spPr/>
      <dgm:t>
        <a:bodyPr/>
        <a:lstStyle/>
        <a:p>
          <a:endParaRPr lang="en-US">
            <a:solidFill>
              <a:srgbClr val="17375E"/>
            </a:solidFill>
          </a:endParaRPr>
        </a:p>
      </dgm:t>
    </dgm:pt>
    <dgm:pt modelId="{417146F7-9A5D-4FB3-84AE-2D4FA1D4816B}">
      <dgm:prSet custT="1"/>
      <dgm:spPr/>
      <dgm:t>
        <a:bodyPr/>
        <a:lstStyle/>
        <a:p>
          <a:pPr>
            <a:lnSpc>
              <a:spcPct val="100000"/>
            </a:lnSpc>
          </a:pPr>
          <a:r>
            <a:rPr lang="en-US" sz="1600" b="0" dirty="0">
              <a:solidFill>
                <a:srgbClr val="17375E"/>
              </a:solidFill>
            </a:rPr>
            <a:t>Repair café </a:t>
          </a:r>
          <a:r>
            <a:rPr lang="en-US" sz="1600" b="1" dirty="0">
              <a:solidFill>
                <a:srgbClr val="17375E"/>
              </a:solidFill>
            </a:rPr>
            <a:t>success rates </a:t>
          </a:r>
          <a:r>
            <a:rPr lang="en-US" sz="1600" b="0" dirty="0">
              <a:solidFill>
                <a:srgbClr val="17375E"/>
              </a:solidFill>
            </a:rPr>
            <a:t>are high, averaging 67% for most items, with an even higher </a:t>
          </a:r>
          <a:r>
            <a:rPr lang="en-US" sz="1600" b="1" dirty="0">
              <a:solidFill>
                <a:srgbClr val="17375E"/>
              </a:solidFill>
            </a:rPr>
            <a:t>89% success rate </a:t>
          </a:r>
          <a:r>
            <a:rPr lang="en-US" sz="1600" b="0" dirty="0">
              <a:solidFill>
                <a:srgbClr val="17375E"/>
              </a:solidFill>
            </a:rPr>
            <a:t>for clothing and textiles</a:t>
          </a:r>
        </a:p>
      </dgm:t>
    </dgm:pt>
    <dgm:pt modelId="{8E0908E8-B74E-4754-ABAF-7AC02361D470}" type="parTrans" cxnId="{048D781D-F727-49FF-9F93-CE59FEBADB0E}">
      <dgm:prSet/>
      <dgm:spPr/>
      <dgm:t>
        <a:bodyPr/>
        <a:lstStyle/>
        <a:p>
          <a:endParaRPr lang="en-US">
            <a:solidFill>
              <a:srgbClr val="17375E"/>
            </a:solidFill>
          </a:endParaRPr>
        </a:p>
      </dgm:t>
    </dgm:pt>
    <dgm:pt modelId="{DB604DF9-5B81-4653-B045-5FA207096E65}" type="sibTrans" cxnId="{048D781D-F727-49FF-9F93-CE59FEBADB0E}">
      <dgm:prSet/>
      <dgm:spPr/>
      <dgm:t>
        <a:bodyPr/>
        <a:lstStyle/>
        <a:p>
          <a:endParaRPr lang="en-US">
            <a:solidFill>
              <a:srgbClr val="17375E"/>
            </a:solidFill>
          </a:endParaRPr>
        </a:p>
      </dgm:t>
    </dgm:pt>
    <dgm:pt modelId="{36973E33-D77A-40D7-924B-93CD4ECC8931}">
      <dgm:prSet custT="1"/>
      <dgm:spPr/>
      <dgm:t>
        <a:bodyPr/>
        <a:lstStyle/>
        <a:p>
          <a:pPr>
            <a:lnSpc>
              <a:spcPct val="100000"/>
            </a:lnSpc>
          </a:pPr>
          <a:r>
            <a:rPr lang="en-US" sz="1600" b="0" dirty="0">
              <a:solidFill>
                <a:srgbClr val="17375E"/>
              </a:solidFill>
            </a:rPr>
            <a:t>A November community repair café in Midcoast Maine recovered 36 items for an </a:t>
          </a:r>
          <a:r>
            <a:rPr lang="en-US" sz="1600" b="1" dirty="0">
              <a:solidFill>
                <a:srgbClr val="17375E"/>
              </a:solidFill>
            </a:rPr>
            <a:t>estimated GHG savings of 1,184.4 MTCO2e </a:t>
          </a:r>
          <a:r>
            <a:rPr lang="en-US" sz="1600" b="0" dirty="0">
              <a:solidFill>
                <a:srgbClr val="17375E"/>
              </a:solidFill>
            </a:rPr>
            <a:t>- equivalent to taking </a:t>
          </a:r>
          <a:r>
            <a:rPr lang="en-US" sz="1600" b="1" dirty="0">
              <a:solidFill>
                <a:srgbClr val="17375E"/>
              </a:solidFill>
            </a:rPr>
            <a:t>282 gasoline powered vehicles </a:t>
          </a:r>
          <a:r>
            <a:rPr lang="en-US" sz="1600" b="0" dirty="0">
              <a:solidFill>
                <a:srgbClr val="17375E"/>
              </a:solidFill>
            </a:rPr>
            <a:t>off the road for a year.</a:t>
          </a:r>
        </a:p>
      </dgm:t>
    </dgm:pt>
    <dgm:pt modelId="{D4DA48F4-6C38-478A-8D1F-9CF4633DF283}" type="parTrans" cxnId="{D217678A-1936-421A-BC50-DCBA453640F4}">
      <dgm:prSet/>
      <dgm:spPr/>
      <dgm:t>
        <a:bodyPr/>
        <a:lstStyle/>
        <a:p>
          <a:endParaRPr lang="en-US">
            <a:solidFill>
              <a:srgbClr val="17375E"/>
            </a:solidFill>
          </a:endParaRPr>
        </a:p>
      </dgm:t>
    </dgm:pt>
    <dgm:pt modelId="{C7347B8A-8EF7-4135-AA49-CC333737DC67}" type="sibTrans" cxnId="{D217678A-1936-421A-BC50-DCBA453640F4}">
      <dgm:prSet/>
      <dgm:spPr/>
      <dgm:t>
        <a:bodyPr/>
        <a:lstStyle/>
        <a:p>
          <a:endParaRPr lang="en-US">
            <a:solidFill>
              <a:srgbClr val="17375E"/>
            </a:solidFill>
          </a:endParaRPr>
        </a:p>
      </dgm:t>
    </dgm:pt>
    <dgm:pt modelId="{46C32956-4465-4455-BB97-0C6161D0D8D5}" type="pres">
      <dgm:prSet presAssocID="{06A863C2-2D51-42D3-A801-E9105F2888A6}" presName="root" presStyleCnt="0">
        <dgm:presLayoutVars>
          <dgm:dir/>
          <dgm:resizeHandles val="exact"/>
        </dgm:presLayoutVars>
      </dgm:prSet>
      <dgm:spPr/>
    </dgm:pt>
    <dgm:pt modelId="{0FF58E2E-343F-4033-8C7F-944F1092521B}" type="pres">
      <dgm:prSet presAssocID="{9DF3DBCA-5D3B-449B-BAE9-B1D56A64CE1B}" presName="compNode" presStyleCnt="0"/>
      <dgm:spPr/>
    </dgm:pt>
    <dgm:pt modelId="{3E1512F5-18D3-4B7C-BFF3-35DE5410978D}" type="pres">
      <dgm:prSet presAssocID="{9DF3DBCA-5D3B-449B-BAE9-B1D56A64CE1B}"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Kiosk"/>
        </a:ext>
      </dgm:extLst>
    </dgm:pt>
    <dgm:pt modelId="{DCB9E9D2-19D1-4B8E-A043-D3B655CD200A}" type="pres">
      <dgm:prSet presAssocID="{9DF3DBCA-5D3B-449B-BAE9-B1D56A64CE1B}" presName="spaceRect" presStyleCnt="0"/>
      <dgm:spPr/>
    </dgm:pt>
    <dgm:pt modelId="{787BF631-D1FA-4C3D-95C6-5F0E1698E4B8}" type="pres">
      <dgm:prSet presAssocID="{9DF3DBCA-5D3B-449B-BAE9-B1D56A64CE1B}" presName="textRect" presStyleLbl="revTx" presStyleIdx="0" presStyleCnt="3" custScaleX="167506" custLinFactNeighborX="-3058" custLinFactNeighborY="-9413">
        <dgm:presLayoutVars>
          <dgm:chMax val="1"/>
          <dgm:chPref val="1"/>
        </dgm:presLayoutVars>
      </dgm:prSet>
      <dgm:spPr/>
    </dgm:pt>
    <dgm:pt modelId="{00A246F3-FCD5-4F66-8534-AEFF003AE2AD}" type="pres">
      <dgm:prSet presAssocID="{DC600DD4-7A8B-4184-88D3-6C09FA7759DF}" presName="sibTrans" presStyleCnt="0"/>
      <dgm:spPr/>
    </dgm:pt>
    <dgm:pt modelId="{751D69BD-07E0-4FA9-AAA3-9D111F6964BC}" type="pres">
      <dgm:prSet presAssocID="{417146F7-9A5D-4FB3-84AE-2D4FA1D4816B}" presName="compNode" presStyleCnt="0"/>
      <dgm:spPr/>
    </dgm:pt>
    <dgm:pt modelId="{52EEB1CC-2171-46EB-9CAC-4DA32CC2ADFE}" type="pres">
      <dgm:prSet presAssocID="{417146F7-9A5D-4FB3-84AE-2D4FA1D4816B}" presName="iconRect" presStyleLbl="node1" presStyleIdx="1" presStyleCnt="3" custLinFactNeighborX="10490" custLinFactNeighborY="1511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Japanese Dolls"/>
        </a:ext>
      </dgm:extLst>
    </dgm:pt>
    <dgm:pt modelId="{A34FB4BB-71EB-49EF-B23E-C594C7F539A9}" type="pres">
      <dgm:prSet presAssocID="{417146F7-9A5D-4FB3-84AE-2D4FA1D4816B}" presName="spaceRect" presStyleCnt="0"/>
      <dgm:spPr/>
    </dgm:pt>
    <dgm:pt modelId="{AA21EB6C-33F2-43AA-A08F-518281204CE1}" type="pres">
      <dgm:prSet presAssocID="{417146F7-9A5D-4FB3-84AE-2D4FA1D4816B}" presName="textRect" presStyleLbl="revTx" presStyleIdx="1" presStyleCnt="3" custScaleX="135081" custLinFactNeighborX="4858" custLinFactNeighborY="-4834">
        <dgm:presLayoutVars>
          <dgm:chMax val="1"/>
          <dgm:chPref val="1"/>
        </dgm:presLayoutVars>
      </dgm:prSet>
      <dgm:spPr/>
    </dgm:pt>
    <dgm:pt modelId="{8E9DBE45-00B9-4150-BD69-19C7A036CA98}" type="pres">
      <dgm:prSet presAssocID="{DB604DF9-5B81-4653-B045-5FA207096E65}" presName="sibTrans" presStyleCnt="0"/>
      <dgm:spPr/>
    </dgm:pt>
    <dgm:pt modelId="{02C959D1-4BEF-4979-8E9E-091F2DDCDAE4}" type="pres">
      <dgm:prSet presAssocID="{36973E33-D77A-40D7-924B-93CD4ECC8931}" presName="compNode" presStyleCnt="0"/>
      <dgm:spPr/>
    </dgm:pt>
    <dgm:pt modelId="{49F01833-7AD5-42E8-B9D2-5C8E12EADDA2}" type="pres">
      <dgm:prSet presAssocID="{36973E33-D77A-40D7-924B-93CD4ECC8931}" presName="iconRect" presStyleLbl="node1" presStyleIdx="2" presStyleCnt="3" custLinFactNeighborX="52148" custLinFactNeighborY="48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Car"/>
        </a:ext>
      </dgm:extLst>
    </dgm:pt>
    <dgm:pt modelId="{F5A71A92-2A5C-407B-BB0B-AE33706E854C}" type="pres">
      <dgm:prSet presAssocID="{36973E33-D77A-40D7-924B-93CD4ECC8931}" presName="spaceRect" presStyleCnt="0"/>
      <dgm:spPr/>
    </dgm:pt>
    <dgm:pt modelId="{D4E31E44-5E8C-4FB7-B44B-BD428BF3A2DC}" type="pres">
      <dgm:prSet presAssocID="{36973E33-D77A-40D7-924B-93CD4ECC8931}" presName="textRect" presStyleLbl="revTx" presStyleIdx="2" presStyleCnt="3" custScaleX="155429" custLinFactNeighborX="28106" custLinFactNeighborY="-9593">
        <dgm:presLayoutVars>
          <dgm:chMax val="1"/>
          <dgm:chPref val="1"/>
        </dgm:presLayoutVars>
      </dgm:prSet>
      <dgm:spPr/>
    </dgm:pt>
  </dgm:ptLst>
  <dgm:cxnLst>
    <dgm:cxn modelId="{048D781D-F727-49FF-9F93-CE59FEBADB0E}" srcId="{06A863C2-2D51-42D3-A801-E9105F2888A6}" destId="{417146F7-9A5D-4FB3-84AE-2D4FA1D4816B}" srcOrd="1" destOrd="0" parTransId="{8E0908E8-B74E-4754-ABAF-7AC02361D470}" sibTransId="{DB604DF9-5B81-4653-B045-5FA207096E65}"/>
    <dgm:cxn modelId="{DBF33844-7DF0-404F-BA1B-725D8C464FBB}" type="presOf" srcId="{06A863C2-2D51-42D3-A801-E9105F2888A6}" destId="{46C32956-4465-4455-BB97-0C6161D0D8D5}" srcOrd="0" destOrd="0" presId="urn:microsoft.com/office/officeart/2018/2/layout/IconLabelList"/>
    <dgm:cxn modelId="{648DCE66-CE3B-4C97-9C4C-AB0D78758672}" type="presOf" srcId="{36973E33-D77A-40D7-924B-93CD4ECC8931}" destId="{D4E31E44-5E8C-4FB7-B44B-BD428BF3A2DC}" srcOrd="0" destOrd="0" presId="urn:microsoft.com/office/officeart/2018/2/layout/IconLabelList"/>
    <dgm:cxn modelId="{9C31736F-160D-4E6C-8ACA-FD8FD6872311}" type="presOf" srcId="{9DF3DBCA-5D3B-449B-BAE9-B1D56A64CE1B}" destId="{787BF631-D1FA-4C3D-95C6-5F0E1698E4B8}" srcOrd="0" destOrd="0" presId="urn:microsoft.com/office/officeart/2018/2/layout/IconLabelList"/>
    <dgm:cxn modelId="{D217678A-1936-421A-BC50-DCBA453640F4}" srcId="{06A863C2-2D51-42D3-A801-E9105F2888A6}" destId="{36973E33-D77A-40D7-924B-93CD4ECC8931}" srcOrd="2" destOrd="0" parTransId="{D4DA48F4-6C38-478A-8D1F-9CF4633DF283}" sibTransId="{C7347B8A-8EF7-4135-AA49-CC333737DC67}"/>
    <dgm:cxn modelId="{EE261BA2-E6C4-4E01-BAB7-39C564D0ED3A}" type="presOf" srcId="{417146F7-9A5D-4FB3-84AE-2D4FA1D4816B}" destId="{AA21EB6C-33F2-43AA-A08F-518281204CE1}" srcOrd="0" destOrd="0" presId="urn:microsoft.com/office/officeart/2018/2/layout/IconLabelList"/>
    <dgm:cxn modelId="{0F3064D8-B1ED-47A9-BCBA-E2A0B77BE363}" srcId="{06A863C2-2D51-42D3-A801-E9105F2888A6}" destId="{9DF3DBCA-5D3B-449B-BAE9-B1D56A64CE1B}" srcOrd="0" destOrd="0" parTransId="{17B177BA-F7B8-42A3-B18A-CA9D3041D39A}" sibTransId="{DC600DD4-7A8B-4184-88D3-6C09FA7759DF}"/>
    <dgm:cxn modelId="{31272125-6273-4AE3-8CCA-EEE77529FB58}" type="presParOf" srcId="{46C32956-4465-4455-BB97-0C6161D0D8D5}" destId="{0FF58E2E-343F-4033-8C7F-944F1092521B}" srcOrd="0" destOrd="0" presId="urn:microsoft.com/office/officeart/2018/2/layout/IconLabelList"/>
    <dgm:cxn modelId="{265139DD-C0ED-436E-8793-191660AD4FA8}" type="presParOf" srcId="{0FF58E2E-343F-4033-8C7F-944F1092521B}" destId="{3E1512F5-18D3-4B7C-BFF3-35DE5410978D}" srcOrd="0" destOrd="0" presId="urn:microsoft.com/office/officeart/2018/2/layout/IconLabelList"/>
    <dgm:cxn modelId="{381D4B00-7C87-44B8-9DAB-4DFFE4392ECC}" type="presParOf" srcId="{0FF58E2E-343F-4033-8C7F-944F1092521B}" destId="{DCB9E9D2-19D1-4B8E-A043-D3B655CD200A}" srcOrd="1" destOrd="0" presId="urn:microsoft.com/office/officeart/2018/2/layout/IconLabelList"/>
    <dgm:cxn modelId="{43CA54DB-B29F-402D-8301-2313D60FCD0E}" type="presParOf" srcId="{0FF58E2E-343F-4033-8C7F-944F1092521B}" destId="{787BF631-D1FA-4C3D-95C6-5F0E1698E4B8}" srcOrd="2" destOrd="0" presId="urn:microsoft.com/office/officeart/2018/2/layout/IconLabelList"/>
    <dgm:cxn modelId="{DDE51EEF-E482-480E-825F-B33555833CFD}" type="presParOf" srcId="{46C32956-4465-4455-BB97-0C6161D0D8D5}" destId="{00A246F3-FCD5-4F66-8534-AEFF003AE2AD}" srcOrd="1" destOrd="0" presId="urn:microsoft.com/office/officeart/2018/2/layout/IconLabelList"/>
    <dgm:cxn modelId="{33CEB2B6-949A-44D0-B757-FBBFC7047C10}" type="presParOf" srcId="{46C32956-4465-4455-BB97-0C6161D0D8D5}" destId="{751D69BD-07E0-4FA9-AAA3-9D111F6964BC}" srcOrd="2" destOrd="0" presId="urn:microsoft.com/office/officeart/2018/2/layout/IconLabelList"/>
    <dgm:cxn modelId="{4D831FA3-2275-45E6-B29F-AA9F2D559733}" type="presParOf" srcId="{751D69BD-07E0-4FA9-AAA3-9D111F6964BC}" destId="{52EEB1CC-2171-46EB-9CAC-4DA32CC2ADFE}" srcOrd="0" destOrd="0" presId="urn:microsoft.com/office/officeart/2018/2/layout/IconLabelList"/>
    <dgm:cxn modelId="{78A473E9-EAAB-4781-B5A9-20D49548A9D8}" type="presParOf" srcId="{751D69BD-07E0-4FA9-AAA3-9D111F6964BC}" destId="{A34FB4BB-71EB-49EF-B23E-C594C7F539A9}" srcOrd="1" destOrd="0" presId="urn:microsoft.com/office/officeart/2018/2/layout/IconLabelList"/>
    <dgm:cxn modelId="{1257BDF7-6401-48FC-8828-959FA8BC6847}" type="presParOf" srcId="{751D69BD-07E0-4FA9-AAA3-9D111F6964BC}" destId="{AA21EB6C-33F2-43AA-A08F-518281204CE1}" srcOrd="2" destOrd="0" presId="urn:microsoft.com/office/officeart/2018/2/layout/IconLabelList"/>
    <dgm:cxn modelId="{E794DD73-84F7-48DE-B505-662821B68273}" type="presParOf" srcId="{46C32956-4465-4455-BB97-0C6161D0D8D5}" destId="{8E9DBE45-00B9-4150-BD69-19C7A036CA98}" srcOrd="3" destOrd="0" presId="urn:microsoft.com/office/officeart/2018/2/layout/IconLabelList"/>
    <dgm:cxn modelId="{DD5C7C24-95D3-44B7-BD50-14D385F7DA0C}" type="presParOf" srcId="{46C32956-4465-4455-BB97-0C6161D0D8D5}" destId="{02C959D1-4BEF-4979-8E9E-091F2DDCDAE4}" srcOrd="4" destOrd="0" presId="urn:microsoft.com/office/officeart/2018/2/layout/IconLabelList"/>
    <dgm:cxn modelId="{1F58107C-C82A-429A-A3D7-420186FCD648}" type="presParOf" srcId="{02C959D1-4BEF-4979-8E9E-091F2DDCDAE4}" destId="{49F01833-7AD5-42E8-B9D2-5C8E12EADDA2}" srcOrd="0" destOrd="0" presId="urn:microsoft.com/office/officeart/2018/2/layout/IconLabelList"/>
    <dgm:cxn modelId="{32B1058A-7A0E-4C25-B5D4-5ACF3B2301C3}" type="presParOf" srcId="{02C959D1-4BEF-4979-8E9E-091F2DDCDAE4}" destId="{F5A71A92-2A5C-407B-BB0B-AE33706E854C}" srcOrd="1" destOrd="0" presId="urn:microsoft.com/office/officeart/2018/2/layout/IconLabelList"/>
    <dgm:cxn modelId="{85186671-E2EF-4E9D-8AAB-7D8860DE5E5B}" type="presParOf" srcId="{02C959D1-4BEF-4979-8E9E-091F2DDCDAE4}" destId="{D4E31E44-5E8C-4FB7-B44B-BD428BF3A2DC}" srcOrd="2" destOrd="0" presId="urn:microsoft.com/office/officeart/2018/2/layout/IconLabel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1512F5-18D3-4B7C-BFF3-35DE5410978D}">
      <dsp:nvSpPr>
        <dsp:cNvPr id="0" name=""/>
        <dsp:cNvSpPr/>
      </dsp:nvSpPr>
      <dsp:spPr>
        <a:xfrm>
          <a:off x="1090367" y="1111802"/>
          <a:ext cx="799716" cy="79971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87BF631-D1FA-4C3D-95C6-5F0E1698E4B8}">
      <dsp:nvSpPr>
        <dsp:cNvPr id="0" name=""/>
        <dsp:cNvSpPr/>
      </dsp:nvSpPr>
      <dsp:spPr>
        <a:xfrm>
          <a:off x="0" y="2114755"/>
          <a:ext cx="2976830" cy="753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en-US" sz="1600" b="0" kern="1200" dirty="0">
              <a:solidFill>
                <a:srgbClr val="17375E"/>
              </a:solidFill>
            </a:rPr>
            <a:t>Community Repair Cafés are volunteer run events; people of all ages with different backgrounds, skill sets, and income levels </a:t>
          </a:r>
          <a:r>
            <a:rPr lang="en-US" sz="1600" b="1" kern="1200" dirty="0">
              <a:solidFill>
                <a:srgbClr val="17375E"/>
              </a:solidFill>
            </a:rPr>
            <a:t>come together to collectively repair </a:t>
          </a:r>
          <a:r>
            <a:rPr lang="en-US" sz="1600" b="0" kern="1200" dirty="0">
              <a:solidFill>
                <a:srgbClr val="17375E"/>
              </a:solidFill>
            </a:rPr>
            <a:t>items like bicycles, electronics, small appliances, and clothing</a:t>
          </a:r>
        </a:p>
      </dsp:txBody>
      <dsp:txXfrm>
        <a:off x="0" y="2114755"/>
        <a:ext cx="2976830" cy="753000"/>
      </dsp:txXfrm>
    </dsp:sp>
    <dsp:sp modelId="{52EEB1CC-2171-46EB-9CAC-4DA32CC2ADFE}">
      <dsp:nvSpPr>
        <dsp:cNvPr id="0" name=""/>
        <dsp:cNvSpPr/>
      </dsp:nvSpPr>
      <dsp:spPr>
        <a:xfrm>
          <a:off x="4173969" y="1232695"/>
          <a:ext cx="799716" cy="79971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A21EB6C-33F2-43AA-A08F-518281204CE1}">
      <dsp:nvSpPr>
        <dsp:cNvPr id="0" name=""/>
        <dsp:cNvSpPr/>
      </dsp:nvSpPr>
      <dsp:spPr>
        <a:xfrm>
          <a:off x="3375976" y="2149235"/>
          <a:ext cx="2400589" cy="753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en-US" sz="1600" b="0" kern="1200" dirty="0">
              <a:solidFill>
                <a:srgbClr val="17375E"/>
              </a:solidFill>
            </a:rPr>
            <a:t>Repair café </a:t>
          </a:r>
          <a:r>
            <a:rPr lang="en-US" sz="1600" b="1" kern="1200" dirty="0">
              <a:solidFill>
                <a:srgbClr val="17375E"/>
              </a:solidFill>
            </a:rPr>
            <a:t>success rates </a:t>
          </a:r>
          <a:r>
            <a:rPr lang="en-US" sz="1600" b="0" kern="1200" dirty="0">
              <a:solidFill>
                <a:srgbClr val="17375E"/>
              </a:solidFill>
            </a:rPr>
            <a:t>are high, averaging 67% for most items, with an even higher </a:t>
          </a:r>
          <a:r>
            <a:rPr lang="en-US" sz="1600" b="1" kern="1200" dirty="0">
              <a:solidFill>
                <a:srgbClr val="17375E"/>
              </a:solidFill>
            </a:rPr>
            <a:t>89% success rate </a:t>
          </a:r>
          <a:r>
            <a:rPr lang="en-US" sz="1600" b="0" kern="1200" dirty="0">
              <a:solidFill>
                <a:srgbClr val="17375E"/>
              </a:solidFill>
            </a:rPr>
            <a:t>for clothing and textiles</a:t>
          </a:r>
        </a:p>
      </dsp:txBody>
      <dsp:txXfrm>
        <a:off x="3375976" y="2149235"/>
        <a:ext cx="2400589" cy="753000"/>
      </dsp:txXfrm>
    </dsp:sp>
    <dsp:sp modelId="{49F01833-7AD5-42E8-B9D2-5C8E12EADDA2}">
      <dsp:nvSpPr>
        <dsp:cNvPr id="0" name=""/>
        <dsp:cNvSpPr/>
      </dsp:nvSpPr>
      <dsp:spPr>
        <a:xfrm>
          <a:off x="7399512" y="1115665"/>
          <a:ext cx="799716" cy="79971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4E31E44-5E8C-4FB7-B44B-BD428BF3A2DC}">
      <dsp:nvSpPr>
        <dsp:cNvPr id="0" name=""/>
        <dsp:cNvSpPr/>
      </dsp:nvSpPr>
      <dsp:spPr>
        <a:xfrm>
          <a:off x="6003043" y="2113400"/>
          <a:ext cx="2762204" cy="753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en-US" sz="1600" b="0" kern="1200" dirty="0">
              <a:solidFill>
                <a:srgbClr val="17375E"/>
              </a:solidFill>
            </a:rPr>
            <a:t>A November community repair café in Midcoast Maine recovered 36 items for an </a:t>
          </a:r>
          <a:r>
            <a:rPr lang="en-US" sz="1600" b="1" kern="1200" dirty="0">
              <a:solidFill>
                <a:srgbClr val="17375E"/>
              </a:solidFill>
            </a:rPr>
            <a:t>estimated GHG savings of 1,184.4 MTCO2e </a:t>
          </a:r>
          <a:r>
            <a:rPr lang="en-US" sz="1600" b="0" kern="1200" dirty="0">
              <a:solidFill>
                <a:srgbClr val="17375E"/>
              </a:solidFill>
            </a:rPr>
            <a:t>- equivalent to taking </a:t>
          </a:r>
          <a:r>
            <a:rPr lang="en-US" sz="1600" b="1" kern="1200" dirty="0">
              <a:solidFill>
                <a:srgbClr val="17375E"/>
              </a:solidFill>
            </a:rPr>
            <a:t>282 gasoline powered vehicles </a:t>
          </a:r>
          <a:r>
            <a:rPr lang="en-US" sz="1600" b="0" kern="1200" dirty="0">
              <a:solidFill>
                <a:srgbClr val="17375E"/>
              </a:solidFill>
            </a:rPr>
            <a:t>off the road for a year.</a:t>
          </a:r>
        </a:p>
      </dsp:txBody>
      <dsp:txXfrm>
        <a:off x="6003043" y="2113400"/>
        <a:ext cx="2762204" cy="753000"/>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776EA87-491A-4ADF-9E42-4E887E9A6D6D}" type="datetimeFigureOut">
              <a:rPr lang="en-US" smtClean="0"/>
              <a:t>4/1/2026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286B44-9F3C-4703-8A16-77A994477D98}" type="slidenum">
              <a:rPr lang="en-US" smtClean="0"/>
              <a:t>‹#›</a:t>
            </a:fld>
            <a:endParaRPr lang="en-US"/>
          </a:p>
        </p:txBody>
      </p:sp>
    </p:spTree>
    <p:extLst>
      <p:ext uri="{BB962C8B-B14F-4D97-AF65-F5344CB8AC3E}">
        <p14:creationId xmlns:p14="http://schemas.microsoft.com/office/powerpoint/2010/main" val="28791540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news.cornell.edu/stories/2024/10/building-deconstruction-reuse-would-benefit-nys-jobs-climate" TargetMode="External"/><Relationship Id="rId7" Type="http://schemas.openxmlformats.org/officeDocument/2006/relationships/hyperlink" Target="https://gcc02.safelinks.protection.outlook.com/?url=https%3A%2F%2Fblog.theinterviewguys.com%2Fcircular-economy-jobs%2F&amp;data=05%7C02%7CMegan.E.MansfieldPryor%40maine.gov%7Ca594f7f581074e4ea09d08de52d29a32%7C413fa8ab207d4b629bcdea1a8f2f864e%7C0%7C0%7C639039261636588724%7CUnknown%7CTWFpbGZsb3d8eyJFbXB0eU1hcGkiOnRydWUsIlYiOiIwLjAuMDAwMCIsIlAiOiJXaW4zMiIsIkFOIjoiTWFpbCIsIldUIjoyfQ%3D%3D%7C0%7C%7C%7C&amp;sdata=R6yNsU6%2BLlXQ22b8xqKOqqrNNcGo1u6ty8gkecm%2B02M%3D&amp;reserved=0" TargetMode="External"/><Relationship Id="rId2" Type="http://schemas.openxmlformats.org/officeDocument/2006/relationships/slide" Target="../slides/slide11.xml"/><Relationship Id="rId1" Type="http://schemas.openxmlformats.org/officeDocument/2006/relationships/notesMaster" Target="../notesMasters/notesMaster1.xml"/><Relationship Id="rId6" Type="http://schemas.openxmlformats.org/officeDocument/2006/relationships/hyperlink" Target="https://kogod.american.edu/news/the-circular-economy-turning-waste-into-opportunity" TargetMode="External"/><Relationship Id="rId5" Type="http://schemas.openxmlformats.org/officeDocument/2006/relationships/hyperlink" Target="https://gcc02.safelinks.protection.outlook.com/?url=https%3A%2F%2Fwww.wri.org%2Finsights%2F5-opportunities-circular-economy&amp;data=05%7C02%7CMegan.E.MansfieldPryor%40maine.gov%7Ca594f7f581074e4ea09d08de52d29a32%7C413fa8ab207d4b629bcdea1a8f2f864e%7C0%7C0%7C639039261636572190%7CUnknown%7CTWFpbGZsb3d8eyJFbXB0eU1hcGkiOnRydWUsIlYiOiIwLjAuMDAwMCIsIlAiOiJXaW4zMiIsIkFOIjoiTWFpbCIsIldUIjoyfQ%3D%3D%7C0%7C%7C%7C&amp;sdata=6doQHUCb%2BPKnoFj5j1Ie7rnJGItTOxaSGrYho21U9x8%3D&amp;reserved=0" TargetMode="External"/><Relationship Id="rId4" Type="http://schemas.openxmlformats.org/officeDocument/2006/relationships/hyperlink" Target="https://gcc02.safelinks.protection.outlook.com/?url=https%3A%2F%2Fnewsroom.accenture.com%2Fnews%2Fthe-circular-economy-could-unlock-4-5-trillion-of-economic-growth-finds-new-book-by-accenture.htm&amp;data=05%7C02%7CMegan.E.MansfieldPryor%40maine.gov%7Ca594f7f581074e4ea09d08de52d29a32%7C413fa8ab207d4b629bcdea1a8f2f864e%7C0%7C0%7C639039261636544703%7CUnknown%7CTWFpbGZsb3d8eyJFbXB0eU1hcGkiOnRydWUsIlYiOiIwLjAuMDAwMCIsIlAiOiJXaW4zMiIsIkFOIjoiTWFpbCIsIldUIjoyfQ%3D%3D%7C0%7C%7C%7C&amp;sdata=8eY19%2BNEartaoPbWGrInxBdWmVp2RNJ5sQ0c8KCEYIw%3D&amp;reserved=0"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Recycling relies on heavy equipment, high heat levels, and a lot of water.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Sources cited: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https://www.seariousbusiness.com/eppic</a:t>
            </a:r>
          </a:p>
          <a:p>
            <a:r>
              <a:rPr lang="en-US" dirty="0"/>
              <a:t>https://www.ellenmacarthurfoundation.org/articles/the-circular-economy-a-missing-piece-in-city-climate-action-plans</a:t>
            </a:r>
          </a:p>
          <a:p>
            <a:r>
              <a:rPr lang="en-US" dirty="0"/>
              <a:t>https://www.reusemn.org/blog/13383454</a:t>
            </a:r>
          </a:p>
          <a:p>
            <a:r>
              <a:rPr lang="en-US" dirty="0"/>
              <a:t>https://clark.wa.gov/sites/default/files/dept/files/public-health/SWEO/SWMP/Chapter3-1-5-15.pdf</a:t>
            </a:r>
          </a:p>
        </p:txBody>
      </p:sp>
      <p:sp>
        <p:nvSpPr>
          <p:cNvPr id="4" name="Slide Number Placeholder 3"/>
          <p:cNvSpPr>
            <a:spLocks noGrp="1"/>
          </p:cNvSpPr>
          <p:nvPr>
            <p:ph type="sldNum" sz="quarter" idx="5"/>
          </p:nvPr>
        </p:nvSpPr>
        <p:spPr/>
        <p:txBody>
          <a:bodyPr/>
          <a:lstStyle/>
          <a:p>
            <a:fld id="{B2286B44-9F3C-4703-8A16-77A994477D98}" type="slidenum">
              <a:rPr lang="en-US" smtClean="0"/>
              <a:t>2</a:t>
            </a:fld>
            <a:endParaRPr lang="en-US"/>
          </a:p>
        </p:txBody>
      </p:sp>
    </p:spTree>
    <p:extLst>
      <p:ext uri="{BB962C8B-B14F-4D97-AF65-F5344CB8AC3E}">
        <p14:creationId xmlns:p14="http://schemas.microsoft.com/office/powerpoint/2010/main" val="11246919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Building materials potential for reuse economy – “80% of what is landfilled – from wooden and steel structural beams to floorboards or fixtures – still holds economic value, representing a “massive untapped opportunity.”</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 </a:t>
            </a:r>
            <a:r>
              <a:rPr lang="en-US" sz="1200" u="sng" kern="1200" dirty="0">
                <a:solidFill>
                  <a:schemeClr val="tx1"/>
                </a:solidFill>
                <a:effectLst/>
                <a:latin typeface="+mn-lt"/>
                <a:ea typeface="+mn-ea"/>
                <a:cs typeface="+mn-cs"/>
                <a:hlinkClick r:id="rId3"/>
              </a:rPr>
              <a:t>Cornell Chronicle</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Research shows that the circular economy offers a </a:t>
            </a:r>
            <a:r>
              <a:rPr lang="en-US" sz="1200" u="sng" kern="1200" dirty="0">
                <a:solidFill>
                  <a:schemeClr val="tx1"/>
                </a:solidFill>
                <a:effectLst/>
                <a:latin typeface="+mn-lt"/>
                <a:ea typeface="+mn-ea"/>
                <a:cs typeface="+mn-cs"/>
                <a:hlinkClick r:id="rId4"/>
              </a:rPr>
              <a:t>$4.5 trillion economic opportunity </a:t>
            </a:r>
            <a:r>
              <a:rPr lang="en-US" sz="1200" kern="1200" dirty="0">
                <a:solidFill>
                  <a:schemeClr val="tx1"/>
                </a:solidFill>
                <a:effectLst/>
                <a:latin typeface="+mn-lt"/>
                <a:ea typeface="+mn-ea"/>
                <a:cs typeface="+mn-cs"/>
              </a:rPr>
              <a:t>by reducing waste, stimulating innovation and creating employment. (from </a:t>
            </a:r>
            <a:r>
              <a:rPr lang="en-US" sz="1200" u="sng" kern="1200" dirty="0">
                <a:solidFill>
                  <a:schemeClr val="tx1"/>
                </a:solidFill>
                <a:effectLst/>
                <a:latin typeface="+mn-lt"/>
                <a:ea typeface="+mn-ea"/>
                <a:cs typeface="+mn-cs"/>
                <a:hlinkClick r:id="rId5"/>
              </a:rPr>
              <a:t>5 Opportunities of a Circular Economy</a:t>
            </a:r>
            <a:r>
              <a:rPr lang="en-US" sz="1200" kern="1200" dirty="0">
                <a:solidFill>
                  <a:schemeClr val="tx1"/>
                </a:solidFill>
                <a:effectLst/>
                <a:latin typeface="+mn-lt"/>
                <a:ea typeface="+mn-ea"/>
                <a:cs typeface="+mn-cs"/>
              </a:rPr>
              <a:t>, World Resources Institute)</a:t>
            </a:r>
          </a:p>
          <a:p>
            <a:pPr lvl="0"/>
            <a:r>
              <a:rPr lang="en-US" sz="1200" u="sng" kern="1200" dirty="0">
                <a:solidFill>
                  <a:schemeClr val="tx1"/>
                </a:solidFill>
                <a:effectLst/>
                <a:latin typeface="+mn-lt"/>
                <a:ea typeface="+mn-ea"/>
                <a:cs typeface="+mn-cs"/>
                <a:hlinkClick r:id="rId6"/>
              </a:rPr>
              <a:t>The Circular Economy: Turning Waste into Opportunity</a:t>
            </a:r>
            <a:r>
              <a:rPr lang="en-US" sz="1200" kern="1200" dirty="0">
                <a:solidFill>
                  <a:schemeClr val="tx1"/>
                </a:solidFill>
                <a:effectLst/>
                <a:latin typeface="+mn-lt"/>
                <a:ea typeface="+mn-ea"/>
                <a:cs typeface="+mn-cs"/>
              </a:rPr>
              <a:t> – “the shift toward a circular economy isn’t just an environmental imperative—it’s an economic opportunity waiting to be realized. The Global Circular Economy Market is valued at $553 billion in 2023 and is projected to grow about 13.19 percent % compounded annually from 2024-30, according to </a:t>
            </a:r>
            <a:r>
              <a:rPr lang="en-US" sz="1200" kern="1200" dirty="0" err="1">
                <a:solidFill>
                  <a:schemeClr val="tx1"/>
                </a:solidFill>
                <a:effectLst/>
                <a:latin typeface="+mn-lt"/>
                <a:ea typeface="+mn-ea"/>
                <a:cs typeface="+mn-cs"/>
              </a:rPr>
              <a:t>MarkNtel</a:t>
            </a:r>
            <a:r>
              <a:rPr lang="en-US" sz="1200" kern="1200" dirty="0">
                <a:solidFill>
                  <a:schemeClr val="tx1"/>
                </a:solidFill>
                <a:effectLst/>
                <a:latin typeface="+mn-lt"/>
                <a:ea typeface="+mn-ea"/>
                <a:cs typeface="+mn-cs"/>
              </a:rPr>
              <a:t> Advisors. This growth is driven by escalating concerns about environmental degradation and substantial waste generation across various product categories, fueled by a rapidly growing global population. Innovation is central to this market transformation, with businesses pioneering advanced technologies, sustainable materials and novel business models to drive the shift toward circularity. By focusing on solutions rather than symptoms, we can turn waste management into the next frontier, setting the stage for a future where zero waste becomes as universal a goal as net zero. The journey to zero waste might be long, but as we’ve seen, the momentum is undeniable.</a:t>
            </a:r>
          </a:p>
          <a:p>
            <a:pPr lvl="0"/>
            <a:r>
              <a:rPr lang="en-US" sz="1200" kern="1200" dirty="0">
                <a:solidFill>
                  <a:schemeClr val="tx1"/>
                </a:solidFill>
                <a:effectLst/>
                <a:latin typeface="+mn-lt"/>
                <a:ea typeface="+mn-ea"/>
                <a:cs typeface="+mn-cs"/>
              </a:rPr>
              <a:t>The circular economy could create 6 to 8 million new jobs globally, focusing on waste reduction, repair, and resource efficiency (from </a:t>
            </a:r>
            <a:r>
              <a:rPr lang="en-US" sz="1200" u="sng" kern="1200" dirty="0">
                <a:solidFill>
                  <a:schemeClr val="tx1"/>
                </a:solidFill>
                <a:effectLst/>
                <a:latin typeface="+mn-lt"/>
                <a:ea typeface="+mn-ea"/>
                <a:cs typeface="+mn-cs"/>
                <a:hlinkClick r:id="rId7"/>
              </a:rPr>
              <a:t>Circular Economy Jobs: The Green Career You Haven’t Heard About</a:t>
            </a:r>
            <a:r>
              <a:rPr lang="en-US" sz="1200" kern="1200" dirty="0">
                <a:solidFill>
                  <a:schemeClr val="tx1"/>
                </a:solidFill>
                <a:effectLst/>
                <a:latin typeface="+mn-lt"/>
                <a:ea typeface="+mn-ea"/>
                <a:cs typeface="+mn-cs"/>
              </a:rPr>
              <a:t>, The Interview Guys, who believe it or not, are a reputable source of information featured in Forbes and Fortune, among others)</a:t>
            </a:r>
          </a:p>
          <a:p>
            <a:endParaRPr lang="en-US" sz="1200" b="1" i="0" u="none" strike="noStrike" kern="1200" dirty="0">
              <a:solidFill>
                <a:schemeClr val="tx1"/>
              </a:solidFill>
              <a:effectLst/>
              <a:latin typeface="+mn-lt"/>
              <a:ea typeface="+mn-ea"/>
              <a:cs typeface="+mn-cs"/>
            </a:endParaRPr>
          </a:p>
          <a:p>
            <a:r>
              <a:rPr lang="en-US" sz="1200" b="1" i="0" u="none" strike="noStrike" kern="1200" dirty="0">
                <a:solidFill>
                  <a:schemeClr val="tx1"/>
                </a:solidFill>
                <a:effectLst/>
                <a:latin typeface="+mn-lt"/>
                <a:ea typeface="+mn-ea"/>
                <a:cs typeface="+mn-cs"/>
              </a:rPr>
              <a:t>Develop economic development plans that encourage and support the creation of new businesses that promote clean and efficient energy industries, the forest product sector, and circular economy initiatives.</a:t>
            </a:r>
            <a:r>
              <a:rPr lang="en-US" dirty="0">
                <a:effectLst/>
              </a:rPr>
              <a:t> </a:t>
            </a:r>
          </a:p>
          <a:p>
            <a:endParaRPr lang="en-US" sz="1200" dirty="0">
              <a:effectLst/>
            </a:endParaRPr>
          </a:p>
          <a:p>
            <a:r>
              <a:rPr lang="en-US" sz="1200" dirty="0"/>
              <a:t>Municipalities can consider requiring some percentage of reused, recycled, or refurbished materials in </a:t>
            </a:r>
            <a:r>
              <a:rPr lang="en-US" sz="1200" b="1" dirty="0"/>
              <a:t>procurement policies </a:t>
            </a:r>
            <a:r>
              <a:rPr lang="en-US" sz="1200" dirty="0"/>
              <a:t>or building codes. </a:t>
            </a:r>
          </a:p>
          <a:p>
            <a:r>
              <a:rPr lang="en-US" sz="1200" dirty="0"/>
              <a:t>Develop or amend community economic development plans to attract and support </a:t>
            </a:r>
            <a:r>
              <a:rPr lang="en-US" sz="1200" b="1" dirty="0"/>
              <a:t>circular</a:t>
            </a:r>
            <a:r>
              <a:rPr lang="en-US" sz="1200" dirty="0"/>
              <a:t> businesses or organizations.</a:t>
            </a:r>
          </a:p>
          <a:p>
            <a:endParaRPr lang="en-US" sz="1200" dirty="0"/>
          </a:p>
          <a:p>
            <a:r>
              <a:rPr lang="en-US" sz="1200" dirty="0"/>
              <a:t>https://www.iedconline.org/clientuploads/Economic%20Development%20Journal/2022/EDJ_Summer2022_McCombs-Morgan-Rideaux-Betts.pdf</a:t>
            </a:r>
          </a:p>
          <a:p>
            <a:r>
              <a:rPr lang="en-US" sz="1200" dirty="0"/>
              <a:t>https://icleiusa.org/urban-development-and-circular-economy-inspirational-approaches-from-across-the-americas/</a:t>
            </a:r>
          </a:p>
          <a:p>
            <a:r>
              <a:rPr lang="en-US" sz="1200" dirty="0"/>
              <a:t>https://www.no-burn.org/wp-content/uploads/Jobs-Report-ENGLISH.pdf</a:t>
            </a:r>
          </a:p>
          <a:p>
            <a:r>
              <a:rPr lang="en-US" sz="1200" dirty="0"/>
              <a:t>https://canadiancircularcities.ca/Documents/supporting-and-enabling-circular-business-development.pdf</a:t>
            </a:r>
          </a:p>
          <a:p>
            <a:endParaRPr lang="en-US" dirty="0"/>
          </a:p>
        </p:txBody>
      </p:sp>
      <p:sp>
        <p:nvSpPr>
          <p:cNvPr id="4" name="Slide Number Placeholder 3"/>
          <p:cNvSpPr>
            <a:spLocks noGrp="1"/>
          </p:cNvSpPr>
          <p:nvPr>
            <p:ph type="sldNum" sz="quarter" idx="5"/>
          </p:nvPr>
        </p:nvSpPr>
        <p:spPr/>
        <p:txBody>
          <a:bodyPr/>
          <a:lstStyle/>
          <a:p>
            <a:fld id="{B2286B44-9F3C-4703-8A16-77A994477D98}" type="slidenum">
              <a:rPr lang="en-US" smtClean="0"/>
              <a:t>11</a:t>
            </a:fld>
            <a:endParaRPr lang="en-US"/>
          </a:p>
        </p:txBody>
      </p:sp>
    </p:spTree>
    <p:extLst>
      <p:ext uri="{BB962C8B-B14F-4D97-AF65-F5344CB8AC3E}">
        <p14:creationId xmlns:p14="http://schemas.microsoft.com/office/powerpoint/2010/main" val="42033165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t>https://www.iedconline.org/clientuploads/Economic%20Development%20Journal/2022/EDJ_Summer2022_McCombs-Morgan-Rideaux-Betts.pdf</a:t>
            </a:r>
          </a:p>
          <a:p>
            <a:r>
              <a:rPr lang="en-US" dirty="0"/>
              <a:t>https://www.austintexas.gov/economic-development/programs/business-retention-and-expansion-program</a:t>
            </a:r>
          </a:p>
        </p:txBody>
      </p:sp>
      <p:sp>
        <p:nvSpPr>
          <p:cNvPr id="4" name="Slide Number Placeholder 3"/>
          <p:cNvSpPr>
            <a:spLocks noGrp="1"/>
          </p:cNvSpPr>
          <p:nvPr>
            <p:ph type="sldNum" sz="quarter" idx="5"/>
          </p:nvPr>
        </p:nvSpPr>
        <p:spPr/>
        <p:txBody>
          <a:bodyPr/>
          <a:lstStyle/>
          <a:p>
            <a:fld id="{B2286B44-9F3C-4703-8A16-77A994477D98}" type="slidenum">
              <a:rPr lang="en-US" smtClean="0"/>
              <a:t>12</a:t>
            </a:fld>
            <a:endParaRPr lang="en-US"/>
          </a:p>
        </p:txBody>
      </p:sp>
    </p:spTree>
    <p:extLst>
      <p:ext uri="{BB962C8B-B14F-4D97-AF65-F5344CB8AC3E}">
        <p14:creationId xmlns:p14="http://schemas.microsoft.com/office/powerpoint/2010/main" val="13519209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sz="1200" b="1" i="0" u="none" strike="noStrike" kern="1200" dirty="0">
                <a:solidFill>
                  <a:schemeClr val="tx1"/>
                </a:solidFill>
                <a:effectLst/>
                <a:latin typeface="+mn-lt"/>
                <a:ea typeface="+mn-ea"/>
                <a:cs typeface="+mn-cs"/>
              </a:rPr>
              <a:t>Assess the suitability of privately-owned brownfield and disturbed/contaminated sites for clean energy projects and encourage adaptive reuse or deconstruction and project development.</a:t>
            </a:r>
            <a:r>
              <a:rPr lang="en-US" dirty="0">
                <a:effectLst/>
              </a:rPr>
              <a:t> </a:t>
            </a:r>
            <a:endParaRPr lang="en-US" dirty="0"/>
          </a:p>
        </p:txBody>
      </p:sp>
      <p:sp>
        <p:nvSpPr>
          <p:cNvPr id="4" name="Slide Number Placeholder 3"/>
          <p:cNvSpPr>
            <a:spLocks noGrp="1"/>
          </p:cNvSpPr>
          <p:nvPr>
            <p:ph type="sldNum" sz="quarter" idx="5"/>
          </p:nvPr>
        </p:nvSpPr>
        <p:spPr/>
        <p:txBody>
          <a:bodyPr/>
          <a:lstStyle/>
          <a:p>
            <a:fld id="{B2286B44-9F3C-4703-8A16-77A994477D98}" type="slidenum">
              <a:rPr lang="en-US" smtClean="0"/>
              <a:t>13</a:t>
            </a:fld>
            <a:endParaRPr lang="en-US"/>
          </a:p>
        </p:txBody>
      </p:sp>
    </p:spTree>
    <p:extLst>
      <p:ext uri="{BB962C8B-B14F-4D97-AF65-F5344CB8AC3E}">
        <p14:creationId xmlns:p14="http://schemas.microsoft.com/office/powerpoint/2010/main" val="38569326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sz="1200" b="1" i="0" u="none" strike="noStrike" kern="1200" dirty="0">
                <a:solidFill>
                  <a:schemeClr val="tx1"/>
                </a:solidFill>
                <a:effectLst/>
                <a:latin typeface="+mn-lt"/>
                <a:ea typeface="+mn-ea"/>
                <a:cs typeface="+mn-cs"/>
              </a:rPr>
              <a:t>Implement strategies to reach vulnerable individuals and communities to increase awareness about climate impacts and programs and opportunities and invite input into the design of local programs and policies. </a:t>
            </a:r>
          </a:p>
          <a:p>
            <a:endParaRPr lang="en-US" sz="1200" b="1" i="0" u="none" strike="noStrike" kern="1200" dirty="0">
              <a:solidFill>
                <a:schemeClr val="tx1"/>
              </a:solidFill>
              <a:effectLst/>
              <a:latin typeface="+mn-lt"/>
              <a:ea typeface="+mn-ea"/>
              <a:cs typeface="+mn-cs"/>
            </a:endParaRPr>
          </a:p>
          <a:p>
            <a:r>
              <a:rPr lang="en-US" sz="1200" b="1" i="0" u="none" strike="noStrike" kern="1200" dirty="0">
                <a:solidFill>
                  <a:schemeClr val="tx1"/>
                </a:solidFill>
                <a:effectLst/>
                <a:latin typeface="+mn-lt"/>
                <a:ea typeface="+mn-ea"/>
                <a:cs typeface="+mn-cs"/>
              </a:rPr>
              <a:t>Develop programs to connect early career professionals to climate action through careers in climate, clean energy, the circular economy, and the natural resources industries.</a:t>
            </a:r>
            <a:r>
              <a:rPr lang="en-US" dirty="0">
                <a:effectLst/>
              </a:rPr>
              <a:t> </a:t>
            </a:r>
            <a:endParaRPr lang="en-US" sz="1200" b="1" i="0" u="none" strike="noStrike" kern="1200" dirty="0">
              <a:solidFill>
                <a:schemeClr val="tx1"/>
              </a:solidFill>
              <a:effectLst/>
              <a:latin typeface="+mn-lt"/>
              <a:ea typeface="+mn-ea"/>
              <a:cs typeface="+mn-cs"/>
            </a:endParaRPr>
          </a:p>
          <a:p>
            <a:endParaRPr lang="en-US" sz="1200" b="1" i="0" u="none" strike="noStrike" kern="1200" dirty="0">
              <a:solidFill>
                <a:schemeClr val="tx1"/>
              </a:solidFill>
              <a:effectLst/>
              <a:latin typeface="+mn-lt"/>
              <a:ea typeface="+mn-ea"/>
              <a:cs typeface="+mn-cs"/>
            </a:endParaRPr>
          </a:p>
          <a:p>
            <a:r>
              <a:rPr lang="en-US" dirty="0"/>
              <a:t>https://ithacareuse.org/</a:t>
            </a:r>
          </a:p>
        </p:txBody>
      </p:sp>
      <p:sp>
        <p:nvSpPr>
          <p:cNvPr id="4" name="Slide Number Placeholder 3"/>
          <p:cNvSpPr>
            <a:spLocks noGrp="1"/>
          </p:cNvSpPr>
          <p:nvPr>
            <p:ph type="sldNum" sz="quarter" idx="5"/>
          </p:nvPr>
        </p:nvSpPr>
        <p:spPr/>
        <p:txBody>
          <a:bodyPr/>
          <a:lstStyle/>
          <a:p>
            <a:fld id="{B2286B44-9F3C-4703-8A16-77A994477D98}" type="slidenum">
              <a:rPr lang="en-US" smtClean="0"/>
              <a:t>14</a:t>
            </a:fld>
            <a:endParaRPr lang="en-US"/>
          </a:p>
        </p:txBody>
      </p:sp>
    </p:spTree>
    <p:extLst>
      <p:ext uri="{BB962C8B-B14F-4D97-AF65-F5344CB8AC3E}">
        <p14:creationId xmlns:p14="http://schemas.microsoft.com/office/powerpoint/2010/main" val="33475276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sz="1200" b="1" i="0" u="none" strike="noStrike" kern="1200" dirty="0">
                <a:solidFill>
                  <a:schemeClr val="tx1"/>
                </a:solidFill>
                <a:effectLst/>
                <a:latin typeface="+mn-lt"/>
                <a:ea typeface="+mn-ea"/>
                <a:cs typeface="+mn-cs"/>
              </a:rPr>
              <a:t>Develop and implement targets, plans, and actions for waste diversion. </a:t>
            </a:r>
            <a:r>
              <a:rPr lang="en-US" dirty="0">
                <a:effectLst/>
              </a:rPr>
              <a:t> </a:t>
            </a:r>
          </a:p>
          <a:p>
            <a:endParaRPr lang="en-US" sz="1200" b="1" i="0" u="none" strike="noStrike" kern="1200" dirty="0">
              <a:solidFill>
                <a:schemeClr val="tx1"/>
              </a:solidFill>
              <a:effectLst/>
              <a:latin typeface="+mn-lt"/>
              <a:ea typeface="+mn-ea"/>
              <a:cs typeface="+mn-cs"/>
            </a:endParaRPr>
          </a:p>
          <a:p>
            <a:r>
              <a:rPr lang="en-US" sz="1200" b="1" i="0" u="none" strike="noStrike" kern="1200" dirty="0">
                <a:solidFill>
                  <a:schemeClr val="tx1"/>
                </a:solidFill>
                <a:effectLst/>
                <a:latin typeface="+mn-lt"/>
                <a:ea typeface="+mn-ea"/>
                <a:cs typeface="+mn-cs"/>
              </a:rPr>
              <a:t>Adopt model ordinances to support increased access to waste reduction and diversion programs.</a:t>
            </a:r>
            <a:r>
              <a:rPr lang="en-US" dirty="0">
                <a:effectLst/>
              </a:rPr>
              <a:t> </a:t>
            </a:r>
          </a:p>
          <a:p>
            <a:endParaRPr lang="en-US" dirty="0">
              <a:effectLst/>
            </a:endParaRPr>
          </a:p>
          <a:p>
            <a:r>
              <a:rPr lang="en-US" dirty="0"/>
              <a:t>https://ecocycle.org/content/uploads/2021/04/Toolkit-Community-Zero-Waste-Roadmap.pdf</a:t>
            </a:r>
          </a:p>
          <a:p>
            <a:r>
              <a:rPr lang="en-US" dirty="0"/>
              <a:t>https://www.c40knowledgehub.org/s/article/Six-city-actions-to-improve-waste-management-and-reduce-greenhouse-gas-emissions?language=en_US</a:t>
            </a:r>
          </a:p>
          <a:p>
            <a:r>
              <a:rPr lang="en-US" dirty="0"/>
              <a:t>https://www.maine.gov/dep/publications/documents/archive/legislative%20reports/2024/2024-MMMP%20FINAL%20(1).pdf</a:t>
            </a:r>
          </a:p>
          <a:p>
            <a:r>
              <a:rPr lang="en-US" dirty="0"/>
              <a:t>https://ilsr.org/article/composting-for-community/zero-waste-planning-information-and-resources/</a:t>
            </a:r>
          </a:p>
          <a:p>
            <a:r>
              <a:rPr lang="en-US" dirty="0"/>
              <a:t>https://bouldercounty.gov/environment/recycle/resource-conservation/zero-waste/</a:t>
            </a:r>
          </a:p>
        </p:txBody>
      </p:sp>
      <p:sp>
        <p:nvSpPr>
          <p:cNvPr id="4" name="Slide Number Placeholder 3"/>
          <p:cNvSpPr>
            <a:spLocks noGrp="1"/>
          </p:cNvSpPr>
          <p:nvPr>
            <p:ph type="sldNum" sz="quarter" idx="5"/>
          </p:nvPr>
        </p:nvSpPr>
        <p:spPr/>
        <p:txBody>
          <a:bodyPr/>
          <a:lstStyle/>
          <a:p>
            <a:fld id="{B2286B44-9F3C-4703-8A16-77A994477D98}" type="slidenum">
              <a:rPr lang="en-US" smtClean="0"/>
              <a:t>15</a:t>
            </a:fld>
            <a:endParaRPr lang="en-US"/>
          </a:p>
        </p:txBody>
      </p:sp>
    </p:spTree>
    <p:extLst>
      <p:ext uri="{BB962C8B-B14F-4D97-AF65-F5344CB8AC3E}">
        <p14:creationId xmlns:p14="http://schemas.microsoft.com/office/powerpoint/2010/main" val="11778327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t>https://mn.gov/adresources/search/6b75f234-8bbe-52fb-90fa-d7680493cee1/</a:t>
            </a:r>
          </a:p>
          <a:p>
            <a:r>
              <a:rPr lang="en-US" dirty="0"/>
              <a:t>https://hourcar.org/locations</a:t>
            </a:r>
          </a:p>
        </p:txBody>
      </p:sp>
      <p:sp>
        <p:nvSpPr>
          <p:cNvPr id="4" name="Slide Number Placeholder 3"/>
          <p:cNvSpPr>
            <a:spLocks noGrp="1"/>
          </p:cNvSpPr>
          <p:nvPr>
            <p:ph type="sldNum" sz="quarter" idx="5"/>
          </p:nvPr>
        </p:nvSpPr>
        <p:spPr/>
        <p:txBody>
          <a:bodyPr/>
          <a:lstStyle/>
          <a:p>
            <a:fld id="{B2286B44-9F3C-4703-8A16-77A994477D98}" type="slidenum">
              <a:rPr lang="en-US" smtClean="0"/>
              <a:t>16</a:t>
            </a:fld>
            <a:endParaRPr lang="en-US"/>
          </a:p>
        </p:txBody>
      </p:sp>
    </p:spTree>
    <p:extLst>
      <p:ext uri="{BB962C8B-B14F-4D97-AF65-F5344CB8AC3E}">
        <p14:creationId xmlns:p14="http://schemas.microsoft.com/office/powerpoint/2010/main" val="5370898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Programs may be run by municipalities, nonprofits, or libraries, or public-private partnerships.</a:t>
            </a:r>
          </a:p>
          <a:p>
            <a:r>
              <a:rPr lang="en-US" dirty="0"/>
              <a:t>https://curtislibrary.com/library-of-things-guidelines/</a:t>
            </a:r>
          </a:p>
          <a:p>
            <a:r>
              <a:rPr lang="en-US" dirty="0"/>
              <a:t>https://www.southportland.org/298/Electric-Tool-Library-SPETL</a:t>
            </a:r>
          </a:p>
          <a:p>
            <a:r>
              <a:rPr lang="en-US" dirty="0"/>
              <a:t>https://www.southportland.org/298/Electric-Tool-Library-SPETL</a:t>
            </a:r>
          </a:p>
        </p:txBody>
      </p:sp>
      <p:sp>
        <p:nvSpPr>
          <p:cNvPr id="4" name="Slide Number Placeholder 3"/>
          <p:cNvSpPr>
            <a:spLocks noGrp="1"/>
          </p:cNvSpPr>
          <p:nvPr>
            <p:ph type="sldNum" sz="quarter" idx="5"/>
          </p:nvPr>
        </p:nvSpPr>
        <p:spPr/>
        <p:txBody>
          <a:bodyPr/>
          <a:lstStyle/>
          <a:p>
            <a:fld id="{B2286B44-9F3C-4703-8A16-77A994477D98}" type="slidenum">
              <a:rPr lang="en-US" smtClean="0"/>
              <a:t>17</a:t>
            </a:fld>
            <a:endParaRPr lang="en-US"/>
          </a:p>
        </p:txBody>
      </p:sp>
    </p:spTree>
    <p:extLst>
      <p:ext uri="{BB962C8B-B14F-4D97-AF65-F5344CB8AC3E}">
        <p14:creationId xmlns:p14="http://schemas.microsoft.com/office/powerpoint/2010/main" val="28804274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2DC37A-8465-B4CB-D29F-288C4D821A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67E7A09-E279-6BE8-86D3-CDEA189EF6BB}"/>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C798F537-5AEA-D89D-F925-DDD571F7576C}"/>
              </a:ext>
            </a:extLst>
          </p:cNvPr>
          <p:cNvSpPr>
            <a:spLocks noGrp="1"/>
          </p:cNvSpPr>
          <p:nvPr>
            <p:ph type="body" idx="1"/>
          </p:nvPr>
        </p:nvSpPr>
        <p:spPr/>
        <p:txBody>
          <a:bodyPr/>
          <a:lstStyle/>
          <a:p>
            <a:r>
              <a:rPr lang="en-US" sz="1200" dirty="0">
                <a:latin typeface="+mn-lt"/>
              </a:rPr>
              <a:t>https://www.repaircafe.org/en/new-tool-repair-cafe-carbon-calculator/</a:t>
            </a:r>
          </a:p>
          <a:p>
            <a:r>
              <a:rPr lang="en-US" sz="1200" dirty="0">
                <a:latin typeface="+mn-lt"/>
              </a:rPr>
              <a:t>https://frc.cfsd.org.uk/index.php/rc-carbon-calculator-standard/</a:t>
            </a:r>
          </a:p>
          <a:p>
            <a:endParaRPr lang="en-US" dirty="0"/>
          </a:p>
        </p:txBody>
      </p:sp>
      <p:sp>
        <p:nvSpPr>
          <p:cNvPr id="4" name="Slide Number Placeholder 3">
            <a:extLst>
              <a:ext uri="{FF2B5EF4-FFF2-40B4-BE49-F238E27FC236}">
                <a16:creationId xmlns:a16="http://schemas.microsoft.com/office/drawing/2014/main" id="{A75FF930-D0C5-21D1-798E-A685EEC34153}"/>
              </a:ext>
            </a:extLst>
          </p:cNvPr>
          <p:cNvSpPr>
            <a:spLocks noGrp="1"/>
          </p:cNvSpPr>
          <p:nvPr>
            <p:ph type="sldNum" sz="quarter" idx="5"/>
          </p:nvPr>
        </p:nvSpPr>
        <p:spPr/>
        <p:txBody>
          <a:bodyPr/>
          <a:lstStyle/>
          <a:p>
            <a:fld id="{B2286B44-9F3C-4703-8A16-77A994477D98}" type="slidenum">
              <a:rPr lang="en-US" smtClean="0"/>
              <a:t>18</a:t>
            </a:fld>
            <a:endParaRPr lang="en-US"/>
          </a:p>
        </p:txBody>
      </p:sp>
    </p:spTree>
    <p:extLst>
      <p:ext uri="{BB962C8B-B14F-4D97-AF65-F5344CB8AC3E}">
        <p14:creationId xmlns:p14="http://schemas.microsoft.com/office/powerpoint/2010/main" val="23126211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effectLst/>
              </a:rPr>
              <a:t>B8 Funding from CRP: </a:t>
            </a:r>
            <a:r>
              <a:rPr lang="en-US" sz="1200" b="0" i="0" u="none" strike="noStrike" kern="1200" dirty="0">
                <a:solidFill>
                  <a:schemeClr val="tx1"/>
                </a:solidFill>
                <a:effectLst/>
                <a:latin typeface="+mn-lt"/>
                <a:ea typeface="+mn-ea"/>
                <a:cs typeface="+mn-cs"/>
              </a:rPr>
              <a:t>Adjust procurement policies to prioritize climate-friendly Maine forest products (e.g. mass timber, wood-fiber insulation) or salvaged/refurbished materials in construction projects.</a:t>
            </a:r>
            <a:r>
              <a:rPr lang="en-US" dirty="0">
                <a:effectLst/>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B9 </a:t>
            </a:r>
            <a:r>
              <a:rPr lang="en-US" dirty="0">
                <a:effectLst/>
              </a:rPr>
              <a:t>Funding from CRP: </a:t>
            </a:r>
            <a:r>
              <a:rPr lang="en-US" sz="1200" b="0" i="0" u="none" strike="noStrike" kern="1200" dirty="0">
                <a:solidFill>
                  <a:schemeClr val="tx1"/>
                </a:solidFill>
                <a:effectLst/>
                <a:latin typeface="+mn-lt"/>
                <a:ea typeface="+mn-ea"/>
                <a:cs typeface="+mn-cs"/>
              </a:rPr>
              <a:t>Adopt and implement the most recent “stretch” energy codes, or other innovative building codes that are consistent with adopted Maine Uniform Building and Energy Code (MUBEC) and “stretch” codes, that promote resilience and high-performance building standards and go above and beyond the base code.</a:t>
            </a:r>
            <a:r>
              <a:rPr lang="en-US" dirty="0">
                <a:effectLst/>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B14</a:t>
            </a:r>
            <a:r>
              <a:rPr lang="en-US" dirty="0">
                <a:effectLst/>
              </a:rPr>
              <a:t> </a:t>
            </a:r>
            <a:r>
              <a:rPr lang="en-US" sz="1200" b="0" i="0" u="none" strike="noStrike" kern="1200" dirty="0">
                <a:solidFill>
                  <a:schemeClr val="tx1"/>
                </a:solidFill>
                <a:effectLst/>
                <a:latin typeface="+mn-lt"/>
                <a:ea typeface="+mn-ea"/>
                <a:cs typeface="+mn-cs"/>
              </a:rPr>
              <a:t>Adopt and implement policies for municipal or tribal government construction projects to be sourced from reduced carbon materials and designed for future deconstruction and reuse of materials.</a:t>
            </a:r>
            <a:r>
              <a:rPr lang="en-US" dirty="0">
                <a:effectLst/>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rgbClr val="25408F"/>
              </a:solidFill>
              <a:latin typeface="+mn-lt"/>
              <a:ea typeface="+mn-ea"/>
              <a:cs typeface="Calibri Light"/>
            </a:endParaRPr>
          </a:p>
          <a:p>
            <a:r>
              <a:rPr lang="en-US" dirty="0"/>
              <a:t>https://www.epa.gov/waste-reduction-model/versions-waste-reduction-model</a:t>
            </a:r>
          </a:p>
          <a:p>
            <a:endParaRPr lang="en-US" dirty="0"/>
          </a:p>
        </p:txBody>
      </p:sp>
      <p:sp>
        <p:nvSpPr>
          <p:cNvPr id="4" name="Slide Number Placeholder 3"/>
          <p:cNvSpPr>
            <a:spLocks noGrp="1"/>
          </p:cNvSpPr>
          <p:nvPr>
            <p:ph type="sldNum" sz="quarter" idx="5"/>
          </p:nvPr>
        </p:nvSpPr>
        <p:spPr/>
        <p:txBody>
          <a:bodyPr/>
          <a:lstStyle/>
          <a:p>
            <a:fld id="{B2286B44-9F3C-4703-8A16-77A994477D98}" type="slidenum">
              <a:rPr lang="en-US" smtClean="0"/>
              <a:t>20</a:t>
            </a:fld>
            <a:endParaRPr lang="en-US"/>
          </a:p>
        </p:txBody>
      </p:sp>
    </p:spTree>
    <p:extLst>
      <p:ext uri="{BB962C8B-B14F-4D97-AF65-F5344CB8AC3E}">
        <p14:creationId xmlns:p14="http://schemas.microsoft.com/office/powerpoint/2010/main" val="13432405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https://www.metabolic.nl/projects/circular-charlotte/</a:t>
            </a:r>
          </a:p>
        </p:txBody>
      </p:sp>
      <p:sp>
        <p:nvSpPr>
          <p:cNvPr id="4" name="Slide Number Placeholder 3"/>
          <p:cNvSpPr>
            <a:spLocks noGrp="1"/>
          </p:cNvSpPr>
          <p:nvPr>
            <p:ph type="sldNum" sz="quarter" idx="5"/>
          </p:nvPr>
        </p:nvSpPr>
        <p:spPr/>
        <p:txBody>
          <a:bodyPr/>
          <a:lstStyle/>
          <a:p>
            <a:fld id="{B2286B44-9F3C-4703-8A16-77A994477D98}" type="slidenum">
              <a:rPr lang="en-US" smtClean="0"/>
              <a:t>22</a:t>
            </a:fld>
            <a:endParaRPr lang="en-US"/>
          </a:p>
        </p:txBody>
      </p:sp>
    </p:spTree>
    <p:extLst>
      <p:ext uri="{BB962C8B-B14F-4D97-AF65-F5344CB8AC3E}">
        <p14:creationId xmlns:p14="http://schemas.microsoft.com/office/powerpoint/2010/main" val="7000721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F0B443-7FDF-9A80-8BFF-85949DC51AE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DC2DCDE-C6A8-9262-BB54-3C97BF722C5B}"/>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1C69EE41-9674-9F20-AAF9-85CDA28E519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Sources cited: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https://legislature.maine.gov/statutes/38/title38sec2101.html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https://legislature.maine.gov/statutes/38/title38sec2132.html</a:t>
            </a:r>
          </a:p>
        </p:txBody>
      </p:sp>
      <p:sp>
        <p:nvSpPr>
          <p:cNvPr id="4" name="Slide Number Placeholder 3">
            <a:extLst>
              <a:ext uri="{FF2B5EF4-FFF2-40B4-BE49-F238E27FC236}">
                <a16:creationId xmlns:a16="http://schemas.microsoft.com/office/drawing/2014/main" id="{403967B1-2F32-6554-A1A2-92539C96AD20}"/>
              </a:ext>
            </a:extLst>
          </p:cNvPr>
          <p:cNvSpPr>
            <a:spLocks noGrp="1"/>
          </p:cNvSpPr>
          <p:nvPr>
            <p:ph type="sldNum" sz="quarter" idx="5"/>
          </p:nvPr>
        </p:nvSpPr>
        <p:spPr/>
        <p:txBody>
          <a:bodyPr/>
          <a:lstStyle/>
          <a:p>
            <a:fld id="{B2286B44-9F3C-4703-8A16-77A994477D98}" type="slidenum">
              <a:rPr lang="en-US" smtClean="0"/>
              <a:t>3</a:t>
            </a:fld>
            <a:endParaRPr lang="en-US"/>
          </a:p>
        </p:txBody>
      </p:sp>
    </p:spTree>
    <p:extLst>
      <p:ext uri="{BB962C8B-B14F-4D97-AF65-F5344CB8AC3E}">
        <p14:creationId xmlns:p14="http://schemas.microsoft.com/office/powerpoint/2010/main" val="6626025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t>https://www.epa.gov/waste-reduction-model</a:t>
            </a:r>
          </a:p>
          <a:p>
            <a:r>
              <a:rPr lang="en-US" dirty="0"/>
              <a:t>https://www.repaircafe.org/en/new-tool-repair-cafe-carbon-calculator/</a:t>
            </a:r>
          </a:p>
          <a:p>
            <a:r>
              <a:rPr lang="en-US" dirty="0"/>
              <a:t>https://sustainableconsumption.usdn.org/climate/cbei-guidebook/estimating-emissions</a:t>
            </a:r>
          </a:p>
          <a:p>
            <a:r>
              <a:rPr lang="en-US" dirty="0"/>
              <a:t>https://www.c40knowledgehub.org/s/article/Estimating-consumption-based-greenhouse-gas-emissions-at-the-city-scale?language=en_US</a:t>
            </a:r>
          </a:p>
          <a:p>
            <a:r>
              <a:rPr lang="en-US" dirty="0"/>
              <a:t>https://westcoastclimateforum.com/resources/products</a:t>
            </a:r>
          </a:p>
          <a:p>
            <a:r>
              <a:rPr lang="en-US" dirty="0"/>
              <a:t>https://coolclimate.org/org-calc</a:t>
            </a:r>
          </a:p>
          <a:p>
            <a:r>
              <a:rPr lang="en-US" dirty="0"/>
              <a:t>https://www.epa.gov/land-research/us-environmentally-extended-input-output-useeio-models</a:t>
            </a:r>
          </a:p>
          <a:p>
            <a:endParaRPr lang="en-US" dirty="0"/>
          </a:p>
        </p:txBody>
      </p:sp>
      <p:sp>
        <p:nvSpPr>
          <p:cNvPr id="4" name="Slide Number Placeholder 3"/>
          <p:cNvSpPr>
            <a:spLocks noGrp="1"/>
          </p:cNvSpPr>
          <p:nvPr>
            <p:ph type="sldNum" sz="quarter" idx="5"/>
          </p:nvPr>
        </p:nvSpPr>
        <p:spPr/>
        <p:txBody>
          <a:bodyPr/>
          <a:lstStyle/>
          <a:p>
            <a:fld id="{B2286B44-9F3C-4703-8A16-77A994477D98}" type="slidenum">
              <a:rPr lang="en-US" smtClean="0"/>
              <a:t>24</a:t>
            </a:fld>
            <a:endParaRPr lang="en-US"/>
          </a:p>
        </p:txBody>
      </p:sp>
    </p:spTree>
    <p:extLst>
      <p:ext uri="{BB962C8B-B14F-4D97-AF65-F5344CB8AC3E}">
        <p14:creationId xmlns:p14="http://schemas.microsoft.com/office/powerpoint/2010/main" val="7684215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0A2721-F2E8-6A0A-80B9-F47A6FF892C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978CBE9-9DCB-EBC9-6054-D41FA79E88D5}"/>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43900D88-67D6-2F81-007B-D13ACFE1DFA6}"/>
              </a:ext>
            </a:extLst>
          </p:cNvPr>
          <p:cNvSpPr>
            <a:spLocks noGrp="1"/>
          </p:cNvSpPr>
          <p:nvPr>
            <p:ph type="body" idx="1"/>
          </p:nvPr>
        </p:nvSpPr>
        <p:spPr/>
        <p:txBody>
          <a:bodyPr/>
          <a:lstStyle/>
          <a:p>
            <a:r>
              <a:rPr lang="en-US" dirty="0"/>
              <a:t>https://www.epa.gov/waste-reduction-model</a:t>
            </a:r>
          </a:p>
          <a:p>
            <a:r>
              <a:rPr lang="en-US" dirty="0"/>
              <a:t>https://www.repaircafe.org/en/new-tool-repair-cafe-carbon-calculator/</a:t>
            </a:r>
          </a:p>
          <a:p>
            <a:r>
              <a:rPr lang="en-US" dirty="0"/>
              <a:t>https://sustainableconsumption.usdn.org/climate/cbei-guidebook/estimating-emissions</a:t>
            </a:r>
          </a:p>
          <a:p>
            <a:r>
              <a:rPr lang="en-US" dirty="0"/>
              <a:t>https://www.c40knowledgehub.org/s/article/Estimating-consumption-based-greenhouse-gas-emissions-at-the-city-scale?language=en_US</a:t>
            </a:r>
          </a:p>
          <a:p>
            <a:r>
              <a:rPr lang="en-US" dirty="0"/>
              <a:t>https://westcoastclimateforum.com/resources/products</a:t>
            </a:r>
          </a:p>
          <a:p>
            <a:r>
              <a:rPr lang="en-US" dirty="0"/>
              <a:t>https://coolclimate.org/org-calc</a:t>
            </a:r>
          </a:p>
          <a:p>
            <a:r>
              <a:rPr lang="en-US" dirty="0"/>
              <a:t>https://www.epa.gov/land-research/us-environmentally-extended-input-output-useeio-models</a:t>
            </a:r>
          </a:p>
          <a:p>
            <a:endParaRPr lang="en-US" dirty="0"/>
          </a:p>
        </p:txBody>
      </p:sp>
      <p:sp>
        <p:nvSpPr>
          <p:cNvPr id="4" name="Slide Number Placeholder 3">
            <a:extLst>
              <a:ext uri="{FF2B5EF4-FFF2-40B4-BE49-F238E27FC236}">
                <a16:creationId xmlns:a16="http://schemas.microsoft.com/office/drawing/2014/main" id="{1CAFF738-66B2-054B-F161-2AD9BCD3231F}"/>
              </a:ext>
            </a:extLst>
          </p:cNvPr>
          <p:cNvSpPr>
            <a:spLocks noGrp="1"/>
          </p:cNvSpPr>
          <p:nvPr>
            <p:ph type="sldNum" sz="quarter" idx="5"/>
          </p:nvPr>
        </p:nvSpPr>
        <p:spPr/>
        <p:txBody>
          <a:bodyPr/>
          <a:lstStyle/>
          <a:p>
            <a:fld id="{B2286B44-9F3C-4703-8A16-77A994477D98}" type="slidenum">
              <a:rPr lang="en-US" smtClean="0"/>
              <a:t>25</a:t>
            </a:fld>
            <a:endParaRPr lang="en-US"/>
          </a:p>
        </p:txBody>
      </p:sp>
    </p:spTree>
    <p:extLst>
      <p:ext uri="{BB962C8B-B14F-4D97-AF65-F5344CB8AC3E}">
        <p14:creationId xmlns:p14="http://schemas.microsoft.com/office/powerpoint/2010/main" val="35367757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6EB38B-2F20-0851-3E52-BA3C243077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1032CB1-B482-F5F1-00C8-4CC79AD64FAC}"/>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114B7DAD-C767-360E-9CD3-90243C07AAE0}"/>
              </a:ext>
            </a:extLst>
          </p:cNvPr>
          <p:cNvSpPr>
            <a:spLocks noGrp="1"/>
          </p:cNvSpPr>
          <p:nvPr>
            <p:ph type="body" idx="1"/>
          </p:nvPr>
        </p:nvSpPr>
        <p:spPr/>
        <p:txBody>
          <a:bodyPr/>
          <a:lstStyle/>
          <a:p>
            <a:r>
              <a:rPr lang="en-US" dirty="0"/>
              <a:t>EPA publishes guidance documents for modeling pathways such as food donation, reuse, or extending a product’s lifespan through repair.</a:t>
            </a:r>
          </a:p>
          <a:p>
            <a:r>
              <a:rPr lang="en-US" dirty="0"/>
              <a:t>https://www.epa.gov/waste-reduction-model</a:t>
            </a:r>
          </a:p>
          <a:p>
            <a:endParaRPr lang="en-US" dirty="0"/>
          </a:p>
        </p:txBody>
      </p:sp>
      <p:sp>
        <p:nvSpPr>
          <p:cNvPr id="4" name="Slide Number Placeholder 3">
            <a:extLst>
              <a:ext uri="{FF2B5EF4-FFF2-40B4-BE49-F238E27FC236}">
                <a16:creationId xmlns:a16="http://schemas.microsoft.com/office/drawing/2014/main" id="{1021078C-02A4-82F2-29AF-19F34B3DE797}"/>
              </a:ext>
            </a:extLst>
          </p:cNvPr>
          <p:cNvSpPr>
            <a:spLocks noGrp="1"/>
          </p:cNvSpPr>
          <p:nvPr>
            <p:ph type="sldNum" sz="quarter" idx="5"/>
          </p:nvPr>
        </p:nvSpPr>
        <p:spPr/>
        <p:txBody>
          <a:bodyPr/>
          <a:lstStyle/>
          <a:p>
            <a:fld id="{B2286B44-9F3C-4703-8A16-77A994477D98}" type="slidenum">
              <a:rPr lang="en-US" smtClean="0"/>
              <a:t>26</a:t>
            </a:fld>
            <a:endParaRPr lang="en-US"/>
          </a:p>
        </p:txBody>
      </p:sp>
    </p:spTree>
    <p:extLst>
      <p:ext uri="{BB962C8B-B14F-4D97-AF65-F5344CB8AC3E}">
        <p14:creationId xmlns:p14="http://schemas.microsoft.com/office/powerpoint/2010/main" val="36883045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286B44-9F3C-4703-8A16-77A994477D98}" type="slidenum">
              <a:rPr lang="en-US" smtClean="0"/>
              <a:t>27</a:t>
            </a:fld>
            <a:endParaRPr lang="en-US"/>
          </a:p>
        </p:txBody>
      </p:sp>
    </p:spTree>
    <p:extLst>
      <p:ext uri="{BB962C8B-B14F-4D97-AF65-F5344CB8AC3E}">
        <p14:creationId xmlns:p14="http://schemas.microsoft.com/office/powerpoint/2010/main" val="35429494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CBEIs show that consumption-based GHG emissions from northeastern states are 40–60% greater than territorial emissions.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Manufactured goods are the largest category contributing to the states’ consumption-based emissions (CBEs), and the emissions from this category are largely from commodities made out of states.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Sources cited: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2024 Global Resource Outlook: https://www.unep.org/resources/Global-Resource-Outlook-2024</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EPA Systems Based Emissions report from 2006: https://www.epa.gov/sites/default/files/documents/ghg-land-materials-management.pdf and historical archive of EPA webpage https://19january2017snapshot.epa.gov/climatechange/climate-change-and-waste_.html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Maine DEP Reports available here: https://www.maine.gov/dep/publications/reports/index.html</a:t>
            </a:r>
          </a:p>
          <a:p>
            <a:r>
              <a:rPr lang="en-US" dirty="0"/>
              <a:t>Sources cited:</a:t>
            </a:r>
          </a:p>
          <a:p>
            <a:r>
              <a:rPr lang="en-US" dirty="0"/>
              <a:t>https://dep.nj.gov/wp-content/uploads/ghg/consumption_based-greenhouse-gas-inventories-for-northeastern-states__.pdf</a:t>
            </a:r>
          </a:p>
          <a:p>
            <a:r>
              <a:rPr lang="en-US" dirty="0"/>
              <a:t>https://www.unep.org/resources/Global-Resource-Outlook-2024 </a:t>
            </a:r>
          </a:p>
          <a:p>
            <a:r>
              <a:rPr lang="en-US" dirty="0"/>
              <a:t>https://www.epa.gov/smm/sustainable-materials-management-basics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US" dirty="0"/>
          </a:p>
        </p:txBody>
      </p:sp>
      <p:sp>
        <p:nvSpPr>
          <p:cNvPr id="4" name="Slide Number Placeholder 3"/>
          <p:cNvSpPr>
            <a:spLocks noGrp="1"/>
          </p:cNvSpPr>
          <p:nvPr>
            <p:ph type="sldNum" sz="quarter" idx="5"/>
          </p:nvPr>
        </p:nvSpPr>
        <p:spPr/>
        <p:txBody>
          <a:bodyPr/>
          <a:lstStyle/>
          <a:p>
            <a:fld id="{B2286B44-9F3C-4703-8A16-77A994477D98}" type="slidenum">
              <a:rPr lang="en-US" smtClean="0"/>
              <a:t>4</a:t>
            </a:fld>
            <a:endParaRPr lang="en-US"/>
          </a:p>
        </p:txBody>
      </p:sp>
    </p:spTree>
    <p:extLst>
      <p:ext uri="{BB962C8B-B14F-4D97-AF65-F5344CB8AC3E}">
        <p14:creationId xmlns:p14="http://schemas.microsoft.com/office/powerpoint/2010/main" val="18037400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9E1B3A-5DFD-95A0-9D03-84519D785A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5E67EA3-1011-9ECF-0E17-387CC987073E}"/>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05085415-6631-618B-79D7-5AA5D879596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kern="100" dirty="0">
                <a:solidFill>
                  <a:srgbClr val="17375E"/>
                </a:solidFill>
                <a:latin typeface="+mn-lt"/>
                <a:ea typeface="Aptos" panose="020B0004020202020204" pitchFamily="34" charset="0"/>
                <a:cs typeface="Times New Roman" panose="02020603050405020304" pitchFamily="18" charset="0"/>
              </a:rPr>
              <a:t>We’ll discuss some of these tools today!</a:t>
            </a:r>
            <a:endParaRPr lang="en-US" sz="1200" b="1" i="1" kern="100" dirty="0">
              <a:solidFill>
                <a:srgbClr val="17375E"/>
              </a:solidFill>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Consumption-based emissions (CBEs) are the </a:t>
            </a:r>
            <a:r>
              <a:rPr lang="en-US" sz="1200" b="1" dirty="0"/>
              <a:t>carbon footprint </a:t>
            </a:r>
            <a:r>
              <a:rPr lang="en-US" sz="1200" dirty="0"/>
              <a:t>of goods and services.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Sources cited: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https://www.maine.gov/climateplan/sites/maine.gov.climateplan/files/2024-11/MWW_2024_Book_112124.pdf</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https://www.sciencedirect.com/science/article/abs/pii/S0921344920301750#:~:text=Highlights,several%20other%20tested%20environmental%20indicators.</a:t>
            </a:r>
          </a:p>
        </p:txBody>
      </p:sp>
      <p:sp>
        <p:nvSpPr>
          <p:cNvPr id="4" name="Slide Number Placeholder 3">
            <a:extLst>
              <a:ext uri="{FF2B5EF4-FFF2-40B4-BE49-F238E27FC236}">
                <a16:creationId xmlns:a16="http://schemas.microsoft.com/office/drawing/2014/main" id="{37D5091B-FAD6-AA95-8DA5-AB392A30055B}"/>
              </a:ext>
            </a:extLst>
          </p:cNvPr>
          <p:cNvSpPr>
            <a:spLocks noGrp="1"/>
          </p:cNvSpPr>
          <p:nvPr>
            <p:ph type="sldNum" sz="quarter" idx="5"/>
          </p:nvPr>
        </p:nvSpPr>
        <p:spPr/>
        <p:txBody>
          <a:bodyPr/>
          <a:lstStyle/>
          <a:p>
            <a:fld id="{B2286B44-9F3C-4703-8A16-77A994477D98}" type="slidenum">
              <a:rPr lang="en-US" smtClean="0"/>
              <a:t>5</a:t>
            </a:fld>
            <a:endParaRPr lang="en-US"/>
          </a:p>
        </p:txBody>
      </p:sp>
    </p:spTree>
    <p:extLst>
      <p:ext uri="{BB962C8B-B14F-4D97-AF65-F5344CB8AC3E}">
        <p14:creationId xmlns:p14="http://schemas.microsoft.com/office/powerpoint/2010/main" val="9723862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1E4CB9-88F1-6649-3ABD-08010FE6AD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9688315-7323-ACCB-7F85-AED1D7723E57}"/>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F5C7BC29-70AD-8113-A567-938F4D05437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00" dirty="0">
                <a:solidFill>
                  <a:srgbClr val="17375E"/>
                </a:solidFill>
                <a:latin typeface="+mn-lt"/>
                <a:ea typeface="Aptos" panose="020B0004020202020204" pitchFamily="34" charset="0"/>
                <a:cs typeface="Times New Roman" panose="02020603050405020304" pitchFamily="18" charset="0"/>
              </a:rPr>
              <a:t>“Imagine going to the grocery store, getting five bags (hopefully reusable bags) of groceries, and on your way out to the parking lot, you drop two of those bags in the trash, and that food goes to the landfill where it emits harmful methane gas. That’s essentially what we’re doing in our food system today. We need, as the Mayor of Monterrey said, a paradigm shift in how we think about food, how we value food, and how we define waste.”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00" dirty="0">
                <a:solidFill>
                  <a:srgbClr val="17375E"/>
                </a:solidFill>
                <a:latin typeface="+mn-lt"/>
                <a:ea typeface="Aptos" panose="020B0004020202020204" pitchFamily="34" charset="0"/>
                <a:cs typeface="Times New Roman" panose="02020603050405020304" pitchFamily="18" charset="0"/>
              </a:rPr>
              <a:t>– Maddie Keating, City Strategist, People &amp; Communities Program, Natural Resources Defense Council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1" kern="100" dirty="0">
              <a:solidFill>
                <a:srgbClr val="17375E"/>
              </a:solidFill>
              <a:latin typeface="+mn-lt"/>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00" dirty="0">
                <a:solidFill>
                  <a:srgbClr val="17375E"/>
                </a:solidFill>
                <a:latin typeface="+mn-lt"/>
                <a:ea typeface="Aptos" panose="020B0004020202020204" pitchFamily="34" charset="0"/>
                <a:cs typeface="Times New Roman" panose="02020603050405020304" pitchFamily="18" charset="0"/>
              </a:rPr>
              <a:t>EPA research on wasted food in the U.S. shows that a </a:t>
            </a:r>
            <a:r>
              <a:rPr lang="en-US" sz="1200" kern="100" dirty="0">
                <a:solidFill>
                  <a:srgbClr val="17375E"/>
                </a:solidFill>
                <a:latin typeface="+mn-lt"/>
                <a:ea typeface="Aptos" panose="020B0004020202020204" pitchFamily="34" charset="0"/>
                <a:cs typeface="Times New Roman" panose="02020603050405020304" pitchFamily="18" charset="0"/>
              </a:rPr>
              <a:t>family of 4 spends almost $3,000 per year on food that’s </a:t>
            </a:r>
            <a:r>
              <a:rPr lang="en-US" sz="1200" b="1" kern="100" dirty="0">
                <a:solidFill>
                  <a:srgbClr val="17375E"/>
                </a:solidFill>
                <a:latin typeface="+mn-lt"/>
                <a:ea typeface="Aptos" panose="020B0004020202020204" pitchFamily="34" charset="0"/>
                <a:cs typeface="Times New Roman" panose="02020603050405020304" pitchFamily="18" charset="0"/>
              </a:rPr>
              <a:t>never eaten! </a:t>
            </a:r>
            <a:r>
              <a:rPr lang="en-US" sz="1200" kern="100" dirty="0">
                <a:solidFill>
                  <a:srgbClr val="17375E"/>
                </a:solidFill>
                <a:latin typeface="+mn-lt"/>
                <a:ea typeface="Aptos" panose="020B0004020202020204" pitchFamily="34" charset="0"/>
                <a:cs typeface="Times New Roman" panose="02020603050405020304" pitchFamily="18" charset="0"/>
              </a:rPr>
              <a:t>That’s about </a:t>
            </a:r>
            <a:r>
              <a:rPr lang="en-US" sz="1200" b="1" kern="100" dirty="0">
                <a:solidFill>
                  <a:srgbClr val="17375E"/>
                </a:solidFill>
                <a:latin typeface="+mn-lt"/>
                <a:ea typeface="Aptos" panose="020B0004020202020204" pitchFamily="34" charset="0"/>
                <a:cs typeface="Times New Roman" panose="02020603050405020304" pitchFamily="18" charset="0"/>
              </a:rPr>
              <a:t>$56 per week thrown away</a:t>
            </a:r>
            <a:r>
              <a:rPr lang="en-US" sz="1200" kern="100" dirty="0">
                <a:solidFill>
                  <a:srgbClr val="17375E"/>
                </a:solidFill>
                <a:latin typeface="+mn-lt"/>
                <a:ea typeface="Aptos" panose="020B0004020202020204" pitchFamily="34" charset="0"/>
                <a:cs typeface="Times New Roman" panose="02020603050405020304" pitchFamily="18" charset="0"/>
              </a:rPr>
              <a:t>—money that could be used for bills, savings, or fun!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Sources cited: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https://www.maine.gov/climateplan/sites/maine.gov.climateplan/files/2024-11/MWW_2024_Book_112124.pdf</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https://www.sciencedirect.com/science/article/abs/pii/S0921344920301750#:~:text=Highlights,several%20other%20tested%20environmental%20indicators.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https://www.epa.gov/recycle/preventing-wasted-food-home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https://icleiusa.org/urban-development-and-circular-economy-inspirational-approaches-from-across-the-americas/</a:t>
            </a:r>
          </a:p>
        </p:txBody>
      </p:sp>
      <p:sp>
        <p:nvSpPr>
          <p:cNvPr id="4" name="Slide Number Placeholder 3">
            <a:extLst>
              <a:ext uri="{FF2B5EF4-FFF2-40B4-BE49-F238E27FC236}">
                <a16:creationId xmlns:a16="http://schemas.microsoft.com/office/drawing/2014/main" id="{BBB59D37-F662-7CAE-A640-0BBD2EC17067}"/>
              </a:ext>
            </a:extLst>
          </p:cNvPr>
          <p:cNvSpPr>
            <a:spLocks noGrp="1"/>
          </p:cNvSpPr>
          <p:nvPr>
            <p:ph type="sldNum" sz="quarter" idx="5"/>
          </p:nvPr>
        </p:nvSpPr>
        <p:spPr/>
        <p:txBody>
          <a:bodyPr/>
          <a:lstStyle/>
          <a:p>
            <a:fld id="{B2286B44-9F3C-4703-8A16-77A994477D98}" type="slidenum">
              <a:rPr lang="en-US" smtClean="0"/>
              <a:t>6</a:t>
            </a:fld>
            <a:endParaRPr lang="en-US"/>
          </a:p>
        </p:txBody>
      </p:sp>
    </p:spTree>
    <p:extLst>
      <p:ext uri="{BB962C8B-B14F-4D97-AF65-F5344CB8AC3E}">
        <p14:creationId xmlns:p14="http://schemas.microsoft.com/office/powerpoint/2010/main" val="1271146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Sources cited: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https://www.maine.gov/climateplan/sites/maine.gov.climateplan/files/2024-11/MWW_2024_Book_112124.pdf</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https://www.sciencedirect.com/science/article/abs/pii/S0921344920301750#:~:text=Highlights,several%20other%20tested%20environmental%20indicators.</a:t>
            </a:r>
          </a:p>
        </p:txBody>
      </p:sp>
      <p:sp>
        <p:nvSpPr>
          <p:cNvPr id="4" name="Slide Number Placeholder 3"/>
          <p:cNvSpPr>
            <a:spLocks noGrp="1"/>
          </p:cNvSpPr>
          <p:nvPr>
            <p:ph type="sldNum" sz="quarter" idx="5"/>
          </p:nvPr>
        </p:nvSpPr>
        <p:spPr/>
        <p:txBody>
          <a:bodyPr/>
          <a:lstStyle/>
          <a:p>
            <a:fld id="{B2286B44-9F3C-4703-8A16-77A994477D98}" type="slidenum">
              <a:rPr lang="en-US" smtClean="0"/>
              <a:t>7</a:t>
            </a:fld>
            <a:endParaRPr lang="en-US"/>
          </a:p>
        </p:txBody>
      </p:sp>
    </p:spTree>
    <p:extLst>
      <p:ext uri="{BB962C8B-B14F-4D97-AF65-F5344CB8AC3E}">
        <p14:creationId xmlns:p14="http://schemas.microsoft.com/office/powerpoint/2010/main" val="24839873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“take, make, waste” model: resources are extracted from the environment (take), used as inputs for infrastructure, buildings and production (make), then discarded after their use period (waste). Linear economies are linked to a range of negative impacts in cities, including rising carbon emissions, biodiversity loss and waste management challenges. In contrast, a more circular economy goes hand in hand with resilience, climate action and biodiversity conservation, while also offering cities the tools to support social equity, local job creation, public health and community wealth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https://circulars.iclei.org/wp-content/uploads/2021/10/Circular-City-Action-Framework_V2.pdf</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https://www.ellenmacarthurfoundation.org/topics/circular-economy-introduction/overview</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https://pumpedgoods.com/blogs/blog/embracing-the-circular-economy-a-path-to-sustainable-prosperity</a:t>
            </a:r>
          </a:p>
          <a:p>
            <a:endParaRPr lang="en-US" dirty="0"/>
          </a:p>
        </p:txBody>
      </p:sp>
      <p:sp>
        <p:nvSpPr>
          <p:cNvPr id="4" name="Slide Number Placeholder 3"/>
          <p:cNvSpPr>
            <a:spLocks noGrp="1"/>
          </p:cNvSpPr>
          <p:nvPr>
            <p:ph type="sldNum" sz="quarter" idx="5"/>
          </p:nvPr>
        </p:nvSpPr>
        <p:spPr/>
        <p:txBody>
          <a:bodyPr/>
          <a:lstStyle/>
          <a:p>
            <a:fld id="{B2286B44-9F3C-4703-8A16-77A994477D98}" type="slidenum">
              <a:rPr lang="en-US" smtClean="0"/>
              <a:t>8</a:t>
            </a:fld>
            <a:endParaRPr lang="en-US"/>
          </a:p>
        </p:txBody>
      </p:sp>
    </p:spTree>
    <p:extLst>
      <p:ext uri="{BB962C8B-B14F-4D97-AF65-F5344CB8AC3E}">
        <p14:creationId xmlns:p14="http://schemas.microsoft.com/office/powerpoint/2010/main" val="37018691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a:t>
            </a:r>
          </a:p>
          <a:p>
            <a:r>
              <a:rPr lang="en-US" dirty="0"/>
              <a:t>Source cited:</a:t>
            </a:r>
          </a:p>
          <a:p>
            <a:r>
              <a:rPr lang="en-US" dirty="0"/>
              <a:t>https://www.ellenmacarthurfoundation.org/articles/the-circular-economy-a-missing-piece-I</a:t>
            </a:r>
          </a:p>
          <a:p>
            <a:r>
              <a:rPr lang="en-US" dirty="0"/>
              <a:t>https://link.springer.com/chapter/10.1007/978-3-031-57800-7_45#:~:text=The%20city%20has%20prioritised%20recycling%20and%20reuse%2C,supporting%20companies%20incorporating%20circularity%20into%20their%20operations.n-city-climate-action-plans</a:t>
            </a:r>
          </a:p>
        </p:txBody>
      </p:sp>
      <p:sp>
        <p:nvSpPr>
          <p:cNvPr id="4" name="Slide Number Placeholder 3"/>
          <p:cNvSpPr>
            <a:spLocks noGrp="1"/>
          </p:cNvSpPr>
          <p:nvPr>
            <p:ph type="sldNum" sz="quarter" idx="5"/>
          </p:nvPr>
        </p:nvSpPr>
        <p:spPr/>
        <p:txBody>
          <a:bodyPr/>
          <a:lstStyle/>
          <a:p>
            <a:fld id="{B2286B44-9F3C-4703-8A16-77A994477D98}" type="slidenum">
              <a:rPr lang="en-US" smtClean="0"/>
              <a:t>9</a:t>
            </a:fld>
            <a:endParaRPr lang="en-US"/>
          </a:p>
        </p:txBody>
      </p:sp>
    </p:spTree>
    <p:extLst>
      <p:ext uri="{BB962C8B-B14F-4D97-AF65-F5344CB8AC3E}">
        <p14:creationId xmlns:p14="http://schemas.microsoft.com/office/powerpoint/2010/main" val="10353501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Circularity</a:t>
            </a:r>
            <a:r>
              <a:rPr lang="en-US" sz="1200" dirty="0"/>
              <a:t> may look very different depending on </a:t>
            </a:r>
            <a:r>
              <a:rPr lang="en-US" sz="1200" b="1" dirty="0"/>
              <a:t>what materials are targeted </a:t>
            </a:r>
            <a:r>
              <a:rPr lang="en-US" sz="1200" dirty="0"/>
              <a:t>at what scale, and whether an initiative is community-based, for profit, nonprofit, or a mix.</a:t>
            </a:r>
          </a:p>
          <a:p>
            <a:r>
              <a:rPr lang="en-US" dirty="0"/>
              <a:t>https://www.ellenmacarthurfoundation.org/topics/circular-economy-introduction/overview</a:t>
            </a:r>
          </a:p>
        </p:txBody>
      </p:sp>
      <p:sp>
        <p:nvSpPr>
          <p:cNvPr id="4" name="Slide Number Placeholder 3"/>
          <p:cNvSpPr>
            <a:spLocks noGrp="1"/>
          </p:cNvSpPr>
          <p:nvPr>
            <p:ph type="sldNum" sz="quarter" idx="5"/>
          </p:nvPr>
        </p:nvSpPr>
        <p:spPr/>
        <p:txBody>
          <a:bodyPr/>
          <a:lstStyle/>
          <a:p>
            <a:fld id="{B2286B44-9F3C-4703-8A16-77A994477D98}" type="slidenum">
              <a:rPr lang="en-US" smtClean="0"/>
              <a:t>10</a:t>
            </a:fld>
            <a:endParaRPr lang="en-US"/>
          </a:p>
        </p:txBody>
      </p:sp>
    </p:spTree>
    <p:extLst>
      <p:ext uri="{BB962C8B-B14F-4D97-AF65-F5344CB8AC3E}">
        <p14:creationId xmlns:p14="http://schemas.microsoft.com/office/powerpoint/2010/main" val="34675500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673600" y="1676401"/>
            <a:ext cx="6604000" cy="1927225"/>
          </a:xfrm>
        </p:spPr>
        <p:txBody>
          <a:bodyPr/>
          <a:lstStyle>
            <a:lvl1pPr algn="r">
              <a:defRPr b="0">
                <a:effectLst>
                  <a:outerShdw blurRad="38100" dist="38100" dir="2700000" algn="tl">
                    <a:srgbClr val="000000">
                      <a:alpha val="43137"/>
                    </a:srgbClr>
                  </a:outerShdw>
                </a:effectLst>
              </a:defRPr>
            </a:lvl1pPr>
          </a:lstStyle>
          <a:p>
            <a:r>
              <a:rPr lang="en-US"/>
              <a:t>Click to edit Master title style</a:t>
            </a:r>
            <a:endParaRPr lang="en-US" dirty="0"/>
          </a:p>
        </p:txBody>
      </p:sp>
      <p:sp>
        <p:nvSpPr>
          <p:cNvPr id="3" name="Subtitle 2"/>
          <p:cNvSpPr>
            <a:spLocks noGrp="1"/>
          </p:cNvSpPr>
          <p:nvPr>
            <p:ph type="subTitle" idx="1" hasCustomPrompt="1"/>
          </p:nvPr>
        </p:nvSpPr>
        <p:spPr>
          <a:xfrm>
            <a:off x="4725446" y="3886200"/>
            <a:ext cx="6552153" cy="1676400"/>
          </a:xfrm>
        </p:spPr>
        <p:txBody>
          <a:bodyPr/>
          <a:lstStyle>
            <a:lvl1pPr marL="0" indent="0" algn="r">
              <a:spcBef>
                <a:spcPts val="0"/>
              </a:spcBef>
              <a:spcAft>
                <a:spcPts val="600"/>
              </a:spcAft>
              <a:buNone/>
              <a:defRPr sz="2400" baseline="0">
                <a:solidFill>
                  <a:schemeClr val="tx1">
                    <a:tint val="75000"/>
                  </a:schemeClr>
                </a:solidFill>
                <a:latin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Staff Name</a:t>
            </a:r>
          </a:p>
          <a:p>
            <a:r>
              <a:rPr lang="en-US" dirty="0"/>
              <a:t>Title/Program </a:t>
            </a:r>
          </a:p>
        </p:txBody>
      </p:sp>
      <p:pic>
        <p:nvPicPr>
          <p:cNvPr id="2051" name="Picture 3"/>
          <p:cNvPicPr>
            <a:picLocks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17601" y="1556085"/>
            <a:ext cx="3017520" cy="3017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a:extLst>
              <a:ext uri="{FF2B5EF4-FFF2-40B4-BE49-F238E27FC236}">
                <a16:creationId xmlns:a16="http://schemas.microsoft.com/office/drawing/2014/main" id="{2418EE0F-E09C-45B3-A43B-C8D2603F97CF}"/>
              </a:ext>
            </a:extLst>
          </p:cNvPr>
          <p:cNvSpPr txBox="1"/>
          <p:nvPr userDrawn="1"/>
        </p:nvSpPr>
        <p:spPr>
          <a:xfrm>
            <a:off x="8351" y="6019800"/>
            <a:ext cx="12175298" cy="877163"/>
          </a:xfrm>
          <a:prstGeom prst="rect">
            <a:avLst/>
          </a:prstGeom>
          <a:solidFill>
            <a:srgbClr val="17375E"/>
          </a:solidFill>
        </p:spPr>
        <p:txBody>
          <a:bodyPr wrap="square" rtlCol="0">
            <a:spAutoFit/>
          </a:bodyPr>
          <a:lstStyle/>
          <a:p>
            <a:pPr algn="ctr">
              <a:spcAft>
                <a:spcPts val="600"/>
              </a:spcAft>
            </a:pPr>
            <a:r>
              <a:rPr lang="en-US" sz="2800" cap="small" baseline="0" dirty="0">
                <a:solidFill>
                  <a:schemeClr val="bg1"/>
                </a:solidFill>
                <a:latin typeface="Arial" panose="020B0604020202020204" pitchFamily="34" charset="0"/>
                <a:cs typeface="Arial" panose="020B0604020202020204" pitchFamily="34" charset="0"/>
              </a:rPr>
              <a:t>Maine Department of Environmental Protection</a:t>
            </a:r>
          </a:p>
          <a:p>
            <a:pPr algn="ctr">
              <a:spcAft>
                <a:spcPts val="600"/>
              </a:spcAft>
            </a:pPr>
            <a:r>
              <a:rPr lang="en-US" sz="1800" i="1" spc="100" baseline="0" dirty="0">
                <a:solidFill>
                  <a:schemeClr val="bg1"/>
                </a:solidFill>
                <a:latin typeface="Arial Narrow" panose="020B0606020202030204" pitchFamily="34" charset="0"/>
                <a:cs typeface="Arial" panose="020B0604020202020204" pitchFamily="34" charset="0"/>
              </a:rPr>
              <a:t>Protecting Maine’s Air, Land, and Water</a:t>
            </a:r>
          </a:p>
        </p:txBody>
      </p:sp>
      <p:cxnSp>
        <p:nvCxnSpPr>
          <p:cNvPr id="7" name="Straight Connector 6">
            <a:extLst>
              <a:ext uri="{FF2B5EF4-FFF2-40B4-BE49-F238E27FC236}">
                <a16:creationId xmlns:a16="http://schemas.microsoft.com/office/drawing/2014/main" id="{5904CBC5-CA42-489D-B382-AF9E80FCB85A}"/>
              </a:ext>
            </a:extLst>
          </p:cNvPr>
          <p:cNvCxnSpPr>
            <a:cxnSpLocks/>
          </p:cNvCxnSpPr>
          <p:nvPr userDrawn="1"/>
        </p:nvCxnSpPr>
        <p:spPr>
          <a:xfrm>
            <a:off x="1828800" y="6528816"/>
            <a:ext cx="8534400"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06700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b="1">
                <a:effectLst/>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051244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C9F11C-BAAC-4DCA-8595-6B743811EE23}"/>
              </a:ext>
            </a:extLst>
          </p:cNvPr>
          <p:cNvSpPr>
            <a:spLocks noGrp="1"/>
          </p:cNvSpPr>
          <p:nvPr>
            <p:ph type="title"/>
          </p:nvPr>
        </p:nvSpPr>
        <p:spPr/>
        <p:txBody>
          <a:bodyPr/>
          <a:lstStyle/>
          <a:p>
            <a:r>
              <a:rPr lang="en-US"/>
              <a:t>Click to edit Master title style</a:t>
            </a:r>
          </a:p>
        </p:txBody>
      </p:sp>
      <p:sp>
        <p:nvSpPr>
          <p:cNvPr id="4" name="Content Placeholder 3">
            <a:extLst>
              <a:ext uri="{FF2B5EF4-FFF2-40B4-BE49-F238E27FC236}">
                <a16:creationId xmlns:a16="http://schemas.microsoft.com/office/drawing/2014/main" id="{E3A0E8C0-AC8E-4332-90BC-BF7EE2B0D615}"/>
              </a:ext>
            </a:extLst>
          </p:cNvPr>
          <p:cNvSpPr>
            <a:spLocks noGrp="1"/>
          </p:cNvSpPr>
          <p:nvPr>
            <p:ph sz="quarter" idx="10"/>
          </p:nvPr>
        </p:nvSpPr>
        <p:spPr>
          <a:xfrm>
            <a:off x="609600" y="1600200"/>
            <a:ext cx="3733800" cy="426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a:extLst>
              <a:ext uri="{FF2B5EF4-FFF2-40B4-BE49-F238E27FC236}">
                <a16:creationId xmlns:a16="http://schemas.microsoft.com/office/drawing/2014/main" id="{838746CC-398A-4B2A-8787-A32DFF6DB06E}"/>
              </a:ext>
            </a:extLst>
          </p:cNvPr>
          <p:cNvSpPr>
            <a:spLocks noGrp="1"/>
          </p:cNvSpPr>
          <p:nvPr>
            <p:ph sz="quarter" idx="11"/>
          </p:nvPr>
        </p:nvSpPr>
        <p:spPr>
          <a:xfrm>
            <a:off x="4572000" y="1600200"/>
            <a:ext cx="7010400" cy="426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606088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8" name="Content Placeholder 2"/>
          <p:cNvSpPr>
            <a:spLocks noGrp="1"/>
          </p:cNvSpPr>
          <p:nvPr>
            <p:ph idx="1"/>
          </p:nvPr>
        </p:nvSpPr>
        <p:spPr>
          <a:xfrm>
            <a:off x="609600" y="1600201"/>
            <a:ext cx="10972800" cy="16763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1"/>
          <p:cNvSpPr>
            <a:spLocks noGrp="1"/>
          </p:cNvSpPr>
          <p:nvPr>
            <p:ph type="title"/>
          </p:nvPr>
        </p:nvSpPr>
        <p:spPr>
          <a:xfrm>
            <a:off x="609600" y="274638"/>
            <a:ext cx="10972800" cy="1143000"/>
          </a:xfrm>
        </p:spPr>
        <p:txBody>
          <a:bodyPr/>
          <a:lstStyle>
            <a:lvl1pPr>
              <a:defRPr sz="4000" b="1">
                <a:effectLst/>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2153CE6-1776-4EB9-B20A-30BD6AE7D12C}"/>
              </a:ext>
            </a:extLst>
          </p:cNvPr>
          <p:cNvSpPr>
            <a:spLocks noGrp="1"/>
          </p:cNvSpPr>
          <p:nvPr>
            <p:ph sz="quarter" idx="10"/>
          </p:nvPr>
        </p:nvSpPr>
        <p:spPr>
          <a:xfrm>
            <a:off x="609600" y="3459162"/>
            <a:ext cx="10972800" cy="24082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684038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246232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8" name="Picture Placeholder 1"/>
          <p:cNvPicPr>
            <a:picLocks/>
          </p:cNvPicPr>
          <p:nvPr userDrawn="1"/>
        </p:nvPicPr>
        <p:blipFill rotWithShape="1">
          <a:blip r:embed="rId2">
            <a:extLst>
              <a:ext uri="{28A0092B-C50C-407E-A947-70E740481C1C}">
                <a14:useLocalDpi xmlns:a14="http://schemas.microsoft.com/office/drawing/2010/main" val="0"/>
              </a:ext>
            </a:extLst>
          </a:blip>
          <a:srcRect l="-1540" t="-1201" r="-455" b="-698"/>
          <a:stretch/>
        </p:blipFill>
        <p:spPr bwMode="auto">
          <a:xfrm>
            <a:off x="4743100" y="631749"/>
            <a:ext cx="2705799" cy="270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userDrawn="1"/>
        </p:nvSpPr>
        <p:spPr>
          <a:xfrm>
            <a:off x="5052483" y="3593861"/>
            <a:ext cx="2087033" cy="400110"/>
          </a:xfrm>
          <a:prstGeom prst="rect">
            <a:avLst/>
          </a:prstGeom>
          <a:noFill/>
        </p:spPr>
        <p:txBody>
          <a:bodyPr wrap="square" rtlCol="0">
            <a:spAutoFit/>
          </a:bodyPr>
          <a:lstStyle/>
          <a:p>
            <a:pPr algn="ctr"/>
            <a:r>
              <a:rPr lang="en-US" sz="2000" dirty="0">
                <a:solidFill>
                  <a:srgbClr val="254061"/>
                </a:solidFill>
                <a:latin typeface="Arial" panose="020B0604020202020204" pitchFamily="34" charset="0"/>
                <a:cs typeface="Arial" panose="020B0604020202020204" pitchFamily="34" charset="0"/>
              </a:rPr>
              <a:t>Contact:</a:t>
            </a:r>
          </a:p>
        </p:txBody>
      </p:sp>
      <p:sp>
        <p:nvSpPr>
          <p:cNvPr id="10" name="Rectangle 9"/>
          <p:cNvSpPr/>
          <p:nvPr userDrawn="1"/>
        </p:nvSpPr>
        <p:spPr>
          <a:xfrm>
            <a:off x="4898684" y="5494099"/>
            <a:ext cx="2394630" cy="369332"/>
          </a:xfrm>
          <a:prstGeom prst="rect">
            <a:avLst/>
          </a:prstGeom>
        </p:spPr>
        <p:txBody>
          <a:bodyPr wrap="none">
            <a:spAutoFit/>
          </a:bodyPr>
          <a:lstStyle/>
          <a:p>
            <a:pPr lvl="0" algn="ctr"/>
            <a:r>
              <a:rPr kumimoji="0" lang="en-US" sz="1800" b="1" i="1" u="none" strike="noStrike" kern="1200" cap="none" spc="0" normalizeH="0" baseline="0" noProof="0" dirty="0">
                <a:ln>
                  <a:noFill/>
                </a:ln>
                <a:solidFill>
                  <a:srgbClr val="4F81BD">
                    <a:lumMod val="50000"/>
                  </a:srgbClr>
                </a:solidFill>
                <a:effectLst/>
                <a:uLnTx/>
                <a:uFillTx/>
                <a:latin typeface="Arial" pitchFamily="34" charset="0"/>
                <a:ea typeface="+mn-ea"/>
                <a:cs typeface="Arial" pitchFamily="34" charset="0"/>
              </a:rPr>
              <a:t>www.maine.gov/dep</a:t>
            </a:r>
            <a:endParaRPr lang="en-US" dirty="0"/>
          </a:p>
        </p:txBody>
      </p:sp>
      <p:sp>
        <p:nvSpPr>
          <p:cNvPr id="11" name="Text Placeholder 10"/>
          <p:cNvSpPr>
            <a:spLocks noGrp="1"/>
          </p:cNvSpPr>
          <p:nvPr>
            <p:ph type="body" sz="quarter" idx="13"/>
          </p:nvPr>
        </p:nvSpPr>
        <p:spPr>
          <a:xfrm>
            <a:off x="3251199" y="4172535"/>
            <a:ext cx="5689600" cy="1143000"/>
          </a:xfrm>
        </p:spPr>
        <p:txBody>
          <a:bodyPr/>
          <a:lstStyle>
            <a:lvl5pPr marL="0" indent="0" algn="ctr">
              <a:buFontTx/>
              <a:buNone/>
              <a:defRPr>
                <a:solidFill>
                  <a:srgbClr val="254061"/>
                </a:solidFill>
                <a:latin typeface="Arial" panose="020B0604020202020204" pitchFamily="34" charset="0"/>
                <a:cs typeface="Arial" panose="020B0604020202020204" pitchFamily="34" charset="0"/>
              </a:defRPr>
            </a:lvl5pPr>
          </a:lstStyle>
          <a:p>
            <a:pPr lvl="0"/>
            <a:r>
              <a:rPr lang="en-US" dirty="0"/>
              <a:t>Click to edit Master text styles</a:t>
            </a:r>
          </a:p>
        </p:txBody>
      </p:sp>
    </p:spTree>
    <p:extLst>
      <p:ext uri="{BB962C8B-B14F-4D97-AF65-F5344CB8AC3E}">
        <p14:creationId xmlns:p14="http://schemas.microsoft.com/office/powerpoint/2010/main" val="4194829072"/>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2.pn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theme" Target="../theme/theme2.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p>
            <a:pPr lvl="0"/>
            <a:r>
              <a:rPr lang="en-US" altLang="en-US"/>
              <a:t>Click to edit Master title style</a:t>
            </a:r>
            <a:endParaRPr lang="en-US" altLang="en-US" dirty="0"/>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Tree>
    <p:extLst>
      <p:ext uri="{BB962C8B-B14F-4D97-AF65-F5344CB8AC3E}">
        <p14:creationId xmlns:p14="http://schemas.microsoft.com/office/powerpoint/2010/main" val="2374999064"/>
      </p:ext>
    </p:extLst>
  </p:cSld>
  <p:clrMap bg1="lt1" tx1="dk1" bg2="lt2" tx2="dk2" accent1="accent1" accent2="accent2" accent3="accent3" accent4="accent4" accent5="accent5" accent6="accent6" hlink="hlink" folHlink="folHlink"/>
  <p:sldLayoutIdLst>
    <p:sldLayoutId id="2147483649" r:id="rId1"/>
  </p:sldLayoutIdLst>
  <p:hf hdr="0" ftr="0" dt="0"/>
  <p:txStyles>
    <p:titleStyle>
      <a:lvl1pPr algn="ctr" rtl="0" eaLnBrk="1" fontAlgn="base" hangingPunct="1">
        <a:spcBef>
          <a:spcPct val="0"/>
        </a:spcBef>
        <a:spcAft>
          <a:spcPct val="0"/>
        </a:spcAft>
        <a:defRPr sz="4000" b="1" i="0" u="none" kern="1200">
          <a:solidFill>
            <a:schemeClr val="tx2">
              <a:lumMod val="75000"/>
            </a:schemeClr>
          </a:solidFill>
          <a:effectLst/>
          <a:latin typeface="Arial" panose="020B0604020202020204" pitchFamily="34" charset="0"/>
          <a:ea typeface="+mj-ea"/>
          <a:cs typeface="Arial" panose="020B0604020202020204" pitchFamily="34" charset="0"/>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2">
              <a:lumMod val="75000"/>
            </a:schemeClr>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b="0" i="0" u="none" kern="1200">
          <a:solidFill>
            <a:schemeClr val="tx2">
              <a:lumMod val="75000"/>
            </a:schemeClr>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2">
              <a:lumMod val="75000"/>
            </a:schemeClr>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2">
              <a:lumMod val="75000"/>
            </a:schemeClr>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2">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p>
            <a:pPr lvl="0"/>
            <a:r>
              <a:rPr lang="en-US" altLang="en-US"/>
              <a:t>Click to edit Master title style</a:t>
            </a:r>
            <a:endParaRPr lang="en-US" altLang="en-US" dirty="0"/>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3" name="TextBox 2">
            <a:extLst>
              <a:ext uri="{FF2B5EF4-FFF2-40B4-BE49-F238E27FC236}">
                <a16:creationId xmlns:a16="http://schemas.microsoft.com/office/drawing/2014/main" id="{CAD1669F-82F0-4D9A-981A-F44BC536DE64}"/>
              </a:ext>
            </a:extLst>
          </p:cNvPr>
          <p:cNvSpPr txBox="1"/>
          <p:nvPr userDrawn="1"/>
        </p:nvSpPr>
        <p:spPr>
          <a:xfrm>
            <a:off x="0" y="6273480"/>
            <a:ext cx="12168851" cy="369332"/>
          </a:xfrm>
          <a:prstGeom prst="rect">
            <a:avLst/>
          </a:prstGeom>
          <a:solidFill>
            <a:srgbClr val="17375E"/>
          </a:solidFill>
        </p:spPr>
        <p:txBody>
          <a:bodyPr wrap="square" rtlCol="0">
            <a:spAutoFit/>
          </a:bodyPr>
          <a:lstStyle/>
          <a:p>
            <a:pPr algn="l"/>
            <a:r>
              <a:rPr lang="en-US" cap="all" baseline="0" dirty="0">
                <a:solidFill>
                  <a:schemeClr val="bg1"/>
                </a:solidFill>
              </a:rPr>
              <a:t>	      Maine Department of Environmental Protection	                                                   </a:t>
            </a:r>
            <a:r>
              <a:rPr lang="en-US" cap="none" baseline="0" dirty="0">
                <a:solidFill>
                  <a:schemeClr val="bg1"/>
                </a:solidFill>
              </a:rPr>
              <a:t>www.maine.gov/dep</a:t>
            </a:r>
            <a:endParaRPr lang="en-US" cap="all" baseline="0" dirty="0">
              <a:solidFill>
                <a:schemeClr val="bg1"/>
              </a:solidFill>
            </a:endParaRPr>
          </a:p>
        </p:txBody>
      </p:sp>
      <p:pic>
        <p:nvPicPr>
          <p:cNvPr id="8" name="Picture 7">
            <a:extLst>
              <a:ext uri="{FF2B5EF4-FFF2-40B4-BE49-F238E27FC236}">
                <a16:creationId xmlns:a16="http://schemas.microsoft.com/office/drawing/2014/main" id="{00EE07EF-8D92-4DCE-AF53-258B776B4781}"/>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81000" y="6034513"/>
            <a:ext cx="822960" cy="822960"/>
          </a:xfrm>
          <a:prstGeom prst="rect">
            <a:avLst/>
          </a:prstGeom>
          <a:effectLst>
            <a:softEdge rad="63500"/>
          </a:effectLst>
        </p:spPr>
      </p:pic>
    </p:spTree>
  </p:cSld>
  <p:clrMap bg1="lt1" tx1="dk1" bg2="lt2" tx2="dk2" accent1="accent1" accent2="accent2" accent3="accent3" accent4="accent4" accent5="accent5" accent6="accent6" hlink="hlink" folHlink="folHlink"/>
  <p:sldLayoutIdLst>
    <p:sldLayoutId id="2147483650" r:id="rId1"/>
    <p:sldLayoutId id="2147483660" r:id="rId2"/>
    <p:sldLayoutId id="2147483651" r:id="rId3"/>
    <p:sldLayoutId id="2147483658" r:id="rId4"/>
    <p:sldLayoutId id="2147483657" r:id="rId5"/>
  </p:sldLayoutIdLst>
  <p:hf hdr="0" ftr="0" dt="0"/>
  <p:txStyles>
    <p:titleStyle>
      <a:lvl1pPr algn="ctr" rtl="0" eaLnBrk="1" fontAlgn="base" hangingPunct="1">
        <a:spcBef>
          <a:spcPct val="0"/>
        </a:spcBef>
        <a:spcAft>
          <a:spcPct val="0"/>
        </a:spcAft>
        <a:defRPr sz="4000" b="1" i="0" u="none" kern="1200">
          <a:solidFill>
            <a:schemeClr val="tx2">
              <a:lumMod val="75000"/>
            </a:schemeClr>
          </a:solidFill>
          <a:effectLst/>
          <a:latin typeface="Arial" panose="020B0604020202020204" pitchFamily="34" charset="0"/>
          <a:ea typeface="+mj-ea"/>
          <a:cs typeface="Arial" panose="020B0604020202020204" pitchFamily="34" charset="0"/>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2">
              <a:lumMod val="75000"/>
            </a:schemeClr>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b="0" i="0" u="none" kern="1200">
          <a:solidFill>
            <a:schemeClr val="tx2">
              <a:lumMod val="75000"/>
            </a:schemeClr>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2">
              <a:lumMod val="75000"/>
            </a:schemeClr>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2">
              <a:lumMod val="75000"/>
            </a:schemeClr>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2">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hyperlink" Target="Boulder%20County&#8217;s%20Commitment%20to%20Zero%20Waste" TargetMode="External"/><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hyperlink" Target="https://ilsr.org/article/composting-for-community/zero-waste-planning-information-and-resources/" TargetMode="External"/><Relationship Id="rId5" Type="http://schemas.openxmlformats.org/officeDocument/2006/relationships/hyperlink" Target="https://ecocycle.org/content/uploads/2021/04/Toolkit-Community-Zero-Waste-Roadmap.pdf" TargetMode="Externa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5.jpeg"/><Relationship Id="rId7" Type="http://schemas.openxmlformats.org/officeDocument/2006/relationships/diagramColors" Target="../diagrams/colors1.xml"/><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4.xml"/><Relationship Id="rId4" Type="http://schemas.openxmlformats.org/officeDocument/2006/relationships/image" Target="../media/image34.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8" Type="http://schemas.openxmlformats.org/officeDocument/2006/relationships/hyperlink" Target="https://www.maine.gov/dep/waste/recycle/index.html" TargetMode="External"/><Relationship Id="rId3" Type="http://schemas.openxmlformats.org/officeDocument/2006/relationships/hyperlink" Target="https://www.maine.gov/dep/sustainability/compost/grant.html" TargetMode="External"/><Relationship Id="rId7" Type="http://schemas.openxmlformats.org/officeDocument/2006/relationships/hyperlink" Target="https://umaine.edu/mitchellcenter/educateengage/tools-resources/" TargetMode="External"/><Relationship Id="rId2" Type="http://schemas.openxmlformats.org/officeDocument/2006/relationships/hyperlink" Target="https://www.maine.gov/future/climate/community-resilience-partnership/grants" TargetMode="External"/><Relationship Id="rId1" Type="http://schemas.openxmlformats.org/officeDocument/2006/relationships/slideLayout" Target="../slideLayouts/slideLayout4.xml"/><Relationship Id="rId6" Type="http://schemas.openxmlformats.org/officeDocument/2006/relationships/image" Target="../media/image38.png"/><Relationship Id="rId5" Type="http://schemas.openxmlformats.org/officeDocument/2006/relationships/hyperlink" Target="https://www.nrcm.org/programs/sustainability/sustainability-grants/" TargetMode="External"/><Relationship Id="rId10" Type="http://schemas.openxmlformats.org/officeDocument/2006/relationships/hyperlink" Target="https://www.c40knowledgehub.org/s/topic/0TO1Q0000001lRxWAI/strategies-toward-zero-waste?language=en_US" TargetMode="External"/><Relationship Id="rId4" Type="http://schemas.openxmlformats.org/officeDocument/2006/relationships/hyperlink" Target="https://upstreamsolutions.org/reuse-onsite/city-incentive-programs-for-reuse" TargetMode="External"/><Relationship Id="rId9" Type="http://schemas.openxmlformats.org/officeDocument/2006/relationships/hyperlink" Target="https://circulars.iclei.org/about-us/" TargetMode="External"/></Relationships>
</file>

<file path=ppt/slides/_rels/slide24.xml.rels><?xml version="1.0" encoding="UTF-8" standalone="yes"?>
<Relationships xmlns="http://schemas.openxmlformats.org/package/2006/relationships"><Relationship Id="rId8" Type="http://schemas.openxmlformats.org/officeDocument/2006/relationships/hyperlink" Target="https://westcoastclimateforum.com/resources/products" TargetMode="External"/><Relationship Id="rId3" Type="http://schemas.openxmlformats.org/officeDocument/2006/relationships/hyperlink" Target="https://www.epa.gov/waste-reduction-model" TargetMode="External"/><Relationship Id="rId7" Type="http://schemas.openxmlformats.org/officeDocument/2006/relationships/hyperlink" Target="https://www.c40knowledgehub.org/s/article/Estimating-consumption-based-greenhouse-gas-emissions-at-the-city-scale?language=en_US" TargetMode="External"/><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hyperlink" Target="https://www.epa.gov/land-research/us-environmentally-extended-input-output-useeio-models" TargetMode="External"/><Relationship Id="rId5" Type="http://schemas.openxmlformats.org/officeDocument/2006/relationships/hyperlink" Target="https://sustainableconsumption.usdn.org/climate/cbei-guidebook/estimating-emissions" TargetMode="External"/><Relationship Id="rId4" Type="http://schemas.openxmlformats.org/officeDocument/2006/relationships/hyperlink" Target="https://www.repaircafe.org/en/new-tool-repair-cafe-carbon-calculator/" TargetMode="External"/><Relationship Id="rId9" Type="http://schemas.openxmlformats.org/officeDocument/2006/relationships/hyperlink" Target="https://coolclimate.org/index"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hyperlink" Target="https://www.maine.gov/dep/publications/documents/archive/legislative%20reports/2026/ME_DEP_WCS_FinalReport_01-26-2026.pdf" TargetMode="External"/><Relationship Id="rId2" Type="http://schemas.openxmlformats.org/officeDocument/2006/relationships/notesSlide" Target="../notesSlides/notesSlide22.xml"/><Relationship Id="rId1" Type="http://schemas.openxmlformats.org/officeDocument/2006/relationships/slideLayout" Target="../slideLayouts/slideLayout4.xml"/><Relationship Id="rId5" Type="http://schemas.openxmlformats.org/officeDocument/2006/relationships/image" Target="../media/image40.png"/><Relationship Id="rId4" Type="http://schemas.openxmlformats.org/officeDocument/2006/relationships/image" Target="../media/image39.png"/></Relationships>
</file>

<file path=ppt/slides/_rels/slide27.xml.rels><?xml version="1.0" encoding="UTF-8" standalone="yes"?>
<Relationships xmlns="http://schemas.openxmlformats.org/package/2006/relationships"><Relationship Id="rId3" Type="http://schemas.openxmlformats.org/officeDocument/2006/relationships/hyperlink" Target="mailto:megan.e.mansfieldpryor@maine.gov" TargetMode="External"/><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microsoft.com/office/2007/relationships/hdphoto" Target="../media/hdphoto1.wdp"/><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9.em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1.sv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A3CCB13-968F-473F-BF39-D498BF65FC56}"/>
              </a:ext>
            </a:extLst>
          </p:cNvPr>
          <p:cNvSpPr>
            <a:spLocks noGrp="1"/>
          </p:cNvSpPr>
          <p:nvPr>
            <p:ph type="ctrTitle"/>
          </p:nvPr>
        </p:nvSpPr>
        <p:spPr/>
        <p:txBody>
          <a:bodyPr>
            <a:normAutofit/>
          </a:bodyPr>
          <a:lstStyle/>
          <a:p>
            <a:r>
              <a:rPr lang="en-US" dirty="0"/>
              <a:t>Building Circular &amp; Resilient Maine Communities</a:t>
            </a:r>
            <a:br>
              <a:rPr lang="en-US" dirty="0"/>
            </a:br>
            <a:r>
              <a:rPr lang="en-US" sz="2400" dirty="0"/>
              <a:t>Community Resilience Partnership</a:t>
            </a:r>
          </a:p>
        </p:txBody>
      </p:sp>
      <p:sp>
        <p:nvSpPr>
          <p:cNvPr id="6" name="Subtitle 5">
            <a:extLst>
              <a:ext uri="{FF2B5EF4-FFF2-40B4-BE49-F238E27FC236}">
                <a16:creationId xmlns:a16="http://schemas.microsoft.com/office/drawing/2014/main" id="{A9794EF0-C90C-4951-AF89-9D3562F25ADC}"/>
              </a:ext>
            </a:extLst>
          </p:cNvPr>
          <p:cNvSpPr>
            <a:spLocks noGrp="1"/>
          </p:cNvSpPr>
          <p:nvPr>
            <p:ph type="subTitle" idx="1"/>
          </p:nvPr>
        </p:nvSpPr>
        <p:spPr/>
        <p:txBody>
          <a:bodyPr/>
          <a:lstStyle/>
          <a:p>
            <a:r>
              <a:rPr lang="en-US" dirty="0"/>
              <a:t>Megan Mansfield-Pryor</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939677-43B4-3D17-01C4-CACDA4031852}"/>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D983C257-4B94-61F4-4672-25B670B67446}"/>
              </a:ext>
            </a:extLst>
          </p:cNvPr>
          <p:cNvSpPr>
            <a:spLocks noGrp="1"/>
          </p:cNvSpPr>
          <p:nvPr>
            <p:ph type="title"/>
          </p:nvPr>
        </p:nvSpPr>
        <p:spPr>
          <a:xfrm>
            <a:off x="609600" y="109640"/>
            <a:ext cx="10972800" cy="1143000"/>
          </a:xfrm>
        </p:spPr>
        <p:txBody>
          <a:bodyPr>
            <a:normAutofit/>
          </a:bodyPr>
          <a:lstStyle/>
          <a:p>
            <a:r>
              <a:rPr lang="en-US" dirty="0"/>
              <a:t>Circular Examples in Everyday Life</a:t>
            </a:r>
          </a:p>
        </p:txBody>
      </p:sp>
      <p:sp>
        <p:nvSpPr>
          <p:cNvPr id="6" name="Content Placeholder 5">
            <a:extLst>
              <a:ext uri="{FF2B5EF4-FFF2-40B4-BE49-F238E27FC236}">
                <a16:creationId xmlns:a16="http://schemas.microsoft.com/office/drawing/2014/main" id="{0E5B9FB9-CAE7-0094-297E-1D67D87B1526}"/>
              </a:ext>
            </a:extLst>
          </p:cNvPr>
          <p:cNvSpPr>
            <a:spLocks noGrp="1"/>
          </p:cNvSpPr>
          <p:nvPr>
            <p:ph idx="1"/>
          </p:nvPr>
        </p:nvSpPr>
        <p:spPr>
          <a:xfrm>
            <a:off x="801914" y="1252640"/>
            <a:ext cx="10972800" cy="2623066"/>
          </a:xfrm>
        </p:spPr>
        <p:txBody>
          <a:bodyPr/>
          <a:lstStyle/>
          <a:p>
            <a:r>
              <a:rPr lang="en-US" sz="2400" b="1" dirty="0"/>
              <a:t>Reuse: </a:t>
            </a:r>
            <a:r>
              <a:rPr lang="en-US" sz="2400" dirty="0"/>
              <a:t>Buying, selling, or donating used goods or materials.</a:t>
            </a:r>
          </a:p>
          <a:p>
            <a:r>
              <a:rPr lang="en-US" sz="2400" b="1" dirty="0"/>
              <a:t>Redesign: </a:t>
            </a:r>
            <a:r>
              <a:rPr lang="en-US" sz="2400" dirty="0"/>
              <a:t>Systems changes, like installing a dishwasher in a school to switch to reusable food service ware and bulk milk over single-use disposables.</a:t>
            </a:r>
          </a:p>
          <a:p>
            <a:r>
              <a:rPr lang="en-US" sz="2400" b="1" dirty="0"/>
              <a:t>Repair: </a:t>
            </a:r>
            <a:r>
              <a:rPr lang="en-US" sz="2400" dirty="0"/>
              <a:t>Fixing, repairing, refinishing, or refurbishing to keep things in use.</a:t>
            </a:r>
          </a:p>
          <a:p>
            <a:r>
              <a:rPr lang="en-US" sz="2400" b="1" dirty="0"/>
              <a:t>Sharing: </a:t>
            </a:r>
            <a:r>
              <a:rPr lang="en-US" sz="2400" dirty="0"/>
              <a:t>Lending programs that allow people to use things when they need them.</a:t>
            </a:r>
          </a:p>
          <a:p>
            <a:r>
              <a:rPr lang="en-US" sz="2400" b="1" dirty="0"/>
              <a:t>Composting or anaerobic digestion: </a:t>
            </a:r>
            <a:r>
              <a:rPr lang="en-US" sz="2400" dirty="0"/>
              <a:t>Using organic waste to enrich soil nutrients.</a:t>
            </a:r>
          </a:p>
          <a:p>
            <a:pPr lvl="1"/>
            <a:endParaRPr lang="en-US" sz="2000" dirty="0"/>
          </a:p>
          <a:p>
            <a:pPr lvl="1"/>
            <a:endParaRPr lang="en-US" sz="2000" dirty="0"/>
          </a:p>
        </p:txBody>
      </p:sp>
      <p:sp>
        <p:nvSpPr>
          <p:cNvPr id="3" name="TextBox 2">
            <a:extLst>
              <a:ext uri="{FF2B5EF4-FFF2-40B4-BE49-F238E27FC236}">
                <a16:creationId xmlns:a16="http://schemas.microsoft.com/office/drawing/2014/main" id="{F887505C-5A8E-0A30-A5A3-32423ED2D65B}"/>
              </a:ext>
            </a:extLst>
          </p:cNvPr>
          <p:cNvSpPr txBox="1"/>
          <p:nvPr/>
        </p:nvSpPr>
        <p:spPr>
          <a:xfrm>
            <a:off x="11658600" y="5778759"/>
            <a:ext cx="381000" cy="369332"/>
          </a:xfrm>
          <a:prstGeom prst="rect">
            <a:avLst/>
          </a:prstGeom>
          <a:noFill/>
        </p:spPr>
        <p:txBody>
          <a:bodyPr wrap="square" rtlCol="0">
            <a:spAutoFit/>
          </a:bodyPr>
          <a:lstStyle/>
          <a:p>
            <a:fld id="{7D8592C1-7026-49E7-B083-CB07DDED7AB9}" type="slidenum">
              <a:rPr lang="en-US" smtClean="0"/>
              <a:t>10</a:t>
            </a:fld>
            <a:endParaRPr lang="en-US" dirty="0"/>
          </a:p>
        </p:txBody>
      </p:sp>
      <p:sp>
        <p:nvSpPr>
          <p:cNvPr id="2" name="Content Placeholder 5">
            <a:extLst>
              <a:ext uri="{FF2B5EF4-FFF2-40B4-BE49-F238E27FC236}">
                <a16:creationId xmlns:a16="http://schemas.microsoft.com/office/drawing/2014/main" id="{5C2401D3-DB4B-E207-39AD-AED3F4139B53}"/>
              </a:ext>
            </a:extLst>
          </p:cNvPr>
          <p:cNvSpPr txBox="1">
            <a:spLocks/>
          </p:cNvSpPr>
          <p:nvPr/>
        </p:nvSpPr>
        <p:spPr bwMode="auto">
          <a:xfrm>
            <a:off x="5257800" y="4024867"/>
            <a:ext cx="57912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charset="0"/>
              <a:buChar char="•"/>
              <a:defRPr sz="3200" kern="1200">
                <a:solidFill>
                  <a:schemeClr val="tx2">
                    <a:lumMod val="75000"/>
                  </a:schemeClr>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b="0" i="0" u="none" kern="1200">
                <a:solidFill>
                  <a:schemeClr val="tx2">
                    <a:lumMod val="75000"/>
                  </a:schemeClr>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2">
                    <a:lumMod val="75000"/>
                  </a:schemeClr>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2">
                    <a:lumMod val="75000"/>
                  </a:schemeClr>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2">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en-US" sz="2000" dirty="0"/>
              <a:t>Third-party washing services for reusable food &amp; beverage service ware</a:t>
            </a:r>
          </a:p>
          <a:p>
            <a:pPr lvl="1"/>
            <a:r>
              <a:rPr lang="en-US" sz="2000" dirty="0"/>
              <a:t>Stores or restaurants with refillable packaging</a:t>
            </a:r>
          </a:p>
          <a:p>
            <a:pPr lvl="1"/>
            <a:r>
              <a:rPr lang="en-US" sz="2000" dirty="0"/>
              <a:t>Tool libraries or libraries of things</a:t>
            </a:r>
          </a:p>
          <a:p>
            <a:pPr lvl="1"/>
            <a:r>
              <a:rPr lang="en-US" sz="2000" dirty="0"/>
              <a:t>Community repair cafes</a:t>
            </a:r>
          </a:p>
        </p:txBody>
      </p:sp>
      <p:sp>
        <p:nvSpPr>
          <p:cNvPr id="4" name="Content Placeholder 5">
            <a:extLst>
              <a:ext uri="{FF2B5EF4-FFF2-40B4-BE49-F238E27FC236}">
                <a16:creationId xmlns:a16="http://schemas.microsoft.com/office/drawing/2014/main" id="{F833B475-DE09-E07F-ABCC-3098ECCED7BB}"/>
              </a:ext>
            </a:extLst>
          </p:cNvPr>
          <p:cNvSpPr txBox="1">
            <a:spLocks/>
          </p:cNvSpPr>
          <p:nvPr/>
        </p:nvSpPr>
        <p:spPr bwMode="auto">
          <a:xfrm>
            <a:off x="1143000" y="3991040"/>
            <a:ext cx="57912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charset="0"/>
              <a:buChar char="•"/>
              <a:defRPr sz="3200" kern="1200">
                <a:solidFill>
                  <a:schemeClr val="tx2">
                    <a:lumMod val="75000"/>
                  </a:schemeClr>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b="0" i="0" u="none" kern="1200">
                <a:solidFill>
                  <a:schemeClr val="tx2">
                    <a:lumMod val="75000"/>
                  </a:schemeClr>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2">
                    <a:lumMod val="75000"/>
                  </a:schemeClr>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2">
                    <a:lumMod val="75000"/>
                  </a:schemeClr>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2">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en-US" sz="2000" dirty="0"/>
              <a:t>Building deconstruction providers</a:t>
            </a:r>
          </a:p>
          <a:p>
            <a:pPr lvl="1"/>
            <a:r>
              <a:rPr lang="en-US" sz="2000" dirty="0"/>
              <a:t>Upcycled foods producers</a:t>
            </a:r>
          </a:p>
          <a:p>
            <a:pPr lvl="1"/>
            <a:r>
              <a:rPr lang="en-US" sz="2000" dirty="0"/>
              <a:t>Repair/refurbishing services</a:t>
            </a:r>
          </a:p>
          <a:p>
            <a:pPr lvl="1"/>
            <a:r>
              <a:rPr lang="en-US" sz="2000" dirty="0"/>
              <a:t>Vehicle share programs</a:t>
            </a:r>
          </a:p>
          <a:p>
            <a:pPr lvl="1"/>
            <a:r>
              <a:rPr lang="en-US" sz="2000" dirty="0"/>
              <a:t>Secondhand markets</a:t>
            </a:r>
          </a:p>
          <a:p>
            <a:pPr lvl="1"/>
            <a:endParaRPr lang="en-US" sz="2000" dirty="0"/>
          </a:p>
        </p:txBody>
      </p:sp>
    </p:spTree>
    <p:extLst>
      <p:ext uri="{BB962C8B-B14F-4D97-AF65-F5344CB8AC3E}">
        <p14:creationId xmlns:p14="http://schemas.microsoft.com/office/powerpoint/2010/main" val="17400773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2668B5-F12E-B36D-5561-0A54290C9C86}"/>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AA09A83B-4F6E-6948-FF32-288379B4DA77}"/>
              </a:ext>
            </a:extLst>
          </p:cNvPr>
          <p:cNvSpPr>
            <a:spLocks noGrp="1"/>
          </p:cNvSpPr>
          <p:nvPr>
            <p:ph type="title"/>
          </p:nvPr>
        </p:nvSpPr>
        <p:spPr>
          <a:xfrm>
            <a:off x="363148" y="125905"/>
            <a:ext cx="11485952" cy="870186"/>
          </a:xfrm>
        </p:spPr>
        <p:txBody>
          <a:bodyPr>
            <a:normAutofit/>
          </a:bodyPr>
          <a:lstStyle/>
          <a:p>
            <a:r>
              <a:rPr lang="en-US" dirty="0"/>
              <a:t>Economic Development Opportunities</a:t>
            </a:r>
          </a:p>
        </p:txBody>
      </p:sp>
      <p:sp>
        <p:nvSpPr>
          <p:cNvPr id="3" name="TextBox 2">
            <a:extLst>
              <a:ext uri="{FF2B5EF4-FFF2-40B4-BE49-F238E27FC236}">
                <a16:creationId xmlns:a16="http://schemas.microsoft.com/office/drawing/2014/main" id="{2A98ADEE-8370-6C76-8D76-4AB0F82D48A8}"/>
              </a:ext>
            </a:extLst>
          </p:cNvPr>
          <p:cNvSpPr txBox="1"/>
          <p:nvPr/>
        </p:nvSpPr>
        <p:spPr>
          <a:xfrm>
            <a:off x="11658600" y="5778759"/>
            <a:ext cx="533400" cy="369332"/>
          </a:xfrm>
          <a:prstGeom prst="rect">
            <a:avLst/>
          </a:prstGeom>
          <a:noFill/>
        </p:spPr>
        <p:txBody>
          <a:bodyPr wrap="square" rtlCol="0">
            <a:spAutoFit/>
          </a:bodyPr>
          <a:lstStyle/>
          <a:p>
            <a:fld id="{7D8592C1-7026-49E7-B083-CB07DDED7AB9}" type="slidenum">
              <a:rPr lang="en-US" smtClean="0"/>
              <a:t>11</a:t>
            </a:fld>
            <a:endParaRPr lang="en-US" dirty="0"/>
          </a:p>
        </p:txBody>
      </p:sp>
      <p:sp>
        <p:nvSpPr>
          <p:cNvPr id="6" name="Content Placeholder 5">
            <a:extLst>
              <a:ext uri="{FF2B5EF4-FFF2-40B4-BE49-F238E27FC236}">
                <a16:creationId xmlns:a16="http://schemas.microsoft.com/office/drawing/2014/main" id="{D47E4A3F-DFBF-7E5A-F799-64021A3C6A67}"/>
              </a:ext>
            </a:extLst>
          </p:cNvPr>
          <p:cNvSpPr>
            <a:spLocks noGrp="1"/>
          </p:cNvSpPr>
          <p:nvPr>
            <p:ph idx="1"/>
          </p:nvPr>
        </p:nvSpPr>
        <p:spPr>
          <a:xfrm>
            <a:off x="414749" y="1085763"/>
            <a:ext cx="9085016" cy="3307394"/>
          </a:xfrm>
        </p:spPr>
        <p:txBody>
          <a:bodyPr/>
          <a:lstStyle/>
          <a:p>
            <a:r>
              <a:rPr lang="en-US" sz="2400" dirty="0"/>
              <a:t>Communities grappling with </a:t>
            </a:r>
            <a:r>
              <a:rPr lang="en-US" sz="2400" b="1" dirty="0"/>
              <a:t>rising waste management costs </a:t>
            </a:r>
            <a:r>
              <a:rPr lang="en-US" sz="2400" dirty="0"/>
              <a:t>can benefit from adopting circular economy practices in their planning and business development incentive programs.</a:t>
            </a:r>
          </a:p>
          <a:p>
            <a:pPr lvl="1"/>
            <a:r>
              <a:rPr lang="en-US" sz="2000" b="1" dirty="0"/>
              <a:t>Economic demand </a:t>
            </a:r>
            <a:r>
              <a:rPr lang="en-US" sz="2000" dirty="0"/>
              <a:t>for circular businesses and services, like refillable/reusable packaging, building deconstruction, repair services, and secondhand materials supports local businesses, and creates jobs that reduce waste and emissions.</a:t>
            </a:r>
          </a:p>
          <a:p>
            <a:pPr lvl="1"/>
            <a:r>
              <a:rPr lang="en-US" sz="2000" dirty="0"/>
              <a:t>Consider </a:t>
            </a:r>
            <a:r>
              <a:rPr lang="en-US" sz="2000" b="1" dirty="0"/>
              <a:t>procurement policies, </a:t>
            </a:r>
            <a:r>
              <a:rPr lang="en-US" sz="2000" dirty="0"/>
              <a:t>economic incentives, technical assistance, tax breaks, or prioritized permitting to support circular businesses.</a:t>
            </a:r>
          </a:p>
          <a:p>
            <a:endParaRPr lang="en-US" sz="2400" b="1" dirty="0"/>
          </a:p>
        </p:txBody>
      </p:sp>
      <p:pic>
        <p:nvPicPr>
          <p:cNvPr id="4" name="Picture 2" descr="Zero Waste Market - a shop person handing a customer a reusable glass jar for bulk goods.">
            <a:extLst>
              <a:ext uri="{FF2B5EF4-FFF2-40B4-BE49-F238E27FC236}">
                <a16:creationId xmlns:a16="http://schemas.microsoft.com/office/drawing/2014/main" id="{ED28CB5F-44F1-2F78-2576-F81D646B7436}"/>
              </a:ext>
            </a:extLst>
          </p:cNvPr>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9443813" y="1221076"/>
            <a:ext cx="2376258" cy="4224458"/>
          </a:xfrm>
          <a:prstGeom prst="rect">
            <a:avLst/>
          </a:prstGeom>
          <a:noFill/>
          <a:extLst>
            <a:ext uri="{909E8E84-426E-40DD-AFC4-6F175D3DCCD1}">
              <a14:hiddenFill xmlns:a14="http://schemas.microsoft.com/office/drawing/2010/main">
                <a:solidFill>
                  <a:srgbClr val="FFFFFF"/>
                </a:solidFill>
              </a14:hiddenFill>
            </a:ext>
          </a:extLst>
        </p:spPr>
      </p:pic>
      <p:sp>
        <p:nvSpPr>
          <p:cNvPr id="7" name="object 11">
            <a:extLst>
              <a:ext uri="{FF2B5EF4-FFF2-40B4-BE49-F238E27FC236}">
                <a16:creationId xmlns:a16="http://schemas.microsoft.com/office/drawing/2014/main" id="{502114CA-7D64-02BB-4EE3-214E7BF75C87}"/>
              </a:ext>
            </a:extLst>
          </p:cNvPr>
          <p:cNvSpPr txBox="1">
            <a:spLocks/>
          </p:cNvSpPr>
          <p:nvPr/>
        </p:nvSpPr>
        <p:spPr>
          <a:xfrm>
            <a:off x="9443813" y="5474563"/>
            <a:ext cx="2687036" cy="320601"/>
          </a:xfrm>
          <a:prstGeom prst="rect">
            <a:avLst/>
          </a:prstGeom>
        </p:spPr>
        <p:txBody>
          <a:bodyPr vert="horz" wrap="square" lIns="0" tIns="12700" rIns="0" bIns="0" rtlCol="0">
            <a:spAutoFit/>
          </a:bodyPr>
          <a:lstStyle>
            <a:lvl1pPr marL="0">
              <a:defRPr sz="2800" b="1" i="0">
                <a:solidFill>
                  <a:schemeClr val="bg1"/>
                </a:solidFill>
                <a:latin typeface="Calibri"/>
                <a:ea typeface="+mn-ea"/>
                <a:cs typeface="Calibri"/>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20955" marR="5080">
              <a:spcBef>
                <a:spcPts val="100"/>
              </a:spcBef>
              <a:tabLst>
                <a:tab pos="306705" algn="l"/>
              </a:tabLst>
            </a:pPr>
            <a:r>
              <a:rPr lang="en-US" sz="1000" i="1" dirty="0">
                <a:solidFill>
                  <a:srgbClr val="17375E"/>
                </a:solidFill>
              </a:rPr>
              <a:t>"Zero Waste Market" by SFU - Communications &amp; Marketing is licensed under CC BY 2.0.</a:t>
            </a:r>
          </a:p>
        </p:txBody>
      </p:sp>
      <p:sp>
        <p:nvSpPr>
          <p:cNvPr id="2" name="Content Placeholder 5">
            <a:extLst>
              <a:ext uri="{FF2B5EF4-FFF2-40B4-BE49-F238E27FC236}">
                <a16:creationId xmlns:a16="http://schemas.microsoft.com/office/drawing/2014/main" id="{9EEDFC49-CEEB-34D3-BF7B-04F79461F9E6}"/>
              </a:ext>
            </a:extLst>
          </p:cNvPr>
          <p:cNvSpPr txBox="1">
            <a:spLocks/>
          </p:cNvSpPr>
          <p:nvPr/>
        </p:nvSpPr>
        <p:spPr bwMode="auto">
          <a:xfrm>
            <a:off x="425635" y="3992119"/>
            <a:ext cx="9074130" cy="16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charset="0"/>
              <a:buChar char="•"/>
              <a:defRPr sz="3200" kern="1200">
                <a:solidFill>
                  <a:schemeClr val="tx2">
                    <a:lumMod val="75000"/>
                  </a:schemeClr>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b="0" i="0" u="none" kern="1200">
                <a:solidFill>
                  <a:schemeClr val="tx2">
                    <a:lumMod val="75000"/>
                  </a:schemeClr>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2">
                    <a:lumMod val="75000"/>
                  </a:schemeClr>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2">
                    <a:lumMod val="75000"/>
                  </a:schemeClr>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2">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a:t>Reuse/refurbishment produces 300 jobs per 10,000 tons of waste compared to 1-6 jobs per 10,00 tons of waste for disposal.</a:t>
            </a:r>
          </a:p>
          <a:p>
            <a:endParaRPr lang="en-US" sz="2400" dirty="0"/>
          </a:p>
        </p:txBody>
      </p:sp>
      <p:sp>
        <p:nvSpPr>
          <p:cNvPr id="8" name="Content Placeholder 5">
            <a:extLst>
              <a:ext uri="{FF2B5EF4-FFF2-40B4-BE49-F238E27FC236}">
                <a16:creationId xmlns:a16="http://schemas.microsoft.com/office/drawing/2014/main" id="{3B935987-A537-1052-9C00-7F63E5248D23}"/>
              </a:ext>
            </a:extLst>
          </p:cNvPr>
          <p:cNvSpPr txBox="1">
            <a:spLocks/>
          </p:cNvSpPr>
          <p:nvPr/>
        </p:nvSpPr>
        <p:spPr bwMode="auto">
          <a:xfrm>
            <a:off x="414749" y="4851276"/>
            <a:ext cx="8880424" cy="666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charset="0"/>
              <a:buChar char="•"/>
              <a:defRPr sz="3200" kern="1200">
                <a:solidFill>
                  <a:schemeClr val="tx2">
                    <a:lumMod val="75000"/>
                  </a:schemeClr>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b="0" i="0" u="none" kern="1200">
                <a:solidFill>
                  <a:schemeClr val="tx2">
                    <a:lumMod val="75000"/>
                  </a:schemeClr>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2">
                    <a:lumMod val="75000"/>
                  </a:schemeClr>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2">
                    <a:lumMod val="75000"/>
                  </a:schemeClr>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2">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48640" lvl="1"/>
            <a:r>
              <a:rPr lang="en-US" sz="2000" dirty="0"/>
              <a:t>Circular jobs often "cite </a:t>
            </a:r>
            <a:r>
              <a:rPr lang="en-US" sz="2000" b="1" dirty="0"/>
              <a:t>higher wages and better working conditions </a:t>
            </a:r>
            <a:r>
              <a:rPr lang="en-US" sz="2000" dirty="0"/>
              <a:t>than comparable fields and opportunities to develop and use a more varied skill set.</a:t>
            </a:r>
          </a:p>
        </p:txBody>
      </p:sp>
    </p:spTree>
    <p:extLst>
      <p:ext uri="{BB962C8B-B14F-4D97-AF65-F5344CB8AC3E}">
        <p14:creationId xmlns:p14="http://schemas.microsoft.com/office/powerpoint/2010/main" val="1665109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0DE4F-C2CD-858D-EA6A-89F3AA509BA9}"/>
              </a:ext>
            </a:extLst>
          </p:cNvPr>
          <p:cNvSpPr>
            <a:spLocks noGrp="1"/>
          </p:cNvSpPr>
          <p:nvPr>
            <p:ph type="title"/>
          </p:nvPr>
        </p:nvSpPr>
        <p:spPr>
          <a:xfrm>
            <a:off x="647700" y="228600"/>
            <a:ext cx="10972800" cy="685800"/>
          </a:xfrm>
        </p:spPr>
        <p:txBody>
          <a:bodyPr>
            <a:normAutofit fontScale="90000"/>
          </a:bodyPr>
          <a:lstStyle/>
          <a:p>
            <a:r>
              <a:rPr lang="en-US" dirty="0"/>
              <a:t>Example: Austin, TX Circular Economy Program</a:t>
            </a:r>
          </a:p>
        </p:txBody>
      </p:sp>
      <p:sp>
        <p:nvSpPr>
          <p:cNvPr id="5" name="Content Placeholder 3">
            <a:extLst>
              <a:ext uri="{FF2B5EF4-FFF2-40B4-BE49-F238E27FC236}">
                <a16:creationId xmlns:a16="http://schemas.microsoft.com/office/drawing/2014/main" id="{68FE648B-555F-9121-3444-BAA12FCF21E9}"/>
              </a:ext>
            </a:extLst>
          </p:cNvPr>
          <p:cNvSpPr>
            <a:spLocks noGrp="1"/>
          </p:cNvSpPr>
          <p:nvPr>
            <p:ph sz="quarter" idx="11"/>
          </p:nvPr>
        </p:nvSpPr>
        <p:spPr>
          <a:xfrm>
            <a:off x="631303" y="1066800"/>
            <a:ext cx="11358623" cy="4267200"/>
          </a:xfrm>
        </p:spPr>
        <p:txBody>
          <a:bodyPr wrap="square" anchor="t">
            <a:noAutofit/>
          </a:bodyPr>
          <a:lstStyle/>
          <a:p>
            <a:pPr marL="457200" indent="-457200">
              <a:lnSpc>
                <a:spcPct val="90000"/>
              </a:lnSpc>
              <a:buFont typeface="+mj-lt"/>
              <a:buAutoNum type="arabicPeriod"/>
            </a:pPr>
            <a:r>
              <a:rPr lang="en-US" sz="2400" kern="100" dirty="0"/>
              <a:t>Provides </a:t>
            </a:r>
            <a:r>
              <a:rPr lang="en-US" sz="2400" b="1" kern="100" dirty="0"/>
              <a:t>no-cost, one-on-one consultations </a:t>
            </a:r>
            <a:r>
              <a:rPr lang="en-US" sz="2400" kern="100" dirty="0"/>
              <a:t>navigating business incentives, workforce and talent, business connections, and city permitting for circular businesses.</a:t>
            </a:r>
          </a:p>
          <a:p>
            <a:pPr marL="914400" lvl="1" indent="-457200">
              <a:lnSpc>
                <a:spcPct val="90000"/>
              </a:lnSpc>
              <a:buFont typeface="+mj-lt"/>
              <a:buAutoNum type="alphaLcParenR"/>
            </a:pPr>
            <a:r>
              <a:rPr lang="en-US" sz="2000" kern="100" dirty="0"/>
              <a:t>Support includes help identifying end markets for recycled or reused materials. </a:t>
            </a:r>
          </a:p>
          <a:p>
            <a:pPr marL="457200" indent="-457200">
              <a:lnSpc>
                <a:spcPct val="90000"/>
              </a:lnSpc>
              <a:buFont typeface="+mj-lt"/>
              <a:buAutoNum type="arabicPeriod"/>
            </a:pPr>
            <a:r>
              <a:rPr lang="en-US" sz="2400" dirty="0"/>
              <a:t>Actively </a:t>
            </a:r>
            <a:r>
              <a:rPr lang="en-US" sz="2400" b="1" dirty="0"/>
              <a:t>recruits businesses </a:t>
            </a:r>
            <a:r>
              <a:rPr lang="en-US" sz="2400" dirty="0"/>
              <a:t>that fill a need in their regional circular economy, such as a business providing reusable takeout food container washing infrastructure. </a:t>
            </a:r>
          </a:p>
          <a:p>
            <a:pPr marL="914400" lvl="1" indent="-457200">
              <a:lnSpc>
                <a:spcPct val="90000"/>
              </a:lnSpc>
              <a:buFont typeface="+mj-lt"/>
              <a:buAutoNum type="alphaLcParenR"/>
            </a:pPr>
            <a:r>
              <a:rPr lang="en-US" sz="2000" dirty="0"/>
              <a:t>Incentive benefits can include wages and property tax reimbursement.</a:t>
            </a:r>
          </a:p>
          <a:p>
            <a:pPr marL="457200" indent="-457200">
              <a:lnSpc>
                <a:spcPct val="90000"/>
              </a:lnSpc>
              <a:buFont typeface="+mj-lt"/>
              <a:buAutoNum type="arabicPeriod"/>
            </a:pPr>
            <a:r>
              <a:rPr lang="en-US" sz="2400" dirty="0"/>
              <a:t>Annual </a:t>
            </a:r>
            <a:r>
              <a:rPr lang="en-US" sz="2400" b="1" dirty="0"/>
              <a:t>innovation contest </a:t>
            </a:r>
            <a:r>
              <a:rPr lang="en-US" sz="2400" dirty="0"/>
              <a:t>with a cash prize focused on turning materials slated to become waste into the foundation of </a:t>
            </a:r>
            <a:r>
              <a:rPr lang="en-US" sz="2400" b="1" dirty="0"/>
              <a:t>new business ventures</a:t>
            </a:r>
            <a:r>
              <a:rPr lang="en-US" sz="2400" dirty="0"/>
              <a:t>.</a:t>
            </a:r>
          </a:p>
          <a:p>
            <a:pPr marL="457200" indent="-457200">
              <a:lnSpc>
                <a:spcPct val="90000"/>
              </a:lnSpc>
              <a:buFont typeface="+mj-lt"/>
              <a:buAutoNum type="arabicPeriod"/>
            </a:pPr>
            <a:r>
              <a:rPr lang="en-US" sz="2400" dirty="0"/>
              <a:t>Fix-It Austin online and in person repair education events, where residents reserve time with </a:t>
            </a:r>
            <a:r>
              <a:rPr lang="en-US" sz="2400" b="1" dirty="0"/>
              <a:t>local repair experts </a:t>
            </a:r>
            <a:r>
              <a:rPr lang="en-US" sz="2400" dirty="0"/>
              <a:t>to repair clothes, tools, appliances and more.</a:t>
            </a:r>
          </a:p>
          <a:p>
            <a:pPr marL="457200" indent="-457200">
              <a:lnSpc>
                <a:spcPct val="90000"/>
              </a:lnSpc>
              <a:buFont typeface="+mj-lt"/>
              <a:buAutoNum type="arabicPeriod"/>
            </a:pPr>
            <a:r>
              <a:rPr lang="en-US" sz="2400" b="1" dirty="0"/>
              <a:t>Circular</a:t>
            </a:r>
            <a:r>
              <a:rPr lang="en-US" sz="2400" dirty="0"/>
              <a:t> </a:t>
            </a:r>
            <a:r>
              <a:rPr lang="en-US" sz="2400" b="1" dirty="0"/>
              <a:t>Meetups and Workshops</a:t>
            </a:r>
            <a:r>
              <a:rPr lang="en-US" sz="2400" dirty="0"/>
              <a:t>, fast-paced, hour-long events that provide an opportunity for local business owners, start-ups, and sustainability professionals to connect and learn more about </a:t>
            </a:r>
            <a:r>
              <a:rPr lang="en-US" sz="2400" b="1" dirty="0"/>
              <a:t>Austin’s circular economy.</a:t>
            </a:r>
          </a:p>
          <a:p>
            <a:pPr>
              <a:lnSpc>
                <a:spcPct val="90000"/>
              </a:lnSpc>
            </a:pPr>
            <a:endParaRPr lang="en-US" sz="2400" dirty="0"/>
          </a:p>
        </p:txBody>
      </p:sp>
    </p:spTree>
    <p:extLst>
      <p:ext uri="{BB962C8B-B14F-4D97-AF65-F5344CB8AC3E}">
        <p14:creationId xmlns:p14="http://schemas.microsoft.com/office/powerpoint/2010/main" val="15404040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3865E41-D315-C057-DC44-BBC600FD74B5}"/>
              </a:ext>
            </a:extLst>
          </p:cNvPr>
          <p:cNvSpPr>
            <a:spLocks noGrp="1"/>
          </p:cNvSpPr>
          <p:nvPr>
            <p:ph type="title"/>
          </p:nvPr>
        </p:nvSpPr>
        <p:spPr>
          <a:xfrm>
            <a:off x="482217" y="96989"/>
            <a:ext cx="10972800" cy="913563"/>
          </a:xfrm>
        </p:spPr>
        <p:txBody>
          <a:bodyPr/>
          <a:lstStyle/>
          <a:p>
            <a:r>
              <a:rPr lang="en-US" dirty="0"/>
              <a:t>Preserve Built Assets</a:t>
            </a:r>
          </a:p>
        </p:txBody>
      </p:sp>
      <p:sp>
        <p:nvSpPr>
          <p:cNvPr id="4" name="Content Placeholder 3">
            <a:extLst>
              <a:ext uri="{FF2B5EF4-FFF2-40B4-BE49-F238E27FC236}">
                <a16:creationId xmlns:a16="http://schemas.microsoft.com/office/drawing/2014/main" id="{10EE4902-9780-8D14-C8A0-5BD0BA97393B}"/>
              </a:ext>
            </a:extLst>
          </p:cNvPr>
          <p:cNvSpPr>
            <a:spLocks noGrp="1"/>
          </p:cNvSpPr>
          <p:nvPr>
            <p:ph sz="quarter" idx="10"/>
          </p:nvPr>
        </p:nvSpPr>
        <p:spPr>
          <a:xfrm>
            <a:off x="527574" y="4030585"/>
            <a:ext cx="7921874" cy="1832369"/>
          </a:xfrm>
        </p:spPr>
        <p:txBody>
          <a:bodyPr/>
          <a:lstStyle/>
          <a:p>
            <a:pPr lvl="1">
              <a:lnSpc>
                <a:spcPct val="90000"/>
              </a:lnSpc>
            </a:pPr>
            <a:r>
              <a:rPr lang="en-US" sz="2000" kern="100" dirty="0"/>
              <a:t>Reusing 50,000 tons of wood flooring reduces GHGs by 141,284 (MTCO2E) - equivalent to annual emissions from </a:t>
            </a:r>
            <a:r>
              <a:rPr lang="en-US" sz="2000" b="1" kern="100" dirty="0"/>
              <a:t>29,997 gas-powered passenger vehicles </a:t>
            </a:r>
            <a:r>
              <a:rPr lang="en-US" sz="2000" kern="100" dirty="0"/>
              <a:t>(cars, trucks, vans, SUVs).</a:t>
            </a:r>
          </a:p>
          <a:p>
            <a:pPr lvl="1">
              <a:lnSpc>
                <a:spcPct val="90000"/>
              </a:lnSpc>
            </a:pPr>
            <a:r>
              <a:rPr lang="en-US" sz="2000" kern="100" dirty="0"/>
              <a:t>Global warming potential from buildings would be </a:t>
            </a:r>
            <a:r>
              <a:rPr lang="en-US" sz="2000" b="1" kern="100" dirty="0"/>
              <a:t>reduced by 88% </a:t>
            </a:r>
            <a:r>
              <a:rPr lang="en-US" sz="2000" kern="100" dirty="0"/>
              <a:t>if they were designed for reuse rather than recycling.</a:t>
            </a:r>
            <a:endParaRPr lang="en-US" sz="2000" dirty="0"/>
          </a:p>
        </p:txBody>
      </p:sp>
      <p:sp>
        <p:nvSpPr>
          <p:cNvPr id="7" name="Content Placeholder 3">
            <a:extLst>
              <a:ext uri="{FF2B5EF4-FFF2-40B4-BE49-F238E27FC236}">
                <a16:creationId xmlns:a16="http://schemas.microsoft.com/office/drawing/2014/main" id="{6DED3164-279A-B376-2A95-DCD18D0808C5}"/>
              </a:ext>
            </a:extLst>
          </p:cNvPr>
          <p:cNvSpPr txBox="1">
            <a:spLocks/>
          </p:cNvSpPr>
          <p:nvPr/>
        </p:nvSpPr>
        <p:spPr bwMode="auto">
          <a:xfrm>
            <a:off x="411460" y="969646"/>
            <a:ext cx="9117169" cy="1325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charset="0"/>
              <a:buChar char="•"/>
              <a:defRPr sz="3200" kern="1200">
                <a:solidFill>
                  <a:schemeClr val="tx2">
                    <a:lumMod val="75000"/>
                  </a:schemeClr>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b="0" i="0" u="none" kern="1200">
                <a:solidFill>
                  <a:schemeClr val="tx2">
                    <a:lumMod val="75000"/>
                  </a:schemeClr>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2">
                    <a:lumMod val="75000"/>
                  </a:schemeClr>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2">
                    <a:lumMod val="75000"/>
                  </a:schemeClr>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2">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a:t>Explore opportunities for adaptive reuse or building deconstruction and material reuse at </a:t>
            </a:r>
            <a:r>
              <a:rPr lang="en-US" sz="2400" b="1" dirty="0"/>
              <a:t>brownfield redevelopment sites</a:t>
            </a:r>
            <a:r>
              <a:rPr lang="en-US" sz="2400" dirty="0"/>
              <a:t>. </a:t>
            </a:r>
          </a:p>
          <a:p>
            <a:r>
              <a:rPr lang="en-US" sz="2400" dirty="0"/>
              <a:t>Assess whether current building codes, business incentives,  and procurement policies support reuse of building materials.</a:t>
            </a:r>
          </a:p>
        </p:txBody>
      </p:sp>
      <p:sp>
        <p:nvSpPr>
          <p:cNvPr id="9" name="Content Placeholder 3">
            <a:extLst>
              <a:ext uri="{FF2B5EF4-FFF2-40B4-BE49-F238E27FC236}">
                <a16:creationId xmlns:a16="http://schemas.microsoft.com/office/drawing/2014/main" id="{15790C7B-7A89-F782-81D4-B5D18271BBDA}"/>
              </a:ext>
            </a:extLst>
          </p:cNvPr>
          <p:cNvSpPr txBox="1">
            <a:spLocks/>
          </p:cNvSpPr>
          <p:nvPr/>
        </p:nvSpPr>
        <p:spPr bwMode="auto">
          <a:xfrm>
            <a:off x="422346" y="2564043"/>
            <a:ext cx="8971511" cy="1033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charset="0"/>
              <a:buChar char="•"/>
              <a:defRPr sz="3200" kern="1200">
                <a:solidFill>
                  <a:schemeClr val="tx2">
                    <a:lumMod val="75000"/>
                  </a:schemeClr>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b="0" i="0" u="none" kern="1200">
                <a:solidFill>
                  <a:schemeClr val="tx2">
                    <a:lumMod val="75000"/>
                  </a:schemeClr>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2">
                    <a:lumMod val="75000"/>
                  </a:schemeClr>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2">
                    <a:lumMod val="75000"/>
                  </a:schemeClr>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2">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en-US" sz="2000" dirty="0"/>
              <a:t>In Washington State, King County, Washington, and Eugene, Oregon, salvaged sawn lumber in good condition and devoid of areas of decay is </a:t>
            </a:r>
            <a:r>
              <a:rPr lang="en-US" sz="2000" b="1" dirty="0"/>
              <a:t>assumed to meet the same requirements as new lumber. </a:t>
            </a:r>
          </a:p>
          <a:p>
            <a:r>
              <a:rPr lang="en-US" sz="2400" dirty="0"/>
              <a:t>Consider Embodied Carbon:</a:t>
            </a:r>
          </a:p>
        </p:txBody>
      </p:sp>
      <p:pic>
        <p:nvPicPr>
          <p:cNvPr id="10" name="Picture 9" descr="a picture of a child's drawing of lego buildings and a small person that says &quot;do not take apart other people's buildings, we all worked really hard on them!&quot;">
            <a:extLst>
              <a:ext uri="{FF2B5EF4-FFF2-40B4-BE49-F238E27FC236}">
                <a16:creationId xmlns:a16="http://schemas.microsoft.com/office/drawing/2014/main" id="{B7937C34-ED5A-C2A1-5472-127B76512FE9}"/>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8449448" y="3764482"/>
            <a:ext cx="3628411" cy="2408238"/>
          </a:xfrm>
          <a:prstGeom prst="rect">
            <a:avLst/>
          </a:prstGeom>
        </p:spPr>
      </p:pic>
      <p:pic>
        <p:nvPicPr>
          <p:cNvPr id="11" name="Picture 10" descr="A picture containing an old growth lumber board from 1918 with many tight rings stacked on top of a newer lumber board from 2018 with fewer, looser rings to indicate growth and strength.">
            <a:extLst>
              <a:ext uri="{FF2B5EF4-FFF2-40B4-BE49-F238E27FC236}">
                <a16:creationId xmlns:a16="http://schemas.microsoft.com/office/drawing/2014/main" id="{2802CB74-61CB-9109-D043-58E0990EF688}"/>
              </a:ext>
            </a:extLst>
          </p:cNvPr>
          <p:cNvPicPr>
            <a:picLocks noChangeAspect="1"/>
          </p:cNvPicPr>
          <p:nvPr/>
        </p:nvPicPr>
        <p:blipFill>
          <a:blip r:embed="rId4" cstate="screen">
            <a:extLst>
              <a:ext uri="{28A0092B-C50C-407E-A947-70E740481C1C}">
                <a14:useLocalDpi xmlns:a14="http://schemas.microsoft.com/office/drawing/2010/main" val="0"/>
              </a:ext>
            </a:extLst>
          </a:blip>
          <a:srcRect/>
          <a:stretch>
            <a:fillRect/>
          </a:stretch>
        </p:blipFill>
        <p:spPr>
          <a:xfrm>
            <a:off x="9737076" y="898488"/>
            <a:ext cx="2340783" cy="2865994"/>
          </a:xfrm>
          <a:prstGeom prst="rect">
            <a:avLst/>
          </a:prstGeom>
        </p:spPr>
      </p:pic>
    </p:spTree>
    <p:extLst>
      <p:ext uri="{BB962C8B-B14F-4D97-AF65-F5344CB8AC3E}">
        <p14:creationId xmlns:p14="http://schemas.microsoft.com/office/powerpoint/2010/main" val="7633152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61308F-63E0-4735-4020-FC904E39DE4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10DC863-102E-AF00-D5EA-04F8A4B87E2D}"/>
              </a:ext>
            </a:extLst>
          </p:cNvPr>
          <p:cNvSpPr>
            <a:spLocks noGrp="1"/>
          </p:cNvSpPr>
          <p:nvPr>
            <p:ph type="title"/>
          </p:nvPr>
        </p:nvSpPr>
        <p:spPr>
          <a:xfrm>
            <a:off x="609600" y="84967"/>
            <a:ext cx="10972800" cy="933606"/>
          </a:xfrm>
        </p:spPr>
        <p:txBody>
          <a:bodyPr>
            <a:normAutofit fontScale="90000"/>
          </a:bodyPr>
          <a:lstStyle/>
          <a:p>
            <a:r>
              <a:rPr lang="en-US" dirty="0"/>
              <a:t>Workforce Development &amp; Community Reuse</a:t>
            </a:r>
          </a:p>
        </p:txBody>
      </p:sp>
      <p:sp>
        <p:nvSpPr>
          <p:cNvPr id="5" name="object 11">
            <a:extLst>
              <a:ext uri="{FF2B5EF4-FFF2-40B4-BE49-F238E27FC236}">
                <a16:creationId xmlns:a16="http://schemas.microsoft.com/office/drawing/2014/main" id="{47371BFF-5430-1878-420C-6EDD2FEA4270}"/>
              </a:ext>
            </a:extLst>
          </p:cNvPr>
          <p:cNvSpPr txBox="1">
            <a:spLocks/>
          </p:cNvSpPr>
          <p:nvPr/>
        </p:nvSpPr>
        <p:spPr>
          <a:xfrm>
            <a:off x="9050530" y="5813384"/>
            <a:ext cx="2347670" cy="182389"/>
          </a:xfrm>
          <a:prstGeom prst="rect">
            <a:avLst/>
          </a:prstGeom>
        </p:spPr>
        <p:txBody>
          <a:bodyPr vert="horz" wrap="square" lIns="0" tIns="12700" rIns="0" bIns="0" rtlCol="0">
            <a:spAutoFit/>
          </a:bodyPr>
          <a:lstStyle>
            <a:lvl1pPr marL="0">
              <a:defRPr sz="2800" b="1" i="0">
                <a:solidFill>
                  <a:schemeClr val="bg1"/>
                </a:solidFill>
                <a:latin typeface="Calibri"/>
                <a:ea typeface="+mn-ea"/>
                <a:cs typeface="Calibri"/>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20955" marR="5080">
              <a:spcBef>
                <a:spcPts val="100"/>
              </a:spcBef>
              <a:tabLst>
                <a:tab pos="306705" algn="l"/>
              </a:tabLst>
            </a:pPr>
            <a:r>
              <a:rPr lang="en-US" sz="1100" i="1" dirty="0"/>
              <a:t>Photos courtesy of Finger Lakes Reuse</a:t>
            </a:r>
          </a:p>
        </p:txBody>
      </p:sp>
      <p:pic>
        <p:nvPicPr>
          <p:cNvPr id="10" name="Picture 2" descr="Finger Lakes ReUse">
            <a:extLst>
              <a:ext uri="{FF2B5EF4-FFF2-40B4-BE49-F238E27FC236}">
                <a16:creationId xmlns:a16="http://schemas.microsoft.com/office/drawing/2014/main" id="{DFF2BF13-45BD-CB2F-9473-DF5795D23D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8554" y="5003110"/>
            <a:ext cx="5112857" cy="1106337"/>
          </a:xfrm>
          <a:prstGeom prst="rect">
            <a:avLst/>
          </a:prstGeom>
          <a:noFill/>
          <a:extLst>
            <a:ext uri="{909E8E84-426E-40DD-AFC4-6F175D3DCCD1}">
              <a14:hiddenFill xmlns:a14="http://schemas.microsoft.com/office/drawing/2010/main">
                <a:solidFill>
                  <a:srgbClr val="FFFFFF"/>
                </a:solidFill>
              </a14:hiddenFill>
            </a:ext>
          </a:extLst>
        </p:spPr>
      </p:pic>
      <p:sp>
        <p:nvSpPr>
          <p:cNvPr id="11" name="Content Placeholder 1">
            <a:extLst>
              <a:ext uri="{FF2B5EF4-FFF2-40B4-BE49-F238E27FC236}">
                <a16:creationId xmlns:a16="http://schemas.microsoft.com/office/drawing/2014/main" id="{E0F81A10-F5C4-9344-B387-E6A09FCEA246}"/>
              </a:ext>
            </a:extLst>
          </p:cNvPr>
          <p:cNvSpPr txBox="1">
            <a:spLocks/>
          </p:cNvSpPr>
          <p:nvPr/>
        </p:nvSpPr>
        <p:spPr bwMode="auto">
          <a:xfrm>
            <a:off x="381000" y="1045381"/>
            <a:ext cx="11734803" cy="4768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charset="0"/>
              <a:buChar char="•"/>
              <a:defRPr sz="3200" kern="1200">
                <a:solidFill>
                  <a:schemeClr val="tx2">
                    <a:lumMod val="75000"/>
                  </a:schemeClr>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b="0" i="0" u="none" kern="1200">
                <a:solidFill>
                  <a:schemeClr val="tx2">
                    <a:lumMod val="75000"/>
                  </a:schemeClr>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2">
                    <a:lumMod val="75000"/>
                  </a:schemeClr>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2">
                    <a:lumMod val="75000"/>
                  </a:schemeClr>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2">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a:t>Community reuse centers are often nonprofit but may be municipally supported, offering deconstruction services, as well as </a:t>
            </a:r>
            <a:r>
              <a:rPr lang="en-US" sz="2400" b="1" dirty="0"/>
              <a:t>job training </a:t>
            </a:r>
            <a:r>
              <a:rPr lang="en-US" sz="2400" dirty="0"/>
              <a:t>in fields related to repair, reuse, building deconstruction, and materials refurbishment.</a:t>
            </a:r>
            <a:endParaRPr lang="en-US" dirty="0"/>
          </a:p>
        </p:txBody>
      </p:sp>
      <p:sp>
        <p:nvSpPr>
          <p:cNvPr id="2" name="Content Placeholder 1">
            <a:extLst>
              <a:ext uri="{FF2B5EF4-FFF2-40B4-BE49-F238E27FC236}">
                <a16:creationId xmlns:a16="http://schemas.microsoft.com/office/drawing/2014/main" id="{1F16B90A-C7FC-4628-6444-0633E76541ED}"/>
              </a:ext>
            </a:extLst>
          </p:cNvPr>
          <p:cNvSpPr>
            <a:spLocks noGrp="1"/>
          </p:cNvSpPr>
          <p:nvPr>
            <p:ph idx="1"/>
          </p:nvPr>
        </p:nvSpPr>
        <p:spPr>
          <a:xfrm>
            <a:off x="381000" y="2286000"/>
            <a:ext cx="11125201" cy="2029522"/>
          </a:xfrm>
        </p:spPr>
        <p:txBody>
          <a:bodyPr/>
          <a:lstStyle/>
          <a:p>
            <a:r>
              <a:rPr lang="en-US" sz="2400" b="1" dirty="0"/>
              <a:t>Example: Finger Lakes Reuse in Ithaca, NY - programs include:</a:t>
            </a:r>
          </a:p>
          <a:p>
            <a:pPr lvl="1">
              <a:spcBef>
                <a:spcPts val="0"/>
              </a:spcBef>
            </a:pPr>
            <a:r>
              <a:rPr lang="en-US" sz="2000" dirty="0" err="1"/>
              <a:t>ReSet</a:t>
            </a:r>
            <a:r>
              <a:rPr lang="en-US" sz="2000" dirty="0"/>
              <a:t> - job training program with skill building and support with finding and keeping a job.</a:t>
            </a:r>
          </a:p>
          <a:p>
            <a:endParaRPr lang="en-US" dirty="0"/>
          </a:p>
        </p:txBody>
      </p:sp>
      <p:pic>
        <p:nvPicPr>
          <p:cNvPr id="6" name="Picture 5">
            <a:extLst>
              <a:ext uri="{FF2B5EF4-FFF2-40B4-BE49-F238E27FC236}">
                <a16:creationId xmlns:a16="http://schemas.microsoft.com/office/drawing/2014/main" id="{7A925C43-DC75-7ADD-80E9-630DEA62436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92654" y="3056681"/>
            <a:ext cx="5243746" cy="3052766"/>
          </a:xfrm>
          <a:prstGeom prst="rect">
            <a:avLst/>
          </a:prstGeom>
        </p:spPr>
      </p:pic>
      <p:sp>
        <p:nvSpPr>
          <p:cNvPr id="7" name="Content Placeholder 1">
            <a:extLst>
              <a:ext uri="{FF2B5EF4-FFF2-40B4-BE49-F238E27FC236}">
                <a16:creationId xmlns:a16="http://schemas.microsoft.com/office/drawing/2014/main" id="{CBB9EF51-61AB-99F8-14E1-B1D323867A16}"/>
              </a:ext>
            </a:extLst>
          </p:cNvPr>
          <p:cNvSpPr txBox="1">
            <a:spLocks/>
          </p:cNvSpPr>
          <p:nvPr/>
        </p:nvSpPr>
        <p:spPr bwMode="auto">
          <a:xfrm>
            <a:off x="353655" y="2973588"/>
            <a:ext cx="6373053" cy="2029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charset="0"/>
              <a:buChar char="•"/>
              <a:defRPr sz="3200" kern="1200">
                <a:solidFill>
                  <a:schemeClr val="tx2">
                    <a:lumMod val="75000"/>
                  </a:schemeClr>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b="0" i="0" u="none" kern="1200">
                <a:solidFill>
                  <a:schemeClr val="tx2">
                    <a:lumMod val="75000"/>
                  </a:schemeClr>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2">
                    <a:lumMod val="75000"/>
                  </a:schemeClr>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2">
                    <a:lumMod val="75000"/>
                  </a:schemeClr>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2">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spcBef>
                <a:spcPts val="0"/>
              </a:spcBef>
            </a:pPr>
            <a:r>
              <a:rPr lang="en-US" sz="2000" dirty="0" err="1"/>
              <a:t>eCenter</a:t>
            </a:r>
            <a:r>
              <a:rPr lang="en-US" sz="2000" dirty="0"/>
              <a:t> – offers affordable refurbished, reused electronics and parts for fixing devices.</a:t>
            </a:r>
          </a:p>
          <a:p>
            <a:pPr lvl="1">
              <a:spcBef>
                <a:spcPts val="0"/>
              </a:spcBef>
            </a:pPr>
            <a:r>
              <a:rPr lang="en-US" sz="2000" dirty="0"/>
              <a:t>Deconstruction - a sustainable way to bring down buildings and source quality building materials.</a:t>
            </a:r>
          </a:p>
          <a:p>
            <a:pPr lvl="1">
              <a:spcBef>
                <a:spcPts val="0"/>
              </a:spcBef>
            </a:pPr>
            <a:r>
              <a:rPr lang="en-US" sz="2000" dirty="0"/>
              <a:t>Fixers Collective – a weekly volunteer event for people to come together and fix things!</a:t>
            </a:r>
          </a:p>
          <a:p>
            <a:endParaRPr lang="en-US" dirty="0"/>
          </a:p>
        </p:txBody>
      </p:sp>
    </p:spTree>
    <p:extLst>
      <p:ext uri="{BB962C8B-B14F-4D97-AF65-F5344CB8AC3E}">
        <p14:creationId xmlns:p14="http://schemas.microsoft.com/office/powerpoint/2010/main" val="2239800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3BC68F8-0079-8B22-941D-FB0BE7B16E5F}"/>
              </a:ext>
            </a:extLst>
          </p:cNvPr>
          <p:cNvSpPr>
            <a:spLocks noGrp="1"/>
          </p:cNvSpPr>
          <p:nvPr>
            <p:ph idx="1"/>
          </p:nvPr>
        </p:nvSpPr>
        <p:spPr>
          <a:xfrm>
            <a:off x="536860" y="1001794"/>
            <a:ext cx="11190852" cy="3656099"/>
          </a:xfrm>
        </p:spPr>
        <p:txBody>
          <a:bodyPr/>
          <a:lstStyle/>
          <a:p>
            <a:r>
              <a:rPr lang="en-US" sz="2400" dirty="0"/>
              <a:t>Set a waste reduction goal.</a:t>
            </a:r>
          </a:p>
          <a:p>
            <a:pPr lvl="1"/>
            <a:r>
              <a:rPr lang="en-US" sz="2000" dirty="0"/>
              <a:t>Consider separate organic waste reduction goals within the wider goal. </a:t>
            </a:r>
          </a:p>
          <a:p>
            <a:r>
              <a:rPr lang="en-US" sz="2400" dirty="0"/>
              <a:t>Engage the community, including residents, businesses and organizations. Make sure all voices are heard.</a:t>
            </a:r>
          </a:p>
          <a:p>
            <a:r>
              <a:rPr lang="en-US" sz="2400" dirty="0"/>
              <a:t>Set up for success by developing an action-oriented, feasible plan with phased-in steps to reach your goal.</a:t>
            </a:r>
          </a:p>
          <a:p>
            <a:r>
              <a:rPr lang="en-US" sz="2400" b="1" dirty="0"/>
              <a:t>Example: </a:t>
            </a:r>
            <a:r>
              <a:rPr lang="en-US" sz="2400" dirty="0"/>
              <a:t>Check out </a:t>
            </a:r>
            <a:r>
              <a:rPr lang="en-US" sz="2400" dirty="0">
                <a:hlinkClick r:id="rId3"/>
              </a:rPr>
              <a:t>Boulder County, CO</a:t>
            </a:r>
            <a:r>
              <a:rPr lang="en-US" sz="2400" dirty="0"/>
              <a:t>:  “Zero Waste or Darn Near” commitment.</a:t>
            </a:r>
          </a:p>
          <a:p>
            <a:pPr lvl="1"/>
            <a:r>
              <a:rPr lang="en-US" sz="2000" dirty="0"/>
              <a:t>Attained communitywide 40% diversion in 2022; government operations reached 59% diversion.</a:t>
            </a:r>
          </a:p>
        </p:txBody>
      </p:sp>
      <p:sp>
        <p:nvSpPr>
          <p:cNvPr id="3" name="Title 2">
            <a:extLst>
              <a:ext uri="{FF2B5EF4-FFF2-40B4-BE49-F238E27FC236}">
                <a16:creationId xmlns:a16="http://schemas.microsoft.com/office/drawing/2014/main" id="{C460CE93-7B3E-ABD8-E1BA-FA1BAC1CCE73}"/>
              </a:ext>
            </a:extLst>
          </p:cNvPr>
          <p:cNvSpPr>
            <a:spLocks noGrp="1"/>
          </p:cNvSpPr>
          <p:nvPr>
            <p:ph type="title"/>
          </p:nvPr>
        </p:nvSpPr>
        <p:spPr>
          <a:xfrm>
            <a:off x="609600" y="112570"/>
            <a:ext cx="10972800" cy="862889"/>
          </a:xfrm>
        </p:spPr>
        <p:txBody>
          <a:bodyPr/>
          <a:lstStyle/>
          <a:p>
            <a:r>
              <a:rPr lang="en-US" dirty="0"/>
              <a:t>Build a Roadmap to Waste Reduction</a:t>
            </a:r>
          </a:p>
        </p:txBody>
      </p:sp>
      <p:pic>
        <p:nvPicPr>
          <p:cNvPr id="6" name="Picture 5">
            <a:extLst>
              <a:ext uri="{FF2B5EF4-FFF2-40B4-BE49-F238E27FC236}">
                <a16:creationId xmlns:a16="http://schemas.microsoft.com/office/drawing/2014/main" id="{3F88952F-A358-D286-A586-38CB4332B34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32286" y="4631558"/>
            <a:ext cx="5668166" cy="1629002"/>
          </a:xfrm>
          <a:prstGeom prst="rect">
            <a:avLst/>
          </a:prstGeom>
        </p:spPr>
      </p:pic>
      <p:sp>
        <p:nvSpPr>
          <p:cNvPr id="9" name="TextBox 8">
            <a:extLst>
              <a:ext uri="{FF2B5EF4-FFF2-40B4-BE49-F238E27FC236}">
                <a16:creationId xmlns:a16="http://schemas.microsoft.com/office/drawing/2014/main" id="{305C1F94-5A6C-38F4-597E-948F6B4D2C7F}"/>
              </a:ext>
            </a:extLst>
          </p:cNvPr>
          <p:cNvSpPr txBox="1"/>
          <p:nvPr/>
        </p:nvSpPr>
        <p:spPr>
          <a:xfrm>
            <a:off x="847272" y="4598607"/>
            <a:ext cx="5248728" cy="1015663"/>
          </a:xfrm>
          <a:prstGeom prst="rect">
            <a:avLst/>
          </a:prstGeom>
          <a:noFill/>
        </p:spPr>
        <p:txBody>
          <a:bodyPr wrap="square">
            <a:spAutoFit/>
          </a:bodyPr>
          <a:lstStyle/>
          <a:p>
            <a:r>
              <a:rPr lang="en-US" sz="2400" b="1" dirty="0">
                <a:solidFill>
                  <a:srgbClr val="17375E"/>
                </a:solidFill>
              </a:rPr>
              <a:t>Planning Resources</a:t>
            </a:r>
            <a:r>
              <a:rPr lang="en-US" sz="2400" b="1" dirty="0"/>
              <a:t>: </a:t>
            </a:r>
            <a:endParaRPr lang="en-US" sz="2400" b="1" dirty="0">
              <a:hlinkClick r:id="rId5"/>
            </a:endParaRPr>
          </a:p>
          <a:p>
            <a:r>
              <a:rPr lang="en-US" dirty="0">
                <a:hlinkClick r:id="rId5"/>
              </a:rPr>
              <a:t>Community Zero Waste Toolkit</a:t>
            </a:r>
            <a:r>
              <a:rPr lang="en-US" dirty="0"/>
              <a:t> (ecocycle)</a:t>
            </a:r>
          </a:p>
          <a:p>
            <a:r>
              <a:rPr lang="en-US" dirty="0">
                <a:hlinkClick r:id="rId6"/>
              </a:rPr>
              <a:t>Zero Waste Planning </a:t>
            </a:r>
            <a:r>
              <a:rPr lang="en-US" dirty="0"/>
              <a:t>(Institute for Local Self-Reliance)</a:t>
            </a:r>
          </a:p>
        </p:txBody>
      </p:sp>
    </p:spTree>
    <p:extLst>
      <p:ext uri="{BB962C8B-B14F-4D97-AF65-F5344CB8AC3E}">
        <p14:creationId xmlns:p14="http://schemas.microsoft.com/office/powerpoint/2010/main" val="37179210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D89834-EF88-948E-09B0-E9D546BE8C87}"/>
              </a:ext>
            </a:extLst>
          </p:cNvPr>
          <p:cNvSpPr>
            <a:spLocks noGrp="1"/>
          </p:cNvSpPr>
          <p:nvPr>
            <p:ph type="title"/>
          </p:nvPr>
        </p:nvSpPr>
        <p:spPr>
          <a:xfrm>
            <a:off x="609600" y="76200"/>
            <a:ext cx="10972800" cy="1143000"/>
          </a:xfrm>
        </p:spPr>
        <p:txBody>
          <a:bodyPr/>
          <a:lstStyle/>
          <a:p>
            <a:r>
              <a:rPr lang="en-US" dirty="0"/>
              <a:t>Sharing is Caring (for Your Community)</a:t>
            </a:r>
          </a:p>
        </p:txBody>
      </p:sp>
      <p:sp>
        <p:nvSpPr>
          <p:cNvPr id="4" name="Content Placeholder 3">
            <a:extLst>
              <a:ext uri="{FF2B5EF4-FFF2-40B4-BE49-F238E27FC236}">
                <a16:creationId xmlns:a16="http://schemas.microsoft.com/office/drawing/2014/main" id="{E579D62C-2EB4-B37C-0CBE-ED2C1AF20F61}"/>
              </a:ext>
            </a:extLst>
          </p:cNvPr>
          <p:cNvSpPr>
            <a:spLocks noGrp="1"/>
          </p:cNvSpPr>
          <p:nvPr>
            <p:ph sz="quarter" idx="11"/>
          </p:nvPr>
        </p:nvSpPr>
        <p:spPr>
          <a:xfrm>
            <a:off x="380999" y="1219200"/>
            <a:ext cx="11449291" cy="4267200"/>
          </a:xfrm>
        </p:spPr>
        <p:txBody>
          <a:bodyPr/>
          <a:lstStyle/>
          <a:p>
            <a:r>
              <a:rPr lang="en-US" sz="2400" dirty="0"/>
              <a:t>Community sharing/lending program for residents reduce consumption and waste by allowing people to </a:t>
            </a:r>
            <a:r>
              <a:rPr lang="en-US" sz="2400" b="1" dirty="0"/>
              <a:t>rent or borrow </a:t>
            </a:r>
            <a:r>
              <a:rPr lang="en-US" sz="2400" dirty="0"/>
              <a:t>electric vehicles, e-bikes, tools, and more…</a:t>
            </a:r>
          </a:p>
          <a:p>
            <a:r>
              <a:rPr lang="en-US" sz="2400" dirty="0"/>
              <a:t>Evie </a:t>
            </a:r>
            <a:r>
              <a:rPr lang="en-US" sz="2400" b="1" dirty="0"/>
              <a:t>Car Share </a:t>
            </a:r>
            <a:r>
              <a:rPr lang="en-US" sz="2400" dirty="0"/>
              <a:t>– Twin Cities residents can borrow shared EVs for very low rates when and where they need them, by the minute, hour, or day. Now expanded statewide in MN with nonprofit </a:t>
            </a:r>
            <a:r>
              <a:rPr lang="en-US" sz="2400" b="1" dirty="0"/>
              <a:t>Hourcar.</a:t>
            </a:r>
            <a:endParaRPr lang="en-US" sz="2400" dirty="0"/>
          </a:p>
          <a:p>
            <a:endParaRPr lang="en-US" sz="2400" dirty="0"/>
          </a:p>
        </p:txBody>
      </p:sp>
      <p:pic>
        <p:nvPicPr>
          <p:cNvPr id="5" name="Content Placeholder 4" descr="A person standing next to a car&#10;&#10;AI-generated content may be incorrect.">
            <a:extLst>
              <a:ext uri="{FF2B5EF4-FFF2-40B4-BE49-F238E27FC236}">
                <a16:creationId xmlns:a16="http://schemas.microsoft.com/office/drawing/2014/main" id="{8A6B3D0F-DF2C-9C4E-8EE6-57BA31597BB1}"/>
              </a:ext>
            </a:extLst>
          </p:cNvPr>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7848600" y="3102889"/>
            <a:ext cx="3733800" cy="2544692"/>
          </a:xfrm>
          <a:prstGeom prst="rect">
            <a:avLst/>
          </a:prstGeom>
        </p:spPr>
      </p:pic>
      <p:sp>
        <p:nvSpPr>
          <p:cNvPr id="6" name="object 11">
            <a:extLst>
              <a:ext uri="{FF2B5EF4-FFF2-40B4-BE49-F238E27FC236}">
                <a16:creationId xmlns:a16="http://schemas.microsoft.com/office/drawing/2014/main" id="{849096E9-95C5-180F-E043-F231A725CC6A}"/>
              </a:ext>
            </a:extLst>
          </p:cNvPr>
          <p:cNvSpPr txBox="1">
            <a:spLocks/>
          </p:cNvSpPr>
          <p:nvPr/>
        </p:nvSpPr>
        <p:spPr>
          <a:xfrm>
            <a:off x="8915400" y="5676518"/>
            <a:ext cx="3780939" cy="182101"/>
          </a:xfrm>
          <a:prstGeom prst="rect">
            <a:avLst/>
          </a:prstGeom>
        </p:spPr>
        <p:txBody>
          <a:bodyPr vert="horz" wrap="square" lIns="0" tIns="12700" rIns="0" bIns="0" rtlCol="0">
            <a:spAutoFit/>
          </a:bodyPr>
          <a:lstStyle>
            <a:lvl1pPr marL="0">
              <a:defRPr sz="2800" b="1" i="0">
                <a:solidFill>
                  <a:schemeClr val="bg1"/>
                </a:solidFill>
                <a:latin typeface="Calibri"/>
                <a:ea typeface="+mn-ea"/>
                <a:cs typeface="Calibri"/>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20955" marR="5080">
              <a:spcBef>
                <a:spcPts val="100"/>
              </a:spcBef>
              <a:tabLst>
                <a:tab pos="306705" algn="l"/>
              </a:tabLst>
            </a:pPr>
            <a:r>
              <a:rPr lang="en-US" sz="1100" i="1" dirty="0">
                <a:solidFill>
                  <a:srgbClr val="002060"/>
                </a:solidFill>
              </a:rPr>
              <a:t>Photo Courtesy of Evie Community Carshare</a:t>
            </a:r>
          </a:p>
        </p:txBody>
      </p:sp>
      <p:sp>
        <p:nvSpPr>
          <p:cNvPr id="7" name="Content Placeholder 3">
            <a:extLst>
              <a:ext uri="{FF2B5EF4-FFF2-40B4-BE49-F238E27FC236}">
                <a16:creationId xmlns:a16="http://schemas.microsoft.com/office/drawing/2014/main" id="{9AD8B808-FFBF-A775-805D-099220624D18}"/>
              </a:ext>
            </a:extLst>
          </p:cNvPr>
          <p:cNvSpPr txBox="1">
            <a:spLocks/>
          </p:cNvSpPr>
          <p:nvPr/>
        </p:nvSpPr>
        <p:spPr bwMode="auto">
          <a:xfrm>
            <a:off x="380999" y="3191619"/>
            <a:ext cx="6877291"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charset="0"/>
              <a:buChar char="•"/>
              <a:defRPr sz="3200" kern="1200">
                <a:solidFill>
                  <a:schemeClr val="tx2">
                    <a:lumMod val="75000"/>
                  </a:schemeClr>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b="0" i="0" u="none" kern="1200">
                <a:solidFill>
                  <a:schemeClr val="tx2">
                    <a:lumMod val="75000"/>
                  </a:schemeClr>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2">
                    <a:lumMod val="75000"/>
                  </a:schemeClr>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2">
                    <a:lumMod val="75000"/>
                  </a:schemeClr>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2">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a:t>Portland ME’s </a:t>
            </a:r>
            <a:r>
              <a:rPr lang="en-US" sz="2400" b="1" dirty="0"/>
              <a:t>Bikeshare Program </a:t>
            </a:r>
            <a:r>
              <a:rPr lang="en-US" sz="2400" dirty="0"/>
              <a:t>offers either classic or electric bikes, with 200 bikes available at over 40 stations through the city for a modest fee.</a:t>
            </a:r>
          </a:p>
          <a:p>
            <a:r>
              <a:rPr lang="en-US" sz="2400" b="1" dirty="0"/>
              <a:t>E-Bike Libraries </a:t>
            </a:r>
            <a:r>
              <a:rPr lang="en-US" sz="2400" dirty="0"/>
              <a:t>are popping up in many locations as a simple, affordable, fun, and healthy way to get around.</a:t>
            </a:r>
          </a:p>
        </p:txBody>
      </p:sp>
    </p:spTree>
    <p:extLst>
      <p:ext uri="{BB962C8B-B14F-4D97-AF65-F5344CB8AC3E}">
        <p14:creationId xmlns:p14="http://schemas.microsoft.com/office/powerpoint/2010/main" val="1849109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a:extLst>
              <a:ext uri="{FF2B5EF4-FFF2-40B4-BE49-F238E27FC236}">
                <a16:creationId xmlns:a16="http://schemas.microsoft.com/office/drawing/2014/main" id="{96EAE8AA-A7FB-BF9E-BA45-61DAA3FD3C03}"/>
              </a:ext>
            </a:extLst>
          </p:cNvPr>
          <p:cNvPicPr>
            <a:picLocks noGrp="1" noChangeAspect="1"/>
          </p:cNvPicPr>
          <p:nvPr>
            <p:ph sz="quarter" idx="11"/>
          </p:nvPr>
        </p:nvPicPr>
        <p:blipFill>
          <a:blip r:embed="rId3">
            <a:extLst>
              <a:ext uri="{28A0092B-C50C-407E-A947-70E740481C1C}">
                <a14:useLocalDpi xmlns:a14="http://schemas.microsoft.com/office/drawing/2010/main" val="0"/>
              </a:ext>
            </a:extLst>
          </a:blip>
          <a:stretch>
            <a:fillRect/>
          </a:stretch>
        </p:blipFill>
        <p:spPr bwMode="auto">
          <a:xfrm>
            <a:off x="2530118" y="1063491"/>
            <a:ext cx="1981200" cy="15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74725113-6E4F-675A-F1A1-DA800FFEDC6C}"/>
              </a:ext>
            </a:extLst>
          </p:cNvPr>
          <p:cNvSpPr>
            <a:spLocks noGrp="1"/>
          </p:cNvSpPr>
          <p:nvPr>
            <p:ph type="title"/>
          </p:nvPr>
        </p:nvSpPr>
        <p:spPr>
          <a:xfrm>
            <a:off x="609600" y="21771"/>
            <a:ext cx="10972800" cy="1019317"/>
          </a:xfrm>
        </p:spPr>
        <p:txBody>
          <a:bodyPr>
            <a:normAutofit fontScale="90000"/>
          </a:bodyPr>
          <a:lstStyle/>
          <a:p>
            <a:r>
              <a:rPr lang="en-US" dirty="0"/>
              <a:t>Sharing &amp; Repairing Strengthens Communities</a:t>
            </a:r>
          </a:p>
        </p:txBody>
      </p:sp>
      <p:pic>
        <p:nvPicPr>
          <p:cNvPr id="14" name="Picture 13">
            <a:extLst>
              <a:ext uri="{FF2B5EF4-FFF2-40B4-BE49-F238E27FC236}">
                <a16:creationId xmlns:a16="http://schemas.microsoft.com/office/drawing/2014/main" id="{8E86A46F-D243-9013-FABD-76E87F7FD6C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6766" y="2707028"/>
            <a:ext cx="2162477" cy="1486107"/>
          </a:xfrm>
          <a:prstGeom prst="rect">
            <a:avLst/>
          </a:prstGeom>
        </p:spPr>
      </p:pic>
      <p:sp>
        <p:nvSpPr>
          <p:cNvPr id="15" name="Content Placeholder 3">
            <a:extLst>
              <a:ext uri="{FF2B5EF4-FFF2-40B4-BE49-F238E27FC236}">
                <a16:creationId xmlns:a16="http://schemas.microsoft.com/office/drawing/2014/main" id="{2EDB144F-E013-6B97-E077-7A461503D2B6}"/>
              </a:ext>
            </a:extLst>
          </p:cNvPr>
          <p:cNvSpPr txBox="1">
            <a:spLocks/>
          </p:cNvSpPr>
          <p:nvPr/>
        </p:nvSpPr>
        <p:spPr bwMode="auto">
          <a:xfrm>
            <a:off x="4331873" y="1268746"/>
            <a:ext cx="7415514" cy="4320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charset="0"/>
              <a:buChar char="•"/>
              <a:defRPr sz="3200" kern="1200">
                <a:solidFill>
                  <a:schemeClr val="tx2">
                    <a:lumMod val="75000"/>
                  </a:schemeClr>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b="0" i="0" u="none" kern="1200">
                <a:solidFill>
                  <a:schemeClr val="tx2">
                    <a:lumMod val="75000"/>
                  </a:schemeClr>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2">
                    <a:lumMod val="75000"/>
                  </a:schemeClr>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2">
                    <a:lumMod val="75000"/>
                  </a:schemeClr>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2">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b="1" dirty="0"/>
              <a:t>Tool Libraries </a:t>
            </a:r>
            <a:r>
              <a:rPr lang="en-US" sz="2400" dirty="0"/>
              <a:t>and</a:t>
            </a:r>
            <a:r>
              <a:rPr lang="en-US" sz="2400" b="1" dirty="0"/>
              <a:t> Libraries of Things </a:t>
            </a:r>
            <a:r>
              <a:rPr lang="en-US" sz="2400" dirty="0"/>
              <a:t>reduce household consumption and waste and provide community members with equitable access to quality goods.</a:t>
            </a:r>
          </a:p>
          <a:p>
            <a:pPr lvl="1"/>
            <a:r>
              <a:rPr lang="en-US" sz="2000" dirty="0"/>
              <a:t>South Portland, ME’s </a:t>
            </a:r>
            <a:r>
              <a:rPr lang="en-US" sz="2000" b="1" dirty="0"/>
              <a:t>Electric Tool Library </a:t>
            </a:r>
            <a:r>
              <a:rPr lang="en-US" sz="2000" dirty="0"/>
              <a:t>offers</a:t>
            </a:r>
            <a:r>
              <a:rPr lang="en-US" sz="2000" b="1" dirty="0"/>
              <a:t> </a:t>
            </a:r>
            <a:r>
              <a:rPr lang="en-US" sz="2000" dirty="0"/>
              <a:t>electric lawn tools with a library card.</a:t>
            </a:r>
          </a:p>
          <a:p>
            <a:pPr lvl="1"/>
            <a:r>
              <a:rPr lang="en-US" sz="2000" dirty="0"/>
              <a:t>Curtis Memorial Library of Things in Brunswick offers library card access to 1500+ things for just about anything.</a:t>
            </a:r>
          </a:p>
          <a:p>
            <a:pPr lvl="1"/>
            <a:r>
              <a:rPr lang="en-US" sz="2000" dirty="0"/>
              <a:t>The </a:t>
            </a:r>
            <a:r>
              <a:rPr lang="en-US" sz="2000" b="1" dirty="0"/>
              <a:t>Maine Gear Library </a:t>
            </a:r>
            <a:r>
              <a:rPr lang="en-US" sz="2000" dirty="0"/>
              <a:t>provides low-barrier access to high quality outdoor gear across the state.</a:t>
            </a:r>
          </a:p>
          <a:p>
            <a:r>
              <a:rPr lang="en-US" sz="2400" dirty="0"/>
              <a:t>Community organizations, often libraries, host </a:t>
            </a:r>
            <a:r>
              <a:rPr lang="en-US" sz="2400" b="1" dirty="0"/>
              <a:t>community repair cafes</a:t>
            </a:r>
            <a:r>
              <a:rPr lang="en-US" sz="2400" dirty="0"/>
              <a:t>, where people learn and teach traditional repair skills to keep things in use longer.</a:t>
            </a:r>
          </a:p>
        </p:txBody>
      </p:sp>
      <p:pic>
        <p:nvPicPr>
          <p:cNvPr id="17" name="Picture 16">
            <a:extLst>
              <a:ext uri="{FF2B5EF4-FFF2-40B4-BE49-F238E27FC236}">
                <a16:creationId xmlns:a16="http://schemas.microsoft.com/office/drawing/2014/main" id="{35B40105-B27D-00BC-D555-902C2DA13AE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5857" y="4439661"/>
            <a:ext cx="3916515" cy="1176247"/>
          </a:xfrm>
          <a:prstGeom prst="rect">
            <a:avLst/>
          </a:prstGeom>
        </p:spPr>
      </p:pic>
      <p:pic>
        <p:nvPicPr>
          <p:cNvPr id="6" name="Content Placeholder 5">
            <a:extLst>
              <a:ext uri="{FF2B5EF4-FFF2-40B4-BE49-F238E27FC236}">
                <a16:creationId xmlns:a16="http://schemas.microsoft.com/office/drawing/2014/main" id="{F4A6AEE5-FC20-2C17-0F55-FB30188736CE}"/>
              </a:ext>
            </a:extLst>
          </p:cNvPr>
          <p:cNvPicPr>
            <a:picLocks noGrp="1" noChangeAspect="1"/>
          </p:cNvPicPr>
          <p:nvPr>
            <p:ph sz="quarter" idx="10"/>
          </p:nvPr>
        </p:nvPicPr>
        <p:blipFill>
          <a:blip r:embed="rId6">
            <a:extLst>
              <a:ext uri="{28A0092B-C50C-407E-A947-70E740481C1C}">
                <a14:useLocalDpi xmlns:a14="http://schemas.microsoft.com/office/drawing/2010/main" val="0"/>
              </a:ext>
            </a:extLst>
          </a:blip>
          <a:stretch>
            <a:fillRect/>
          </a:stretch>
        </p:blipFill>
        <p:spPr bwMode="auto">
          <a:xfrm>
            <a:off x="328310" y="1436314"/>
            <a:ext cx="2448267" cy="1019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101053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7622AB-DBE6-4FD0-D91F-6E9603E31ED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2C0187D-A03F-1230-0FC6-B07F7FDAC88C}"/>
              </a:ext>
            </a:extLst>
          </p:cNvPr>
          <p:cNvSpPr>
            <a:spLocks noGrp="1"/>
          </p:cNvSpPr>
          <p:nvPr>
            <p:ph type="title"/>
          </p:nvPr>
        </p:nvSpPr>
        <p:spPr>
          <a:xfrm>
            <a:off x="611606" y="47394"/>
            <a:ext cx="10972800" cy="1092456"/>
          </a:xfrm>
        </p:spPr>
        <p:txBody>
          <a:bodyPr>
            <a:normAutofit/>
          </a:bodyPr>
          <a:lstStyle/>
          <a:p>
            <a:r>
              <a:rPr lang="en-US" dirty="0"/>
              <a:t>Repair Cafes as Climate Action</a:t>
            </a:r>
          </a:p>
        </p:txBody>
      </p:sp>
      <p:sp>
        <p:nvSpPr>
          <p:cNvPr id="3" name="Content Placeholder 2">
            <a:extLst>
              <a:ext uri="{FF2B5EF4-FFF2-40B4-BE49-F238E27FC236}">
                <a16:creationId xmlns:a16="http://schemas.microsoft.com/office/drawing/2014/main" id="{1769281C-5A3D-6FC7-AC39-E87ACCBF1D89}"/>
              </a:ext>
            </a:extLst>
          </p:cNvPr>
          <p:cNvSpPr>
            <a:spLocks noGrp="1"/>
          </p:cNvSpPr>
          <p:nvPr>
            <p:ph sz="quarter" idx="10"/>
          </p:nvPr>
        </p:nvSpPr>
        <p:spPr>
          <a:xfrm>
            <a:off x="505864" y="1141856"/>
            <a:ext cx="11448143" cy="4267200"/>
          </a:xfrm>
        </p:spPr>
        <p:txBody>
          <a:bodyPr/>
          <a:lstStyle/>
          <a:p>
            <a:r>
              <a:rPr lang="en-US" sz="2400" dirty="0"/>
              <a:t>“Intensive use of longer-lived repairable products” identified by IPCC as </a:t>
            </a:r>
            <a:r>
              <a:rPr lang="en-US" sz="2400" b="1" dirty="0"/>
              <a:t>necessary climate action.</a:t>
            </a:r>
          </a:p>
          <a:p>
            <a:r>
              <a:rPr lang="en-US" sz="2400" dirty="0"/>
              <a:t>Survey data suggests “nearly every </a:t>
            </a:r>
            <a:r>
              <a:rPr lang="en-US" sz="2400" b="1" dirty="0"/>
              <a:t>half of all products are discarded </a:t>
            </a:r>
            <a:r>
              <a:rPr lang="en-US" sz="2400" dirty="0"/>
              <a:t>after they malfunction or become defective,” regardless of repairability.</a:t>
            </a:r>
          </a:p>
          <a:p>
            <a:endParaRPr lang="en-US" dirty="0"/>
          </a:p>
        </p:txBody>
      </p:sp>
      <p:pic>
        <p:nvPicPr>
          <p:cNvPr id="5" name="Picture 4" descr="A group of people standing in a store&#10;&#10;Description automatically generated">
            <a:extLst>
              <a:ext uri="{FF2B5EF4-FFF2-40B4-BE49-F238E27FC236}">
                <a16:creationId xmlns:a16="http://schemas.microsoft.com/office/drawing/2014/main" id="{D5104A82-7F13-5087-8CA7-31FA9DE970A7}"/>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9400891" y="2668084"/>
            <a:ext cx="2436730" cy="2438400"/>
          </a:xfrm>
          <a:prstGeom prst="rect">
            <a:avLst/>
          </a:prstGeom>
        </p:spPr>
      </p:pic>
      <p:sp>
        <p:nvSpPr>
          <p:cNvPr id="6" name="object 11">
            <a:extLst>
              <a:ext uri="{FF2B5EF4-FFF2-40B4-BE49-F238E27FC236}">
                <a16:creationId xmlns:a16="http://schemas.microsoft.com/office/drawing/2014/main" id="{B4681839-5B3A-07A9-BF9A-B6A52DCADCE3}"/>
              </a:ext>
            </a:extLst>
          </p:cNvPr>
          <p:cNvSpPr txBox="1">
            <a:spLocks/>
          </p:cNvSpPr>
          <p:nvPr/>
        </p:nvSpPr>
        <p:spPr>
          <a:xfrm>
            <a:off x="9560506" y="5187200"/>
            <a:ext cx="2277115" cy="443711"/>
          </a:xfrm>
          <a:prstGeom prst="rect">
            <a:avLst/>
          </a:prstGeom>
        </p:spPr>
        <p:txBody>
          <a:bodyPr vert="horz" wrap="square" lIns="0" tIns="12700" rIns="0" bIns="0" rtlCol="0">
            <a:spAutoFit/>
          </a:bodyPr>
          <a:lstStyle>
            <a:lvl1pPr marL="0">
              <a:defRPr sz="2800" b="1" i="0">
                <a:solidFill>
                  <a:schemeClr val="bg1"/>
                </a:solidFill>
                <a:latin typeface="Calibri"/>
                <a:ea typeface="+mn-ea"/>
                <a:cs typeface="Calibri"/>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20955" marR="5080">
              <a:spcBef>
                <a:spcPts val="100"/>
              </a:spcBef>
              <a:tabLst>
                <a:tab pos="306705" algn="l"/>
              </a:tabLst>
            </a:pPr>
            <a:r>
              <a:rPr lang="en-US" sz="1400" b="0" i="1" dirty="0">
                <a:solidFill>
                  <a:srgbClr val="17375E"/>
                </a:solidFill>
              </a:rPr>
              <a:t>Photo courtesy of Hallie Kirsch and Maine GearShare</a:t>
            </a:r>
          </a:p>
        </p:txBody>
      </p:sp>
      <p:graphicFrame>
        <p:nvGraphicFramePr>
          <p:cNvPr id="9" name="object 9">
            <a:extLst>
              <a:ext uri="{FF2B5EF4-FFF2-40B4-BE49-F238E27FC236}">
                <a16:creationId xmlns:a16="http://schemas.microsoft.com/office/drawing/2014/main" id="{1F68383F-CB9F-15B8-D4AC-80B0B1B9005B}"/>
              </a:ext>
            </a:extLst>
          </p:cNvPr>
          <p:cNvGraphicFramePr/>
          <p:nvPr/>
        </p:nvGraphicFramePr>
        <p:xfrm>
          <a:off x="519257" y="1862065"/>
          <a:ext cx="8765248" cy="405043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0986756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5325CC-24C6-9FDE-E79D-FAC86147864C}"/>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80884C7-5705-D849-9A1B-631AE5463686}"/>
              </a:ext>
            </a:extLst>
          </p:cNvPr>
          <p:cNvSpPr>
            <a:spLocks noGrp="1"/>
          </p:cNvSpPr>
          <p:nvPr>
            <p:ph idx="1"/>
          </p:nvPr>
        </p:nvSpPr>
        <p:spPr>
          <a:xfrm>
            <a:off x="633926" y="1106146"/>
            <a:ext cx="11114199" cy="2018054"/>
          </a:xfrm>
        </p:spPr>
        <p:txBody>
          <a:bodyPr/>
          <a:lstStyle/>
          <a:p>
            <a:r>
              <a:rPr lang="en-US" sz="2400" dirty="0"/>
              <a:t>Develop a storm debris management plan that can </a:t>
            </a:r>
            <a:r>
              <a:rPr lang="en-US" sz="2400" b="1" dirty="0"/>
              <a:t>save your community money</a:t>
            </a:r>
            <a:r>
              <a:rPr lang="en-US" sz="2400" dirty="0"/>
              <a:t> and provide opportunities for </a:t>
            </a:r>
            <a:r>
              <a:rPr lang="en-US" sz="2400" b="1" dirty="0"/>
              <a:t>skill building and training</a:t>
            </a:r>
            <a:r>
              <a:rPr lang="en-US" sz="2400" dirty="0"/>
              <a:t>. </a:t>
            </a:r>
          </a:p>
          <a:p>
            <a:r>
              <a:rPr lang="en-US" sz="2400" dirty="0"/>
              <a:t>Consider collaborating with tech/vocational schools to recover material after a storm.</a:t>
            </a:r>
          </a:p>
          <a:p>
            <a:pPr lvl="1"/>
            <a:r>
              <a:rPr lang="en-US" sz="2000" dirty="0"/>
              <a:t>Example: Camden high school students made </a:t>
            </a:r>
            <a:r>
              <a:rPr lang="en-US" sz="2000" b="1" dirty="0"/>
              <a:t>picnic tables </a:t>
            </a:r>
            <a:r>
              <a:rPr lang="en-US" sz="2000" dirty="0"/>
              <a:t>with wood from a waterfront wharf boardwalk </a:t>
            </a:r>
            <a:r>
              <a:rPr lang="en-US" sz="2000" b="1" dirty="0"/>
              <a:t>demolished in a storm</a:t>
            </a:r>
            <a:r>
              <a:rPr lang="en-US" sz="2000" dirty="0"/>
              <a:t>. </a:t>
            </a:r>
          </a:p>
          <a:p>
            <a:endParaRPr lang="en-US" sz="2400" dirty="0"/>
          </a:p>
          <a:p>
            <a:endParaRPr lang="en-US" dirty="0"/>
          </a:p>
        </p:txBody>
      </p:sp>
      <p:sp>
        <p:nvSpPr>
          <p:cNvPr id="3" name="Title 2">
            <a:extLst>
              <a:ext uri="{FF2B5EF4-FFF2-40B4-BE49-F238E27FC236}">
                <a16:creationId xmlns:a16="http://schemas.microsoft.com/office/drawing/2014/main" id="{8F460BDF-DB96-750B-278C-09F3BA9BEB1D}"/>
              </a:ext>
            </a:extLst>
          </p:cNvPr>
          <p:cNvSpPr>
            <a:spLocks noGrp="1"/>
          </p:cNvSpPr>
          <p:nvPr>
            <p:ph type="title"/>
          </p:nvPr>
        </p:nvSpPr>
        <p:spPr>
          <a:xfrm>
            <a:off x="609600" y="84967"/>
            <a:ext cx="10972800" cy="933606"/>
          </a:xfrm>
        </p:spPr>
        <p:txBody>
          <a:bodyPr/>
          <a:lstStyle/>
          <a:p>
            <a:r>
              <a:rPr lang="en-US" dirty="0"/>
              <a:t>Prepare to Weather the Storms</a:t>
            </a:r>
          </a:p>
        </p:txBody>
      </p:sp>
      <p:sp>
        <p:nvSpPr>
          <p:cNvPr id="5" name="object 11">
            <a:extLst>
              <a:ext uri="{FF2B5EF4-FFF2-40B4-BE49-F238E27FC236}">
                <a16:creationId xmlns:a16="http://schemas.microsoft.com/office/drawing/2014/main" id="{B16F5D9C-6C08-C676-D32B-37F301E821D9}"/>
              </a:ext>
            </a:extLst>
          </p:cNvPr>
          <p:cNvSpPr txBox="1">
            <a:spLocks/>
          </p:cNvSpPr>
          <p:nvPr/>
        </p:nvSpPr>
        <p:spPr>
          <a:xfrm>
            <a:off x="5259532" y="5671132"/>
            <a:ext cx="3780939" cy="182101"/>
          </a:xfrm>
          <a:prstGeom prst="rect">
            <a:avLst/>
          </a:prstGeom>
        </p:spPr>
        <p:txBody>
          <a:bodyPr vert="horz" wrap="square" lIns="0" tIns="12700" rIns="0" bIns="0" rtlCol="0">
            <a:spAutoFit/>
          </a:bodyPr>
          <a:lstStyle>
            <a:lvl1pPr marL="0">
              <a:defRPr sz="2800" b="1" i="0">
                <a:solidFill>
                  <a:schemeClr val="bg1"/>
                </a:solidFill>
                <a:latin typeface="Calibri"/>
                <a:ea typeface="+mn-ea"/>
                <a:cs typeface="Calibri"/>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20955" marR="5080">
              <a:spcBef>
                <a:spcPts val="100"/>
              </a:spcBef>
              <a:tabLst>
                <a:tab pos="306705" algn="l"/>
              </a:tabLst>
            </a:pPr>
            <a:r>
              <a:rPr lang="en-US" sz="1100" i="1" dirty="0">
                <a:solidFill>
                  <a:srgbClr val="002060"/>
                </a:solidFill>
              </a:rPr>
              <a:t>Photos courtesy the Hatchery)</a:t>
            </a:r>
          </a:p>
        </p:txBody>
      </p:sp>
      <p:pic>
        <p:nvPicPr>
          <p:cNvPr id="6" name="Picture 6">
            <a:extLst>
              <a:ext uri="{FF2B5EF4-FFF2-40B4-BE49-F238E27FC236}">
                <a16:creationId xmlns:a16="http://schemas.microsoft.com/office/drawing/2014/main" id="{B2121C55-69DD-E6F7-3082-1EE562B76C98}"/>
              </a:ext>
            </a:extLst>
          </p:cNvPr>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283858" y="3320910"/>
            <a:ext cx="3925916" cy="260091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a:extLst>
              <a:ext uri="{FF2B5EF4-FFF2-40B4-BE49-F238E27FC236}">
                <a16:creationId xmlns:a16="http://schemas.microsoft.com/office/drawing/2014/main" id="{73BB0F22-05CE-52BB-41AB-BBE91D4DBE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15534" y="3310143"/>
            <a:ext cx="3332591" cy="250420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a:extLst>
              <a:ext uri="{FF2B5EF4-FFF2-40B4-BE49-F238E27FC236}">
                <a16:creationId xmlns:a16="http://schemas.microsoft.com/office/drawing/2014/main" id="{9B31D34A-E2A4-1835-23B2-7564D74B60E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3452521"/>
            <a:ext cx="3786108" cy="21310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4735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7A8D32-0045-24CF-D366-983C2FED0388}"/>
            </a:ext>
          </a:extLst>
        </p:cNvPr>
        <p:cNvGrpSpPr/>
        <p:nvPr/>
      </p:nvGrpSpPr>
      <p:grpSpPr>
        <a:xfrm>
          <a:off x="0" y="0"/>
          <a:ext cx="0" cy="0"/>
          <a:chOff x="0" y="0"/>
          <a:chExt cx="0" cy="0"/>
        </a:xfrm>
      </p:grpSpPr>
      <p:sp>
        <p:nvSpPr>
          <p:cNvPr id="6" name="Content Placeholder 5">
            <a:extLst>
              <a:ext uri="{FF2B5EF4-FFF2-40B4-BE49-F238E27FC236}">
                <a16:creationId xmlns:a16="http://schemas.microsoft.com/office/drawing/2014/main" id="{F878D82C-DDD6-0500-460F-785DBA1524BA}"/>
              </a:ext>
            </a:extLst>
          </p:cNvPr>
          <p:cNvSpPr>
            <a:spLocks noGrp="1"/>
          </p:cNvSpPr>
          <p:nvPr>
            <p:ph idx="1"/>
          </p:nvPr>
        </p:nvSpPr>
        <p:spPr>
          <a:xfrm>
            <a:off x="442536" y="1045818"/>
            <a:ext cx="11306928" cy="2230782"/>
          </a:xfrm>
        </p:spPr>
        <p:txBody>
          <a:bodyPr/>
          <a:lstStyle/>
          <a:p>
            <a:r>
              <a:rPr lang="en-US" sz="2400" dirty="0"/>
              <a:t>Trash/waste are “useless, unwanted or discarded </a:t>
            </a:r>
            <a:r>
              <a:rPr lang="en-US" sz="2400" b="1" dirty="0"/>
              <a:t>materials</a:t>
            </a:r>
            <a:r>
              <a:rPr lang="en-US" sz="2400" dirty="0"/>
              <a:t>.”</a:t>
            </a:r>
          </a:p>
          <a:p>
            <a:pPr lvl="1"/>
            <a:r>
              <a:rPr lang="en-US" sz="2000" b="1" dirty="0"/>
              <a:t>Waste management </a:t>
            </a:r>
            <a:r>
              <a:rPr lang="en-US" sz="2000" dirty="0"/>
              <a:t>is managing waste materials (disposal via landfill or incinerator or recovery like recycling or composting).</a:t>
            </a:r>
          </a:p>
          <a:p>
            <a:endParaRPr lang="en-US" sz="2000" dirty="0"/>
          </a:p>
          <a:p>
            <a:endParaRPr lang="en-US" b="1" dirty="0"/>
          </a:p>
        </p:txBody>
      </p:sp>
      <p:sp>
        <p:nvSpPr>
          <p:cNvPr id="8" name="Content Placeholder 5">
            <a:extLst>
              <a:ext uri="{FF2B5EF4-FFF2-40B4-BE49-F238E27FC236}">
                <a16:creationId xmlns:a16="http://schemas.microsoft.com/office/drawing/2014/main" id="{E6E04F8A-A5D4-A216-CBE6-C3AF13EC1D08}"/>
              </a:ext>
            </a:extLst>
          </p:cNvPr>
          <p:cNvSpPr txBox="1">
            <a:spLocks/>
          </p:cNvSpPr>
          <p:nvPr/>
        </p:nvSpPr>
        <p:spPr bwMode="auto">
          <a:xfrm>
            <a:off x="442536" y="3202336"/>
            <a:ext cx="7634666" cy="1545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charset="0"/>
              <a:buChar char="•"/>
              <a:defRPr sz="3200" kern="1200">
                <a:solidFill>
                  <a:schemeClr val="tx2">
                    <a:lumMod val="75000"/>
                  </a:schemeClr>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b="0" i="0" u="none" kern="1200">
                <a:solidFill>
                  <a:schemeClr val="tx2">
                    <a:lumMod val="75000"/>
                  </a:schemeClr>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2">
                    <a:lumMod val="75000"/>
                  </a:schemeClr>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2">
                    <a:lumMod val="75000"/>
                  </a:schemeClr>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2">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a:t>“Reuse” and “recycling” are often used interchangeably but are not the same.</a:t>
            </a:r>
          </a:p>
          <a:p>
            <a:pPr lvl="1"/>
            <a:r>
              <a:rPr lang="en-US" sz="2000" dirty="0"/>
              <a:t>Reuse is</a:t>
            </a:r>
            <a:r>
              <a:rPr lang="en-US" sz="2000" b="1" dirty="0"/>
              <a:t> </a:t>
            </a:r>
            <a:r>
              <a:rPr lang="en-US" sz="2000" dirty="0"/>
              <a:t>using an item or material again for its original purpose or repurposing it </a:t>
            </a:r>
            <a:r>
              <a:rPr lang="en-US" sz="2000" b="1" dirty="0"/>
              <a:t>without significant processing</a:t>
            </a:r>
            <a:r>
              <a:rPr lang="en-US" sz="2000" dirty="0"/>
              <a:t>.</a:t>
            </a:r>
          </a:p>
          <a:p>
            <a:pPr lvl="1"/>
            <a:r>
              <a:rPr lang="en-US" sz="2000" dirty="0"/>
              <a:t>Recycling is an energy-intensive industrial process that involves </a:t>
            </a:r>
            <a:r>
              <a:rPr lang="en-US" sz="2000" b="1" dirty="0"/>
              <a:t>breaking down, cleaning, and reprocessing</a:t>
            </a:r>
            <a:r>
              <a:rPr lang="en-US" sz="2000" dirty="0"/>
              <a:t> waste materials as feedstock to make new materials or products.</a:t>
            </a:r>
          </a:p>
          <a:p>
            <a:pPr lvl="2"/>
            <a:endParaRPr lang="en-US" sz="1600" dirty="0"/>
          </a:p>
          <a:p>
            <a:endParaRPr lang="en-US" dirty="0"/>
          </a:p>
        </p:txBody>
      </p:sp>
      <p:sp>
        <p:nvSpPr>
          <p:cNvPr id="5" name="Title 4">
            <a:extLst>
              <a:ext uri="{FF2B5EF4-FFF2-40B4-BE49-F238E27FC236}">
                <a16:creationId xmlns:a16="http://schemas.microsoft.com/office/drawing/2014/main" id="{9844841F-A478-A7A0-EFB0-AB7AB66CD9FB}"/>
              </a:ext>
            </a:extLst>
          </p:cNvPr>
          <p:cNvSpPr>
            <a:spLocks noGrp="1"/>
          </p:cNvSpPr>
          <p:nvPr>
            <p:ph type="title"/>
          </p:nvPr>
        </p:nvSpPr>
        <p:spPr>
          <a:xfrm>
            <a:off x="609600" y="81329"/>
            <a:ext cx="10972800" cy="898906"/>
          </a:xfrm>
        </p:spPr>
        <p:txBody>
          <a:bodyPr/>
          <a:lstStyle/>
          <a:p>
            <a:r>
              <a:rPr lang="en-US" dirty="0"/>
              <a:t>Talking (About) Trash</a:t>
            </a:r>
          </a:p>
        </p:txBody>
      </p:sp>
      <p:sp>
        <p:nvSpPr>
          <p:cNvPr id="3" name="TextBox 2">
            <a:extLst>
              <a:ext uri="{FF2B5EF4-FFF2-40B4-BE49-F238E27FC236}">
                <a16:creationId xmlns:a16="http://schemas.microsoft.com/office/drawing/2014/main" id="{5D04EDC6-9BC8-B3DA-5027-FCF9D369FC49}"/>
              </a:ext>
            </a:extLst>
          </p:cNvPr>
          <p:cNvSpPr txBox="1"/>
          <p:nvPr/>
        </p:nvSpPr>
        <p:spPr>
          <a:xfrm>
            <a:off x="11658600" y="5778759"/>
            <a:ext cx="381000" cy="369332"/>
          </a:xfrm>
          <a:prstGeom prst="rect">
            <a:avLst/>
          </a:prstGeom>
          <a:noFill/>
        </p:spPr>
        <p:txBody>
          <a:bodyPr wrap="square" rtlCol="0">
            <a:spAutoFit/>
          </a:bodyPr>
          <a:lstStyle/>
          <a:p>
            <a:fld id="{7D8592C1-7026-49E7-B083-CB07DDED7AB9}" type="slidenum">
              <a:rPr lang="en-US" smtClean="0"/>
              <a:t>2</a:t>
            </a:fld>
            <a:endParaRPr lang="en-US" dirty="0"/>
          </a:p>
        </p:txBody>
      </p:sp>
      <p:pic>
        <p:nvPicPr>
          <p:cNvPr id="2" name="Picture 1" descr="A diagram showing upstream (redesign, materials selection), midstream (reuse, circular business models), and downstream (recycling) materials management practices.">
            <a:extLst>
              <a:ext uri="{FF2B5EF4-FFF2-40B4-BE49-F238E27FC236}">
                <a16:creationId xmlns:a16="http://schemas.microsoft.com/office/drawing/2014/main" id="{6E24F351-A337-CBDE-E0EB-4147220CA1BD}"/>
              </a:ext>
            </a:extLst>
          </p:cNvPr>
          <p:cNvPicPr>
            <a:picLocks noChangeAspect="1"/>
          </p:cNvPicPr>
          <p:nvPr/>
        </p:nvPicPr>
        <p:blipFill>
          <a:blip r:embed="rId3">
            <a:extLst>
              <a:ext uri="{28A0092B-C50C-407E-A947-70E740481C1C}">
                <a14:useLocalDpi xmlns:a14="http://schemas.microsoft.com/office/drawing/2010/main" val="0"/>
              </a:ext>
            </a:extLst>
          </a:blip>
          <a:srcRect b="6421"/>
          <a:stretch>
            <a:fillRect/>
          </a:stretch>
        </p:blipFill>
        <p:spPr>
          <a:xfrm>
            <a:off x="8602836" y="1861763"/>
            <a:ext cx="3146628" cy="4016002"/>
          </a:xfrm>
          <a:prstGeom prst="rect">
            <a:avLst/>
          </a:prstGeom>
        </p:spPr>
      </p:pic>
      <p:sp>
        <p:nvSpPr>
          <p:cNvPr id="9" name="Content Placeholder 5">
            <a:extLst>
              <a:ext uri="{FF2B5EF4-FFF2-40B4-BE49-F238E27FC236}">
                <a16:creationId xmlns:a16="http://schemas.microsoft.com/office/drawing/2014/main" id="{6DAE3111-1F2F-12A2-0073-040512CB0E4F}"/>
              </a:ext>
            </a:extLst>
          </p:cNvPr>
          <p:cNvSpPr txBox="1">
            <a:spLocks/>
          </p:cNvSpPr>
          <p:nvPr/>
        </p:nvSpPr>
        <p:spPr bwMode="auto">
          <a:xfrm>
            <a:off x="442536" y="2122862"/>
            <a:ext cx="8160300" cy="77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charset="0"/>
              <a:buChar char="•"/>
              <a:defRPr sz="3200" kern="1200">
                <a:solidFill>
                  <a:schemeClr val="tx2">
                    <a:lumMod val="75000"/>
                  </a:schemeClr>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b="0" i="0" u="none" kern="1200">
                <a:solidFill>
                  <a:schemeClr val="tx2">
                    <a:lumMod val="75000"/>
                  </a:schemeClr>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2">
                    <a:lumMod val="75000"/>
                  </a:schemeClr>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2">
                    <a:lumMod val="75000"/>
                  </a:schemeClr>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2">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en-US" sz="2000" b="1" dirty="0"/>
              <a:t>Materials management </a:t>
            </a:r>
            <a:r>
              <a:rPr lang="en-US" sz="2000" dirty="0"/>
              <a:t>is managing waste materials </a:t>
            </a:r>
            <a:r>
              <a:rPr lang="en-US" sz="2000" b="1" i="1" dirty="0"/>
              <a:t>plus</a:t>
            </a:r>
            <a:r>
              <a:rPr lang="en-US" sz="2000" dirty="0"/>
              <a:t> practices across the lifecycle of materials that prevent them from becoming waste (design changes, systems changes, etc.).</a:t>
            </a:r>
            <a:endParaRPr lang="en-US" sz="2400" dirty="0"/>
          </a:p>
          <a:p>
            <a:pPr lvl="1"/>
            <a:endParaRPr lang="en-US" sz="2000" dirty="0"/>
          </a:p>
          <a:p>
            <a:endParaRPr lang="en-US" sz="2000" dirty="0"/>
          </a:p>
          <a:p>
            <a:endParaRPr lang="en-US" b="1" dirty="0"/>
          </a:p>
        </p:txBody>
      </p:sp>
      <p:sp>
        <p:nvSpPr>
          <p:cNvPr id="10" name="TextBox 9">
            <a:extLst>
              <a:ext uri="{FF2B5EF4-FFF2-40B4-BE49-F238E27FC236}">
                <a16:creationId xmlns:a16="http://schemas.microsoft.com/office/drawing/2014/main" id="{A95C8837-C4B9-D564-370D-2EC162DCAF7A}"/>
              </a:ext>
            </a:extLst>
          </p:cNvPr>
          <p:cNvSpPr txBox="1"/>
          <p:nvPr/>
        </p:nvSpPr>
        <p:spPr>
          <a:xfrm>
            <a:off x="6348526" y="5868440"/>
            <a:ext cx="5379718" cy="307777"/>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1" algn="ctr"/>
            <a:r>
              <a:rPr lang="en-US" sz="1400" i="1" dirty="0">
                <a:solidFill>
                  <a:srgbClr val="17375E"/>
                </a:solidFill>
                <a:latin typeface="+mj-lt"/>
                <a:cs typeface="Calibri Light"/>
              </a:rPr>
              <a:t>Graphic courtesy of EPPIC Business Development program</a:t>
            </a:r>
          </a:p>
        </p:txBody>
      </p:sp>
    </p:spTree>
    <p:extLst>
      <p:ext uri="{BB962C8B-B14F-4D97-AF65-F5344CB8AC3E}">
        <p14:creationId xmlns:p14="http://schemas.microsoft.com/office/powerpoint/2010/main" val="18422091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A74305-BBFD-991A-45E3-A3426612B3CD}"/>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14F27D80-7A52-3FD8-5ACB-FB31BD57574B}"/>
              </a:ext>
            </a:extLst>
          </p:cNvPr>
          <p:cNvSpPr txBox="1"/>
          <p:nvPr/>
        </p:nvSpPr>
        <p:spPr bwMode="auto">
          <a:xfrm>
            <a:off x="457200" y="1295400"/>
            <a:ext cx="10972800" cy="1951037"/>
          </a:xfrm>
          <a:prstGeom prst="rect">
            <a:avLst/>
          </a:prstGeom>
          <a:noFill/>
          <a:ln>
            <a:noFill/>
          </a:ln>
        </p:spPr>
        <p:txBody>
          <a:bodyPr vert="horz" wrap="square" lIns="91440" tIns="45720" rIns="91440" bIns="45720" numCol="1" rtlCol="0" anchor="t" anchorCtr="0" compatLnSpc="1">
            <a:prstTxWarp prst="textNoShape">
              <a:avLst/>
            </a:prstTxWarp>
            <a:normAutofit fontScale="70000" lnSpcReduction="20000"/>
          </a:bodyPr>
          <a:lstStyle/>
          <a:p>
            <a:pPr marL="342900" indent="-342900">
              <a:spcBef>
                <a:spcPct val="20000"/>
              </a:spcBef>
              <a:buFont typeface="Arial" charset="0"/>
              <a:buChar char="•"/>
            </a:pPr>
            <a:r>
              <a:rPr lang="en-US" sz="3400" dirty="0">
                <a:solidFill>
                  <a:schemeClr val="tx2">
                    <a:lumMod val="75000"/>
                  </a:schemeClr>
                </a:solidFill>
                <a:latin typeface="+mn-lt"/>
                <a:cs typeface="+mn-cs"/>
              </a:rPr>
              <a:t>Recognize climate leadership by local businesses and organizations and highlight examples of how they’ve taken action to reduce and divert waste.</a:t>
            </a:r>
          </a:p>
          <a:p>
            <a:pPr marL="342900" indent="-342900">
              <a:spcBef>
                <a:spcPct val="20000"/>
              </a:spcBef>
              <a:buFont typeface="Arial" charset="0"/>
              <a:buChar char="•"/>
            </a:pPr>
            <a:r>
              <a:rPr lang="en-US" sz="3400" dirty="0">
                <a:solidFill>
                  <a:schemeClr val="tx2">
                    <a:lumMod val="75000"/>
                  </a:schemeClr>
                </a:solidFill>
                <a:latin typeface="+mn-lt"/>
                <a:cs typeface="+mn-cs"/>
              </a:rPr>
              <a:t>Create a climate change education, outreach, and engagement program for residents, businesses, and community partners that talks about the climate benefits of reducing waste and provides tips to get started with reducing waste, recycling, and composting.</a:t>
            </a:r>
          </a:p>
          <a:p>
            <a:pPr marL="342900" indent="-342900">
              <a:spcBef>
                <a:spcPct val="20000"/>
              </a:spcBef>
              <a:buFont typeface="Arial" charset="0"/>
              <a:buChar char="•"/>
            </a:pPr>
            <a:endParaRPr lang="en-US" sz="3200" dirty="0">
              <a:solidFill>
                <a:schemeClr val="tx2">
                  <a:lumMod val="75000"/>
                </a:schemeClr>
              </a:solidFill>
              <a:latin typeface="+mn-lt"/>
              <a:cs typeface="+mn-cs"/>
            </a:endParaRPr>
          </a:p>
        </p:txBody>
      </p:sp>
      <p:sp>
        <p:nvSpPr>
          <p:cNvPr id="8" name="Title 2">
            <a:extLst>
              <a:ext uri="{FF2B5EF4-FFF2-40B4-BE49-F238E27FC236}">
                <a16:creationId xmlns:a16="http://schemas.microsoft.com/office/drawing/2014/main" id="{8324483E-5063-EE34-0C01-9D7F241DC64D}"/>
              </a:ext>
            </a:extLst>
          </p:cNvPr>
          <p:cNvSpPr>
            <a:spLocks noGrp="1"/>
          </p:cNvSpPr>
          <p:nvPr>
            <p:ph type="title"/>
          </p:nvPr>
        </p:nvSpPr>
        <p:spPr>
          <a:xfrm>
            <a:off x="609600" y="457200"/>
            <a:ext cx="10972800" cy="876300"/>
          </a:xfrm>
        </p:spPr>
        <p:txBody>
          <a:bodyPr>
            <a:normAutofit fontScale="90000"/>
          </a:bodyPr>
          <a:lstStyle/>
          <a:p>
            <a:r>
              <a:rPr lang="en-US" dirty="0"/>
              <a:t>Recognize &amp; Support Climate Leaders</a:t>
            </a:r>
            <a:br>
              <a:rPr lang="en-US" dirty="0"/>
            </a:br>
            <a:endParaRPr lang="en-US" dirty="0"/>
          </a:p>
        </p:txBody>
      </p:sp>
      <p:pic>
        <p:nvPicPr>
          <p:cNvPr id="2" name="Content Placeholder 1" descr="A picture containing text, sign&#10;&#10;AI-generated content may be incorrect.">
            <a:extLst>
              <a:ext uri="{FF2B5EF4-FFF2-40B4-BE49-F238E27FC236}">
                <a16:creationId xmlns:a16="http://schemas.microsoft.com/office/drawing/2014/main" id="{6F07B02A-8FA6-3553-5559-15A4345E244B}"/>
              </a:ext>
            </a:extLst>
          </p:cNvPr>
          <p:cNvPicPr>
            <a:picLocks noGrp="1" noChangeAspect="1"/>
          </p:cNvPicPr>
          <p:nvPr>
            <p:ph sz="quarter" idx="10"/>
          </p:nvPr>
        </p:nvPicPr>
        <p:blipFill>
          <a:blip r:embed="rId3" cstate="screen">
            <a:extLst>
              <a:ext uri="{28A0092B-C50C-407E-A947-70E740481C1C}">
                <a14:useLocalDpi xmlns:a14="http://schemas.microsoft.com/office/drawing/2010/main" val="0"/>
              </a:ext>
            </a:extLst>
          </a:blip>
          <a:srcRect t="26175" b="25589"/>
          <a:stretch>
            <a:fillRect/>
          </a:stretch>
        </p:blipFill>
        <p:spPr>
          <a:xfrm>
            <a:off x="609600" y="3459162"/>
            <a:ext cx="10972800" cy="2408238"/>
          </a:xfrm>
          <a:prstGeom prst="rect">
            <a:avLst/>
          </a:prstGeom>
          <a:noFill/>
        </p:spPr>
      </p:pic>
    </p:spTree>
    <p:extLst>
      <p:ext uri="{BB962C8B-B14F-4D97-AF65-F5344CB8AC3E}">
        <p14:creationId xmlns:p14="http://schemas.microsoft.com/office/powerpoint/2010/main" val="38798780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169611-0C8F-4975-0EE5-4430CBE09F7D}"/>
              </a:ext>
            </a:extLst>
          </p:cNvPr>
          <p:cNvSpPr>
            <a:spLocks noGrp="1"/>
          </p:cNvSpPr>
          <p:nvPr>
            <p:ph type="title"/>
          </p:nvPr>
        </p:nvSpPr>
        <p:spPr>
          <a:xfrm>
            <a:off x="609600" y="76200"/>
            <a:ext cx="10972800" cy="1028700"/>
          </a:xfrm>
        </p:spPr>
        <p:txBody>
          <a:bodyPr/>
          <a:lstStyle/>
          <a:p>
            <a:r>
              <a:rPr lang="en-US" dirty="0"/>
              <a:t>Example: City of Phoenix, Arizona</a:t>
            </a:r>
          </a:p>
        </p:txBody>
      </p:sp>
      <p:sp>
        <p:nvSpPr>
          <p:cNvPr id="3" name="Content Placeholder 2">
            <a:extLst>
              <a:ext uri="{FF2B5EF4-FFF2-40B4-BE49-F238E27FC236}">
                <a16:creationId xmlns:a16="http://schemas.microsoft.com/office/drawing/2014/main" id="{E870B510-4469-9903-B747-B53985AC4010}"/>
              </a:ext>
            </a:extLst>
          </p:cNvPr>
          <p:cNvSpPr>
            <a:spLocks noGrp="1"/>
          </p:cNvSpPr>
          <p:nvPr>
            <p:ph sz="quarter" idx="10"/>
          </p:nvPr>
        </p:nvSpPr>
        <p:spPr>
          <a:xfrm>
            <a:off x="498472" y="1257300"/>
            <a:ext cx="5292728" cy="4267200"/>
          </a:xfrm>
        </p:spPr>
        <p:txBody>
          <a:bodyPr/>
          <a:lstStyle/>
          <a:p>
            <a:r>
              <a:rPr lang="en-US" sz="2400" dirty="0"/>
              <a:t>Green Business Leader Program recognizes and promotes businesses that volunteer to operate in a more </a:t>
            </a:r>
            <a:r>
              <a:rPr lang="en-US" sz="2400" b="1" dirty="0"/>
              <a:t>environmentally responsible </a:t>
            </a:r>
            <a:r>
              <a:rPr lang="en-US" sz="2400" dirty="0"/>
              <a:t>manner through sustainable actions.</a:t>
            </a:r>
          </a:p>
          <a:p>
            <a:r>
              <a:rPr lang="en-US" sz="2400" dirty="0"/>
              <a:t>Zero Waste Business Program helps Public Works gather data on participating businesses’</a:t>
            </a:r>
            <a:r>
              <a:rPr lang="en-US" sz="2400" b="1" dirty="0"/>
              <a:t> reuse, recycling, or composting </a:t>
            </a:r>
            <a:r>
              <a:rPr lang="en-US" sz="2400" dirty="0"/>
              <a:t>efforts. </a:t>
            </a:r>
          </a:p>
          <a:p>
            <a:pPr lvl="1"/>
            <a:r>
              <a:rPr lang="en-US" sz="2000" dirty="0"/>
              <a:t>In exchange for this data, Public Works offers creative ways to </a:t>
            </a:r>
            <a:r>
              <a:rPr lang="en-US" sz="2000" b="1" dirty="0"/>
              <a:t>promote the organization's business model </a:t>
            </a:r>
            <a:r>
              <a:rPr lang="en-US" sz="2000" dirty="0"/>
              <a:t>as part of their public outreach and education.</a:t>
            </a:r>
          </a:p>
          <a:p>
            <a:endParaRPr lang="en-US" sz="2400" dirty="0"/>
          </a:p>
        </p:txBody>
      </p:sp>
      <p:pic>
        <p:nvPicPr>
          <p:cNvPr id="5" name="Content Placeholder 4" descr="Timeline&#10;&#10;AI-generated content may be incorrect.">
            <a:extLst>
              <a:ext uri="{FF2B5EF4-FFF2-40B4-BE49-F238E27FC236}">
                <a16:creationId xmlns:a16="http://schemas.microsoft.com/office/drawing/2014/main" id="{D992D830-B27E-1DA6-3AA2-29D5C7E477D2}"/>
              </a:ext>
            </a:extLst>
          </p:cNvPr>
          <p:cNvPicPr>
            <a:picLocks noGrp="1" noChangeAspect="1"/>
          </p:cNvPicPr>
          <p:nvPr>
            <p:ph sz="quarter" idx="11"/>
          </p:nvPr>
        </p:nvPicPr>
        <p:blipFill>
          <a:blip r:embed="rId2">
            <a:extLst>
              <a:ext uri="{28A0092B-C50C-407E-A947-70E740481C1C}">
                <a14:useLocalDpi xmlns:a14="http://schemas.microsoft.com/office/drawing/2010/main" val="0"/>
              </a:ext>
            </a:extLst>
          </a:blip>
          <a:stretch>
            <a:fillRect/>
          </a:stretch>
        </p:blipFill>
        <p:spPr>
          <a:xfrm>
            <a:off x="5791200" y="1409700"/>
            <a:ext cx="6054728" cy="4267200"/>
          </a:xfrm>
          <a:prstGeom prst="rect">
            <a:avLst/>
          </a:prstGeom>
        </p:spPr>
      </p:pic>
    </p:spTree>
    <p:extLst>
      <p:ext uri="{BB962C8B-B14F-4D97-AF65-F5344CB8AC3E}">
        <p14:creationId xmlns:p14="http://schemas.microsoft.com/office/powerpoint/2010/main" val="19735987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57EEE7-40CD-5B78-02C7-B534C7CB9574}"/>
              </a:ext>
            </a:extLst>
          </p:cNvPr>
          <p:cNvSpPr>
            <a:spLocks noGrp="1"/>
          </p:cNvSpPr>
          <p:nvPr>
            <p:ph type="title"/>
          </p:nvPr>
        </p:nvSpPr>
        <p:spPr>
          <a:xfrm>
            <a:off x="609600" y="149506"/>
            <a:ext cx="10972800" cy="993494"/>
          </a:xfrm>
        </p:spPr>
        <p:txBody>
          <a:bodyPr wrap="square" anchor="ctr">
            <a:normAutofit/>
          </a:bodyPr>
          <a:lstStyle/>
          <a:p>
            <a:r>
              <a:rPr lang="en-US" dirty="0"/>
              <a:t>Circularity Supports a Just Transition</a:t>
            </a:r>
          </a:p>
        </p:txBody>
      </p:sp>
      <p:sp>
        <p:nvSpPr>
          <p:cNvPr id="8" name="Content Placeholder 2">
            <a:extLst>
              <a:ext uri="{FF2B5EF4-FFF2-40B4-BE49-F238E27FC236}">
                <a16:creationId xmlns:a16="http://schemas.microsoft.com/office/drawing/2014/main" id="{C893160C-87E7-13F7-487D-1847DF8E463A}"/>
              </a:ext>
            </a:extLst>
          </p:cNvPr>
          <p:cNvSpPr>
            <a:spLocks noGrp="1"/>
          </p:cNvSpPr>
          <p:nvPr>
            <p:ph sz="quarter" idx="10"/>
          </p:nvPr>
        </p:nvSpPr>
        <p:spPr>
          <a:xfrm>
            <a:off x="398844" y="1127085"/>
            <a:ext cx="11547936" cy="4267200"/>
          </a:xfrm>
        </p:spPr>
        <p:txBody>
          <a:bodyPr/>
          <a:lstStyle/>
          <a:p>
            <a:r>
              <a:rPr lang="en-US" sz="2400" dirty="0"/>
              <a:t>Example: Charlotte, NC is the first U.S. municipality to commit to adopting a </a:t>
            </a:r>
            <a:r>
              <a:rPr lang="en-US" sz="2400" b="1" dirty="0"/>
              <a:t>circular economy </a:t>
            </a:r>
            <a:r>
              <a:rPr lang="en-US" sz="2400" dirty="0"/>
              <a:t>as a public sector strategy. </a:t>
            </a:r>
          </a:p>
        </p:txBody>
      </p:sp>
      <p:pic>
        <p:nvPicPr>
          <p:cNvPr id="6" name="Content Placeholder 5">
            <a:extLst>
              <a:ext uri="{FF2B5EF4-FFF2-40B4-BE49-F238E27FC236}">
                <a16:creationId xmlns:a16="http://schemas.microsoft.com/office/drawing/2014/main" id="{73DB35CC-2F0E-C0A5-6DD4-977A5C177B09}"/>
              </a:ext>
            </a:extLst>
          </p:cNvPr>
          <p:cNvPicPr>
            <a:picLocks noGrp="1" noChangeAspect="1"/>
          </p:cNvPicPr>
          <p:nvPr>
            <p:ph sz="quarter" idx="11"/>
          </p:nvPr>
        </p:nvPicPr>
        <p:blipFill>
          <a:blip r:embed="rId3">
            <a:extLst>
              <a:ext uri="{28A0092B-C50C-407E-A947-70E740481C1C}">
                <a14:useLocalDpi xmlns:a14="http://schemas.microsoft.com/office/drawing/2010/main" val="0"/>
              </a:ext>
            </a:extLst>
          </a:blip>
          <a:stretch>
            <a:fillRect/>
          </a:stretch>
        </p:blipFill>
        <p:spPr bwMode="auto">
          <a:xfrm>
            <a:off x="4122871" y="1981200"/>
            <a:ext cx="7727326" cy="41148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7" name="Content Placeholder 2">
            <a:extLst>
              <a:ext uri="{FF2B5EF4-FFF2-40B4-BE49-F238E27FC236}">
                <a16:creationId xmlns:a16="http://schemas.microsoft.com/office/drawing/2014/main" id="{23C00902-0023-AA47-850C-480E3C4BA110}"/>
              </a:ext>
            </a:extLst>
          </p:cNvPr>
          <p:cNvSpPr txBox="1">
            <a:spLocks/>
          </p:cNvSpPr>
          <p:nvPr/>
        </p:nvSpPr>
        <p:spPr bwMode="auto">
          <a:xfrm>
            <a:off x="398844" y="1981200"/>
            <a:ext cx="3806624"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charset="0"/>
              <a:buChar char="•"/>
              <a:defRPr sz="3200" kern="1200">
                <a:solidFill>
                  <a:schemeClr val="tx2">
                    <a:lumMod val="75000"/>
                  </a:schemeClr>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b="0" i="0" u="none" kern="1200">
                <a:solidFill>
                  <a:schemeClr val="tx2">
                    <a:lumMod val="75000"/>
                  </a:schemeClr>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2">
                    <a:lumMod val="75000"/>
                  </a:schemeClr>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2">
                    <a:lumMod val="75000"/>
                  </a:schemeClr>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2">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en-US" sz="2000" dirty="0"/>
              <a:t>Material resources that now end up in landfills will be the basis for Charlotte’s next industrial revolution. </a:t>
            </a:r>
          </a:p>
          <a:p>
            <a:pPr lvl="1"/>
            <a:r>
              <a:rPr lang="en-US" sz="2000" dirty="0"/>
              <a:t>These materials are the foundation for an era of green manufacturing that unlocks new technological advances, increases local resilience, and supports workforce development.</a:t>
            </a:r>
          </a:p>
        </p:txBody>
      </p:sp>
    </p:spTree>
    <p:extLst>
      <p:ext uri="{BB962C8B-B14F-4D97-AF65-F5344CB8AC3E}">
        <p14:creationId xmlns:p14="http://schemas.microsoft.com/office/powerpoint/2010/main" val="40237205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9FA731-B42B-BB0C-FCCC-C89DB646C40C}"/>
            </a:ext>
          </a:extLst>
        </p:cNvPr>
        <p:cNvGrpSpPr/>
        <p:nvPr/>
      </p:nvGrpSpPr>
      <p:grpSpPr>
        <a:xfrm>
          <a:off x="0" y="0"/>
          <a:ext cx="0" cy="0"/>
          <a:chOff x="0" y="0"/>
          <a:chExt cx="0" cy="0"/>
        </a:xfrm>
      </p:grpSpPr>
      <p:sp>
        <p:nvSpPr>
          <p:cNvPr id="6" name="Content Placeholder 5">
            <a:extLst>
              <a:ext uri="{FF2B5EF4-FFF2-40B4-BE49-F238E27FC236}">
                <a16:creationId xmlns:a16="http://schemas.microsoft.com/office/drawing/2014/main" id="{91DE4794-9A1C-7DB3-F4CD-56FDCAC7559B}"/>
              </a:ext>
            </a:extLst>
          </p:cNvPr>
          <p:cNvSpPr>
            <a:spLocks noGrp="1"/>
          </p:cNvSpPr>
          <p:nvPr>
            <p:ph idx="1"/>
          </p:nvPr>
        </p:nvSpPr>
        <p:spPr>
          <a:xfrm>
            <a:off x="228600" y="1143001"/>
            <a:ext cx="11582400" cy="1828800"/>
          </a:xfrm>
        </p:spPr>
        <p:txBody>
          <a:bodyPr/>
          <a:lstStyle/>
          <a:p>
            <a:pPr lvl="1">
              <a:spcAft>
                <a:spcPts val="0"/>
              </a:spcAft>
              <a:buFont typeface="Arial" panose="020B0604020202020204" pitchFamily="34" charset="0"/>
              <a:buChar char="•"/>
              <a:defRPr/>
            </a:pPr>
            <a:r>
              <a:rPr lang="en-US" sz="2400" kern="100" dirty="0">
                <a:solidFill>
                  <a:srgbClr val="25408F"/>
                </a:solidFill>
                <a:ea typeface="Aptos" panose="020B0004020202020204" pitchFamily="34" charset="0"/>
                <a:cs typeface="Times New Roman"/>
                <a:hlinkClick r:id="rId2"/>
              </a:rPr>
              <a:t>Community Action Grants</a:t>
            </a:r>
            <a:r>
              <a:rPr lang="en-US" sz="2400" kern="100" dirty="0">
                <a:solidFill>
                  <a:srgbClr val="25408F"/>
                </a:solidFill>
                <a:ea typeface="Aptos" panose="020B0004020202020204" pitchFamily="34" charset="0"/>
                <a:cs typeface="Times New Roman"/>
              </a:rPr>
              <a:t> </a:t>
            </a:r>
            <a:r>
              <a:rPr lang="en-US" sz="2400" kern="100" dirty="0">
                <a:solidFill>
                  <a:srgbClr val="17375E"/>
                </a:solidFill>
                <a:ea typeface="Aptos" panose="020B0004020202020204" pitchFamily="34" charset="0"/>
                <a:cs typeface="Times New Roman"/>
              </a:rPr>
              <a:t>supports strategies aligning with Maine Won’t Wait 2024</a:t>
            </a:r>
          </a:p>
          <a:p>
            <a:pPr lvl="1">
              <a:spcAft>
                <a:spcPts val="0"/>
              </a:spcAft>
              <a:buFont typeface="Arial" panose="020B0604020202020204" pitchFamily="34" charset="0"/>
              <a:buChar char="•"/>
              <a:defRPr/>
            </a:pPr>
            <a:r>
              <a:rPr lang="en-US" sz="2400" dirty="0">
                <a:solidFill>
                  <a:srgbClr val="25408F"/>
                </a:solidFill>
                <a:cs typeface="Calibri Light"/>
                <a:hlinkClick r:id="rId3"/>
              </a:rPr>
              <a:t>Waste Diversion Grants </a:t>
            </a:r>
            <a:r>
              <a:rPr lang="en-US" sz="2400" dirty="0">
                <a:solidFill>
                  <a:srgbClr val="25408F"/>
                </a:solidFill>
                <a:cs typeface="Calibri Light"/>
              </a:rPr>
              <a:t> </a:t>
            </a:r>
            <a:r>
              <a:rPr lang="en-US" sz="2400" dirty="0">
                <a:solidFill>
                  <a:srgbClr val="17375E"/>
                </a:solidFill>
                <a:cs typeface="Calibri Light"/>
              </a:rPr>
              <a:t>funding to keep waste out of the trash.</a:t>
            </a:r>
          </a:p>
          <a:p>
            <a:pPr lvl="1">
              <a:spcAft>
                <a:spcPts val="0"/>
              </a:spcAft>
              <a:buFont typeface="Arial" panose="020B0604020202020204" pitchFamily="34" charset="0"/>
              <a:buChar char="•"/>
              <a:defRPr/>
            </a:pPr>
            <a:r>
              <a:rPr lang="en-US" sz="2400" kern="100" dirty="0">
                <a:solidFill>
                  <a:srgbClr val="17375E"/>
                </a:solidFill>
                <a:ea typeface="Aptos" panose="020B0004020202020204" pitchFamily="34" charset="0"/>
                <a:cs typeface="Times New Roman"/>
              </a:rPr>
              <a:t>Upstream </a:t>
            </a:r>
            <a:r>
              <a:rPr lang="en-US" sz="2400" kern="100" dirty="0">
                <a:solidFill>
                  <a:srgbClr val="17375E"/>
                </a:solidFill>
                <a:ea typeface="Aptos" panose="020B0004020202020204" pitchFamily="34" charset="0"/>
                <a:cs typeface="Times New Roman"/>
                <a:hlinkClick r:id="rId4"/>
              </a:rPr>
              <a:t>Reuse Funding Opportunities Tracker</a:t>
            </a:r>
            <a:r>
              <a:rPr lang="en-US" sz="2400" kern="100" dirty="0">
                <a:solidFill>
                  <a:srgbClr val="17375E"/>
                </a:solidFill>
                <a:ea typeface="Aptos" panose="020B0004020202020204" pitchFamily="34" charset="0"/>
                <a:cs typeface="Times New Roman"/>
              </a:rPr>
              <a:t> tracks funding that enables reuse.</a:t>
            </a:r>
          </a:p>
          <a:p>
            <a:pPr lvl="1">
              <a:spcAft>
                <a:spcPts val="0"/>
              </a:spcAft>
              <a:buFont typeface="Arial" panose="020B0604020202020204" pitchFamily="34" charset="0"/>
              <a:buChar char="•"/>
              <a:defRPr/>
            </a:pPr>
            <a:r>
              <a:rPr lang="en-US" sz="2400" kern="100" dirty="0">
                <a:solidFill>
                  <a:srgbClr val="17375E"/>
                </a:solidFill>
                <a:ea typeface="Aptos" panose="020B0004020202020204" pitchFamily="34" charset="0"/>
                <a:cs typeface="Calibri Light"/>
              </a:rPr>
              <a:t>Natural Resources Council of Maine </a:t>
            </a:r>
            <a:r>
              <a:rPr lang="en-US" sz="2400" kern="100" dirty="0">
                <a:solidFill>
                  <a:srgbClr val="25408F"/>
                </a:solidFill>
                <a:ea typeface="Aptos" panose="020B0004020202020204" pitchFamily="34" charset="0"/>
                <a:cs typeface="Calibri Light"/>
                <a:hlinkClick r:id="rId5"/>
              </a:rPr>
              <a:t>Sustainability Seed Grants</a:t>
            </a:r>
            <a:r>
              <a:rPr lang="en-US" sz="2400" kern="100" dirty="0">
                <a:solidFill>
                  <a:srgbClr val="25408F"/>
                </a:solidFill>
                <a:ea typeface="Aptos" panose="020B0004020202020204" pitchFamily="34" charset="0"/>
                <a:cs typeface="Calibri Light"/>
              </a:rPr>
              <a:t> ($2K maximum).</a:t>
            </a:r>
            <a:endParaRPr lang="en-US" sz="2400" kern="100" dirty="0">
              <a:solidFill>
                <a:srgbClr val="17375E"/>
              </a:solidFill>
              <a:ea typeface="Aptos" panose="020B0004020202020204" pitchFamily="34" charset="0"/>
              <a:cs typeface="Times New Roman"/>
            </a:endParaRPr>
          </a:p>
          <a:p>
            <a:pPr lvl="1">
              <a:spcAft>
                <a:spcPts val="600"/>
              </a:spcAft>
              <a:buFont typeface="Arial" panose="020B0604020202020204" pitchFamily="34" charset="0"/>
              <a:buChar char="•"/>
              <a:defRPr/>
            </a:pPr>
            <a:endParaRPr lang="en-US" sz="2400" kern="100" dirty="0">
              <a:solidFill>
                <a:srgbClr val="17375E"/>
              </a:solidFill>
              <a:ea typeface="Aptos" panose="020B0004020202020204" pitchFamily="34" charset="0"/>
              <a:cs typeface="Times New Roman"/>
            </a:endParaRPr>
          </a:p>
          <a:p>
            <a:endParaRPr lang="en-US" dirty="0"/>
          </a:p>
        </p:txBody>
      </p:sp>
      <p:sp>
        <p:nvSpPr>
          <p:cNvPr id="5" name="Title 4">
            <a:extLst>
              <a:ext uri="{FF2B5EF4-FFF2-40B4-BE49-F238E27FC236}">
                <a16:creationId xmlns:a16="http://schemas.microsoft.com/office/drawing/2014/main" id="{46154524-54AB-1D12-B108-C0A0B1C9A156}"/>
              </a:ext>
            </a:extLst>
          </p:cNvPr>
          <p:cNvSpPr>
            <a:spLocks noGrp="1"/>
          </p:cNvSpPr>
          <p:nvPr>
            <p:ph type="title"/>
          </p:nvPr>
        </p:nvSpPr>
        <p:spPr>
          <a:xfrm>
            <a:off x="622300" y="76200"/>
            <a:ext cx="10972800" cy="838200"/>
          </a:xfrm>
        </p:spPr>
        <p:txBody>
          <a:bodyPr>
            <a:normAutofit/>
          </a:bodyPr>
          <a:lstStyle/>
          <a:p>
            <a:r>
              <a:rPr lang="en-US" dirty="0"/>
              <a:t>Resources to Tackle Waste &amp; Emissions</a:t>
            </a:r>
          </a:p>
        </p:txBody>
      </p:sp>
      <p:sp>
        <p:nvSpPr>
          <p:cNvPr id="3" name="TextBox 2">
            <a:extLst>
              <a:ext uri="{FF2B5EF4-FFF2-40B4-BE49-F238E27FC236}">
                <a16:creationId xmlns:a16="http://schemas.microsoft.com/office/drawing/2014/main" id="{DB15BB0F-A8B3-ABF2-FD2B-290EFB26F20C}"/>
              </a:ext>
            </a:extLst>
          </p:cNvPr>
          <p:cNvSpPr txBox="1"/>
          <p:nvPr/>
        </p:nvSpPr>
        <p:spPr>
          <a:xfrm>
            <a:off x="11582400" y="5778759"/>
            <a:ext cx="457200" cy="369332"/>
          </a:xfrm>
          <a:prstGeom prst="rect">
            <a:avLst/>
          </a:prstGeom>
          <a:noFill/>
        </p:spPr>
        <p:txBody>
          <a:bodyPr wrap="square" rtlCol="0">
            <a:spAutoFit/>
          </a:bodyPr>
          <a:lstStyle/>
          <a:p>
            <a:fld id="{7D8592C1-7026-49E7-B083-CB07DDED7AB9}" type="slidenum">
              <a:rPr lang="en-US" smtClean="0"/>
              <a:t>23</a:t>
            </a:fld>
            <a:endParaRPr lang="en-US" dirty="0"/>
          </a:p>
        </p:txBody>
      </p:sp>
      <p:pic>
        <p:nvPicPr>
          <p:cNvPr id="8" name="Picture 7">
            <a:extLst>
              <a:ext uri="{FF2B5EF4-FFF2-40B4-BE49-F238E27FC236}">
                <a16:creationId xmlns:a16="http://schemas.microsoft.com/office/drawing/2014/main" id="{282DD4E2-BE68-3484-76F9-8C63BA899C6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91400" y="2817502"/>
            <a:ext cx="3891410" cy="3278498"/>
          </a:xfrm>
          <a:prstGeom prst="rect">
            <a:avLst/>
          </a:prstGeom>
        </p:spPr>
      </p:pic>
      <p:sp>
        <p:nvSpPr>
          <p:cNvPr id="7" name="Content Placeholder 5">
            <a:extLst>
              <a:ext uri="{FF2B5EF4-FFF2-40B4-BE49-F238E27FC236}">
                <a16:creationId xmlns:a16="http://schemas.microsoft.com/office/drawing/2014/main" id="{C48A7585-0EC7-8B3A-37ED-ED1AAF24FA5F}"/>
              </a:ext>
            </a:extLst>
          </p:cNvPr>
          <p:cNvSpPr txBox="1">
            <a:spLocks/>
          </p:cNvSpPr>
          <p:nvPr/>
        </p:nvSpPr>
        <p:spPr bwMode="auto">
          <a:xfrm>
            <a:off x="923704" y="3238500"/>
            <a:ext cx="67818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charset="0"/>
              <a:buChar char="•"/>
              <a:defRPr sz="3200" kern="1200">
                <a:solidFill>
                  <a:schemeClr val="tx2">
                    <a:lumMod val="75000"/>
                  </a:schemeClr>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b="0" i="0" u="none" kern="1200">
                <a:solidFill>
                  <a:schemeClr val="tx2">
                    <a:lumMod val="75000"/>
                  </a:schemeClr>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2">
                    <a:lumMod val="75000"/>
                  </a:schemeClr>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2">
                    <a:lumMod val="75000"/>
                  </a:schemeClr>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2">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2" indent="0">
              <a:spcAft>
                <a:spcPts val="600"/>
              </a:spcAft>
              <a:buNone/>
              <a:defRPr/>
            </a:pPr>
            <a:r>
              <a:rPr lang="en-US" b="1" kern="100" dirty="0">
                <a:solidFill>
                  <a:srgbClr val="17375E"/>
                </a:solidFill>
                <a:ea typeface="Aptos" panose="020B0004020202020204" pitchFamily="34" charset="0"/>
                <a:cs typeface="Calibri Light"/>
              </a:rPr>
              <a:t>Looking for Project Ideas?</a:t>
            </a:r>
          </a:p>
          <a:p>
            <a:pPr marL="434340" lvl="3" indent="-342900">
              <a:spcAft>
                <a:spcPts val="0"/>
              </a:spcAft>
              <a:defRPr/>
            </a:pPr>
            <a:r>
              <a:rPr lang="en-US" sz="2400" kern="100" dirty="0">
                <a:solidFill>
                  <a:srgbClr val="25408F"/>
                </a:solidFill>
                <a:ea typeface="Aptos" panose="020B0004020202020204" pitchFamily="34" charset="0"/>
                <a:cs typeface="Calibri Light"/>
                <a:hlinkClick r:id="rId7"/>
              </a:rPr>
              <a:t>Sustainability Toolbox </a:t>
            </a:r>
            <a:r>
              <a:rPr lang="en-US" sz="2400" kern="100" dirty="0">
                <a:solidFill>
                  <a:srgbClr val="17375E"/>
                </a:solidFill>
                <a:ea typeface="Aptos" panose="020B0004020202020204" pitchFamily="34" charset="0"/>
                <a:cs typeface="Calibri Light"/>
              </a:rPr>
              <a:t>– University of Maine</a:t>
            </a:r>
          </a:p>
          <a:p>
            <a:pPr marL="434340" lvl="3" indent="-342900">
              <a:spcAft>
                <a:spcPts val="0"/>
              </a:spcAft>
              <a:defRPr/>
            </a:pPr>
            <a:r>
              <a:rPr lang="en-US" sz="2400" kern="100" dirty="0">
                <a:solidFill>
                  <a:srgbClr val="25408F"/>
                </a:solidFill>
                <a:ea typeface="Aptos" panose="020B0004020202020204" pitchFamily="34" charset="0"/>
                <a:cs typeface="Calibri Light"/>
                <a:hlinkClick r:id="rId8"/>
              </a:rPr>
              <a:t>Reduce, Reuse, Recycle Guides </a:t>
            </a:r>
            <a:r>
              <a:rPr lang="en-US" sz="2400" kern="100" dirty="0">
                <a:solidFill>
                  <a:srgbClr val="17375E"/>
                </a:solidFill>
                <a:ea typeface="Aptos" panose="020B0004020202020204" pitchFamily="34" charset="0"/>
                <a:cs typeface="Calibri Light"/>
              </a:rPr>
              <a:t>– Maine DEP</a:t>
            </a:r>
          </a:p>
          <a:p>
            <a:pPr marL="434340" lvl="3" indent="-342900">
              <a:spcAft>
                <a:spcPts val="0"/>
              </a:spcAft>
              <a:defRPr/>
            </a:pPr>
            <a:r>
              <a:rPr lang="en-US" sz="2400" kern="100" dirty="0">
                <a:solidFill>
                  <a:srgbClr val="17375E"/>
                </a:solidFill>
                <a:ea typeface="Aptos" panose="020B0004020202020204" pitchFamily="34" charset="0"/>
                <a:cs typeface="Calibri Light"/>
                <a:hlinkClick r:id="rId9"/>
              </a:rPr>
              <a:t>Circular Cities Action Framework</a:t>
            </a:r>
            <a:r>
              <a:rPr lang="en-US" sz="2400" kern="100" dirty="0">
                <a:solidFill>
                  <a:srgbClr val="17375E"/>
                </a:solidFill>
                <a:ea typeface="Aptos" panose="020B0004020202020204" pitchFamily="34" charset="0"/>
                <a:cs typeface="Calibri Light"/>
              </a:rPr>
              <a:t> - ICLEI Circulars</a:t>
            </a:r>
          </a:p>
          <a:p>
            <a:pPr marL="434340" lvl="3" indent="-342900">
              <a:spcAft>
                <a:spcPts val="0"/>
              </a:spcAft>
              <a:defRPr/>
            </a:pPr>
            <a:r>
              <a:rPr lang="en-US" sz="2400" kern="100" dirty="0">
                <a:solidFill>
                  <a:srgbClr val="17375E"/>
                </a:solidFill>
                <a:ea typeface="Aptos" panose="020B0004020202020204" pitchFamily="34" charset="0"/>
                <a:cs typeface="Times New Roman"/>
                <a:hlinkClick r:id="rId10"/>
              </a:rPr>
              <a:t>Strategies Toward Zero Waste </a:t>
            </a:r>
            <a:r>
              <a:rPr lang="en-US" sz="2400" kern="100" dirty="0">
                <a:solidFill>
                  <a:srgbClr val="17375E"/>
                </a:solidFill>
                <a:ea typeface="Aptos" panose="020B0004020202020204" pitchFamily="34" charset="0"/>
                <a:cs typeface="Times New Roman"/>
              </a:rPr>
              <a:t>- C40 Cities</a:t>
            </a:r>
          </a:p>
          <a:p>
            <a:endParaRPr lang="en-US" dirty="0"/>
          </a:p>
        </p:txBody>
      </p:sp>
    </p:spTree>
    <p:extLst>
      <p:ext uri="{BB962C8B-B14F-4D97-AF65-F5344CB8AC3E}">
        <p14:creationId xmlns:p14="http://schemas.microsoft.com/office/powerpoint/2010/main" val="6059390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63EB393-1EE6-0C38-1187-A7A18EFE90D5}"/>
              </a:ext>
            </a:extLst>
          </p:cNvPr>
          <p:cNvSpPr>
            <a:spLocks noGrp="1"/>
          </p:cNvSpPr>
          <p:nvPr>
            <p:ph idx="1"/>
          </p:nvPr>
        </p:nvSpPr>
        <p:spPr>
          <a:xfrm>
            <a:off x="483824" y="914400"/>
            <a:ext cx="11403376" cy="1676399"/>
          </a:xfrm>
        </p:spPr>
        <p:txBody>
          <a:bodyPr/>
          <a:lstStyle/>
          <a:p>
            <a:pPr>
              <a:spcAft>
                <a:spcPts val="1200"/>
              </a:spcAft>
              <a:buFont typeface="Arial" panose="020B0604020202020204" pitchFamily="34" charset="0"/>
              <a:buChar char="•"/>
              <a:defRPr/>
            </a:pPr>
            <a:r>
              <a:rPr lang="en-US" sz="2400" dirty="0">
                <a:solidFill>
                  <a:srgbClr val="17375E"/>
                </a:solidFill>
                <a:hlinkClick r:id="rId3">
                  <a:extLst>
                    <a:ext uri="{A12FA001-AC4F-418D-AE19-62706E023703}">
                      <ahyp:hlinkClr xmlns:ahyp="http://schemas.microsoft.com/office/drawing/2018/hyperlinkcolor" val="tx"/>
                    </a:ext>
                  </a:extLst>
                </a:hlinkClick>
              </a:rPr>
              <a:t>EPA Waste Reduction Model (WARM) Tool</a:t>
            </a:r>
            <a:endParaRPr lang="en-US" sz="2400" dirty="0">
              <a:solidFill>
                <a:srgbClr val="17375E"/>
              </a:solidFill>
            </a:endParaRPr>
          </a:p>
          <a:p>
            <a:pPr>
              <a:spcAft>
                <a:spcPts val="1200"/>
              </a:spcAft>
              <a:buFont typeface="Arial" panose="020B0604020202020204" pitchFamily="34" charset="0"/>
              <a:buChar char="•"/>
              <a:defRPr/>
            </a:pPr>
            <a:r>
              <a:rPr lang="en-US" sz="2400" dirty="0">
                <a:solidFill>
                  <a:srgbClr val="17375E"/>
                </a:solidFill>
                <a:hlinkClick r:id="rId4">
                  <a:extLst>
                    <a:ext uri="{A12FA001-AC4F-418D-AE19-62706E023703}">
                      <ahyp:hlinkClr xmlns:ahyp="http://schemas.microsoft.com/office/drawing/2018/hyperlinkcolor" val="tx"/>
                    </a:ext>
                  </a:extLst>
                </a:hlinkClick>
              </a:rPr>
              <a:t>Repair Café Carbon Calculator</a:t>
            </a:r>
            <a:endParaRPr lang="en-US" sz="2400" dirty="0">
              <a:solidFill>
                <a:srgbClr val="17375E"/>
              </a:solidFill>
              <a:hlinkClick r:id="rId5">
                <a:extLst>
                  <a:ext uri="{A12FA001-AC4F-418D-AE19-62706E023703}">
                    <ahyp:hlinkClr xmlns:ahyp="http://schemas.microsoft.com/office/drawing/2018/hyperlinkcolor" val="tx"/>
                  </a:ext>
                </a:extLst>
              </a:hlinkClick>
            </a:endParaRPr>
          </a:p>
          <a:p>
            <a:pPr>
              <a:spcAft>
                <a:spcPts val="1200"/>
              </a:spcAft>
              <a:buFont typeface="Arial" panose="020B0604020202020204" pitchFamily="34" charset="0"/>
              <a:buChar char="•"/>
              <a:defRPr/>
            </a:pPr>
            <a:r>
              <a:rPr lang="en-US" sz="2400" dirty="0">
                <a:solidFill>
                  <a:srgbClr val="17375E"/>
                </a:solidFill>
                <a:hlinkClick r:id="" action="ppaction://noaction">
                  <a:extLst>
                    <a:ext uri="{A12FA001-AC4F-418D-AE19-62706E023703}">
                      <ahyp:hlinkClr xmlns:ahyp="http://schemas.microsoft.com/office/drawing/2018/hyperlinkcolor" val="tx"/>
                    </a:ext>
                  </a:extLst>
                </a:hlinkClick>
              </a:rPr>
              <a:t>CBEI Guidebook - Creating a CBEI for your city</a:t>
            </a:r>
            <a:r>
              <a:rPr lang="en-US" sz="2400" dirty="0">
                <a:solidFill>
                  <a:srgbClr val="17375E"/>
                </a:solidFill>
              </a:rPr>
              <a:t>, Urban Sustainability Directors Network</a:t>
            </a:r>
          </a:p>
          <a:p>
            <a:pPr>
              <a:spcAft>
                <a:spcPts val="1200"/>
              </a:spcAft>
              <a:buFont typeface="Arial" panose="020B0604020202020204" pitchFamily="34" charset="0"/>
              <a:buChar char="•"/>
              <a:defRPr/>
            </a:pPr>
            <a:r>
              <a:rPr lang="en-US" sz="2400" dirty="0">
                <a:solidFill>
                  <a:srgbClr val="17375E"/>
                </a:solidFill>
                <a:hlinkClick r:id="rId6">
                  <a:extLst>
                    <a:ext uri="{A12FA001-AC4F-418D-AE19-62706E023703}">
                      <ahyp:hlinkClr xmlns:ahyp="http://schemas.microsoft.com/office/drawing/2018/hyperlinkcolor" val="tx"/>
                    </a:ext>
                  </a:extLst>
                </a:hlinkClick>
              </a:rPr>
              <a:t>US Environmentally-Extended Input-Output (USEEIO) Models</a:t>
            </a:r>
            <a:r>
              <a:rPr lang="en-US" sz="2400" dirty="0">
                <a:solidFill>
                  <a:srgbClr val="17375E"/>
                </a:solidFill>
              </a:rPr>
              <a:t>*, EPA</a:t>
            </a:r>
          </a:p>
          <a:p>
            <a:endParaRPr lang="en-US" sz="2400" dirty="0"/>
          </a:p>
        </p:txBody>
      </p:sp>
      <p:sp>
        <p:nvSpPr>
          <p:cNvPr id="4" name="Content Placeholder 3">
            <a:extLst>
              <a:ext uri="{FF2B5EF4-FFF2-40B4-BE49-F238E27FC236}">
                <a16:creationId xmlns:a16="http://schemas.microsoft.com/office/drawing/2014/main" id="{191BADCD-CFC2-8A8E-DF6F-B179A0B1F6D5}"/>
              </a:ext>
            </a:extLst>
          </p:cNvPr>
          <p:cNvSpPr>
            <a:spLocks noGrp="1"/>
          </p:cNvSpPr>
          <p:nvPr>
            <p:ph sz="quarter" idx="10"/>
          </p:nvPr>
        </p:nvSpPr>
        <p:spPr>
          <a:xfrm>
            <a:off x="483824" y="3200400"/>
            <a:ext cx="11174776" cy="2408238"/>
          </a:xfrm>
        </p:spPr>
        <p:txBody>
          <a:bodyPr/>
          <a:lstStyle/>
          <a:p>
            <a:pPr>
              <a:spcAft>
                <a:spcPts val="1200"/>
              </a:spcAft>
              <a:defRPr/>
            </a:pPr>
            <a:r>
              <a:rPr lang="en-US" sz="2400" dirty="0">
                <a:solidFill>
                  <a:srgbClr val="17375E"/>
                </a:solidFill>
                <a:hlinkClick r:id="rId7">
                  <a:extLst>
                    <a:ext uri="{A12FA001-AC4F-418D-AE19-62706E023703}">
                      <ahyp:hlinkClr xmlns:ahyp="http://schemas.microsoft.com/office/drawing/2018/hyperlinkcolor" val="tx"/>
                    </a:ext>
                  </a:extLst>
                </a:hlinkClick>
              </a:rPr>
              <a:t>Estimating consumption-based greenhouse gas emissions at the city scale</a:t>
            </a:r>
            <a:r>
              <a:rPr lang="en-US" sz="2400" dirty="0">
                <a:solidFill>
                  <a:srgbClr val="17375E"/>
                </a:solidFill>
              </a:rPr>
              <a:t>, C40 Knowledge Hub</a:t>
            </a:r>
          </a:p>
          <a:p>
            <a:pPr>
              <a:spcAft>
                <a:spcPts val="1200"/>
              </a:spcAft>
              <a:defRPr/>
            </a:pPr>
            <a:r>
              <a:rPr lang="en-US" sz="2400" dirty="0">
                <a:solidFill>
                  <a:srgbClr val="17375E"/>
                </a:solidFill>
                <a:hlinkClick r:id="rId8">
                  <a:extLst>
                    <a:ext uri="{A12FA001-AC4F-418D-AE19-62706E023703}">
                      <ahyp:hlinkClr xmlns:ahyp="http://schemas.microsoft.com/office/drawing/2018/hyperlinkcolor" val="tx"/>
                    </a:ext>
                  </a:extLst>
                </a:hlinkClick>
              </a:rPr>
              <a:t>Forum Products and Toolkits</a:t>
            </a:r>
            <a:r>
              <a:rPr lang="en-US" sz="2400" dirty="0">
                <a:solidFill>
                  <a:srgbClr val="17375E"/>
                </a:solidFill>
              </a:rPr>
              <a:t>, West Coast Climate &amp; Materials Management Forum</a:t>
            </a:r>
          </a:p>
          <a:p>
            <a:pPr>
              <a:spcAft>
                <a:spcPts val="1200"/>
              </a:spcAft>
              <a:defRPr/>
            </a:pPr>
            <a:r>
              <a:rPr lang="en-US" sz="2400" dirty="0">
                <a:solidFill>
                  <a:srgbClr val="17375E"/>
                </a:solidFill>
                <a:hlinkClick r:id="rId9">
                  <a:extLst>
                    <a:ext uri="{A12FA001-AC4F-418D-AE19-62706E023703}">
                      <ahyp:hlinkClr xmlns:ahyp="http://schemas.microsoft.com/office/drawing/2018/hyperlinkcolor" val="tx"/>
                    </a:ext>
                  </a:extLst>
                </a:hlinkClick>
              </a:rPr>
              <a:t>Smart Tools for a Cooler Planet</a:t>
            </a:r>
            <a:r>
              <a:rPr lang="en-US" sz="2400" dirty="0">
                <a:solidFill>
                  <a:srgbClr val="17375E"/>
                </a:solidFill>
              </a:rPr>
              <a:t>, Cool Climate Network </a:t>
            </a:r>
          </a:p>
          <a:p>
            <a:pPr marL="800100" lvl="2" indent="0">
              <a:spcAft>
                <a:spcPts val="1200"/>
              </a:spcAft>
              <a:buNone/>
              <a:defRPr/>
            </a:pPr>
            <a:r>
              <a:rPr lang="en-US" sz="2000" dirty="0">
                <a:solidFill>
                  <a:srgbClr val="17375E"/>
                </a:solidFill>
              </a:rPr>
              <a:t>*This resource will be moving to an academic institution for preservation and continued improvement, but currently this is the available version.</a:t>
            </a:r>
          </a:p>
          <a:p>
            <a:endParaRPr lang="en-US" sz="2400" dirty="0"/>
          </a:p>
        </p:txBody>
      </p:sp>
      <p:sp>
        <p:nvSpPr>
          <p:cNvPr id="5" name="Title 4">
            <a:extLst>
              <a:ext uri="{FF2B5EF4-FFF2-40B4-BE49-F238E27FC236}">
                <a16:creationId xmlns:a16="http://schemas.microsoft.com/office/drawing/2014/main" id="{51A1D030-BA15-0B7C-09FF-CC49078327BB}"/>
              </a:ext>
            </a:extLst>
          </p:cNvPr>
          <p:cNvSpPr txBox="1">
            <a:spLocks/>
          </p:cNvSpPr>
          <p:nvPr/>
        </p:nvSpPr>
        <p:spPr bwMode="auto">
          <a:xfrm>
            <a:off x="941024" y="-145923"/>
            <a:ext cx="10515600" cy="1181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7500"/>
          </a:bodyPr>
          <a:lstStyle>
            <a:lvl1pPr algn="ctr" rtl="0" eaLnBrk="1" fontAlgn="base" hangingPunct="1">
              <a:spcBef>
                <a:spcPct val="0"/>
              </a:spcBef>
              <a:spcAft>
                <a:spcPct val="0"/>
              </a:spcAft>
              <a:defRPr sz="4000" b="1" i="0" u="none" kern="1200">
                <a:solidFill>
                  <a:schemeClr val="tx2">
                    <a:lumMod val="75000"/>
                  </a:schemeClr>
                </a:solidFill>
                <a:effectLst/>
                <a:latin typeface="Arial" panose="020B0604020202020204" pitchFamily="34" charset="0"/>
                <a:ea typeface="+mj-ea"/>
                <a:cs typeface="Arial" panose="020B0604020202020204" pitchFamily="34" charset="0"/>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sz="3600" dirty="0"/>
              <a:t>Tools for Measuring Upstream Emissions </a:t>
            </a:r>
          </a:p>
        </p:txBody>
      </p:sp>
    </p:spTree>
    <p:extLst>
      <p:ext uri="{BB962C8B-B14F-4D97-AF65-F5344CB8AC3E}">
        <p14:creationId xmlns:p14="http://schemas.microsoft.com/office/powerpoint/2010/main" val="29836647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7FA15B-8EA9-2702-F42B-FEE2CCA3AD68}"/>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3BB46AAB-15A2-AF1B-FE0B-C30EEE78386E}"/>
              </a:ext>
            </a:extLst>
          </p:cNvPr>
          <p:cNvSpPr txBox="1">
            <a:spLocks/>
          </p:cNvSpPr>
          <p:nvPr/>
        </p:nvSpPr>
        <p:spPr bwMode="auto">
          <a:xfrm>
            <a:off x="914400" y="-76200"/>
            <a:ext cx="10515600" cy="1249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7500"/>
          </a:bodyPr>
          <a:lstStyle>
            <a:lvl1pPr algn="ctr" rtl="0" eaLnBrk="1" fontAlgn="base" hangingPunct="1">
              <a:spcBef>
                <a:spcPct val="0"/>
              </a:spcBef>
              <a:spcAft>
                <a:spcPct val="0"/>
              </a:spcAft>
              <a:defRPr sz="4000" b="1" i="0" u="none" kern="1200">
                <a:solidFill>
                  <a:schemeClr val="tx2">
                    <a:lumMod val="75000"/>
                  </a:schemeClr>
                </a:solidFill>
                <a:effectLst/>
                <a:latin typeface="Arial" panose="020B0604020202020204" pitchFamily="34" charset="0"/>
                <a:ea typeface="+mj-ea"/>
                <a:cs typeface="Arial" panose="020B0604020202020204" pitchFamily="34" charset="0"/>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sz="3600" dirty="0"/>
              <a:t>Measuring Emissions Impacts with WARM</a:t>
            </a:r>
          </a:p>
        </p:txBody>
      </p:sp>
      <p:sp>
        <p:nvSpPr>
          <p:cNvPr id="16" name="Content Placeholder 15">
            <a:extLst>
              <a:ext uri="{FF2B5EF4-FFF2-40B4-BE49-F238E27FC236}">
                <a16:creationId xmlns:a16="http://schemas.microsoft.com/office/drawing/2014/main" id="{8C01E4AC-A1A6-D239-5718-A9BE638F1AC3}"/>
              </a:ext>
            </a:extLst>
          </p:cNvPr>
          <p:cNvSpPr>
            <a:spLocks noGrp="1"/>
          </p:cNvSpPr>
          <p:nvPr>
            <p:ph idx="1"/>
          </p:nvPr>
        </p:nvSpPr>
        <p:spPr>
          <a:xfrm>
            <a:off x="402779" y="1232733"/>
            <a:ext cx="11403376" cy="2272467"/>
          </a:xfrm>
        </p:spPr>
        <p:txBody>
          <a:bodyPr/>
          <a:lstStyle/>
          <a:p>
            <a:r>
              <a:rPr lang="en-US" sz="2400" dirty="0"/>
              <a:t>EPA’s Waste Reduction Model (WARM) is a free resource to estimate environmental and economic impacts of materials management choices (like recycling vs. disposal).</a:t>
            </a:r>
          </a:p>
          <a:p>
            <a:pPr lvl="1"/>
            <a:r>
              <a:rPr lang="en-US" sz="2000" dirty="0"/>
              <a:t>Based on national averages but has many customization options.</a:t>
            </a:r>
          </a:p>
          <a:p>
            <a:r>
              <a:rPr lang="en-US" sz="2400" dirty="0"/>
              <a:t>Assesses different types of impact:</a:t>
            </a:r>
          </a:p>
          <a:p>
            <a:pPr lvl="1"/>
            <a:r>
              <a:rPr lang="en-US" sz="2000" dirty="0"/>
              <a:t>Metrics include greenhouse gas emissions, energy use, labor hours, wages, and taxes.</a:t>
            </a:r>
          </a:p>
          <a:p>
            <a:pPr lvl="1"/>
            <a:r>
              <a:rPr lang="en-US" sz="2000" dirty="0"/>
              <a:t>Choose the metrics that are most relevant for your community.</a:t>
            </a:r>
          </a:p>
          <a:p>
            <a:endParaRPr lang="en-US" dirty="0"/>
          </a:p>
        </p:txBody>
      </p:sp>
      <p:sp>
        <p:nvSpPr>
          <p:cNvPr id="17" name="Content Placeholder 16">
            <a:extLst>
              <a:ext uri="{FF2B5EF4-FFF2-40B4-BE49-F238E27FC236}">
                <a16:creationId xmlns:a16="http://schemas.microsoft.com/office/drawing/2014/main" id="{536CF872-8112-E4F3-62A9-CF27D1ADE561}"/>
              </a:ext>
            </a:extLst>
          </p:cNvPr>
          <p:cNvSpPr>
            <a:spLocks noGrp="1"/>
          </p:cNvSpPr>
          <p:nvPr>
            <p:ph sz="quarter" idx="10"/>
          </p:nvPr>
        </p:nvSpPr>
        <p:spPr>
          <a:xfrm>
            <a:off x="402779" y="3586238"/>
            <a:ext cx="11403376" cy="2120067"/>
          </a:xfrm>
        </p:spPr>
        <p:txBody>
          <a:bodyPr/>
          <a:lstStyle/>
          <a:p>
            <a:r>
              <a:rPr lang="en-US" sz="2400" dirty="0"/>
              <a:t>WARM assesses impacts from a lifecycle perspective—it cuts across territories and sectors so it can’t be used for developing GHG inventories, which rely on establishing a baseline and measuring reductions from that baseline for a specific sector over time.</a:t>
            </a:r>
          </a:p>
          <a:p>
            <a:pPr lvl="1"/>
            <a:r>
              <a:rPr lang="en-US" sz="2000" dirty="0"/>
              <a:t>The biggest emissions reductions come from preventing upstream resource extraction through activities like reuse and repair to ensure maximum and efficient resource use.</a:t>
            </a:r>
          </a:p>
          <a:p>
            <a:endParaRPr lang="en-US" sz="2400" dirty="0"/>
          </a:p>
        </p:txBody>
      </p:sp>
    </p:spTree>
    <p:extLst>
      <p:ext uri="{BB962C8B-B14F-4D97-AF65-F5344CB8AC3E}">
        <p14:creationId xmlns:p14="http://schemas.microsoft.com/office/powerpoint/2010/main" val="20837295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22FDFC-35D1-4557-D4A0-5FD95A4F3E0C}"/>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7BED4F28-9729-130D-6B1A-67740BF710D1}"/>
              </a:ext>
            </a:extLst>
          </p:cNvPr>
          <p:cNvSpPr txBox="1">
            <a:spLocks/>
          </p:cNvSpPr>
          <p:nvPr/>
        </p:nvSpPr>
        <p:spPr bwMode="auto">
          <a:xfrm>
            <a:off x="838200" y="0"/>
            <a:ext cx="10515600" cy="1064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7500"/>
          </a:bodyPr>
          <a:lstStyle>
            <a:lvl1pPr algn="ctr" rtl="0" eaLnBrk="1" fontAlgn="base" hangingPunct="1">
              <a:spcBef>
                <a:spcPct val="0"/>
              </a:spcBef>
              <a:spcAft>
                <a:spcPct val="0"/>
              </a:spcAft>
              <a:defRPr sz="4000" b="1" i="0" u="none" kern="1200">
                <a:solidFill>
                  <a:schemeClr val="tx2">
                    <a:lumMod val="75000"/>
                  </a:schemeClr>
                </a:solidFill>
                <a:effectLst/>
                <a:latin typeface="Arial" panose="020B0604020202020204" pitchFamily="34" charset="0"/>
                <a:ea typeface="+mj-ea"/>
                <a:cs typeface="Arial" panose="020B0604020202020204" pitchFamily="34" charset="0"/>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sz="3600" dirty="0"/>
              <a:t>Quick EPA WARM Tool How-To:</a:t>
            </a:r>
          </a:p>
        </p:txBody>
      </p:sp>
      <p:sp>
        <p:nvSpPr>
          <p:cNvPr id="6" name="Content Placeholder 5">
            <a:extLst>
              <a:ext uri="{FF2B5EF4-FFF2-40B4-BE49-F238E27FC236}">
                <a16:creationId xmlns:a16="http://schemas.microsoft.com/office/drawing/2014/main" id="{8BC18A0B-E183-2FFA-D6B3-237425C03233}"/>
              </a:ext>
            </a:extLst>
          </p:cNvPr>
          <p:cNvSpPr>
            <a:spLocks noGrp="1"/>
          </p:cNvSpPr>
          <p:nvPr>
            <p:ph sz="quarter" idx="10"/>
          </p:nvPr>
        </p:nvSpPr>
        <p:spPr>
          <a:xfrm>
            <a:off x="462706" y="1003945"/>
            <a:ext cx="11445099" cy="1494841"/>
          </a:xfrm>
        </p:spPr>
        <p:txBody>
          <a:bodyPr/>
          <a:lstStyle/>
          <a:p>
            <a:pPr marL="914400" lvl="1" indent="-457200">
              <a:buFont typeface="+mj-lt"/>
              <a:buAutoNum type="arabicPeriod"/>
            </a:pPr>
            <a:r>
              <a:rPr lang="en-US" sz="2000" dirty="0"/>
              <a:t>Use most recent municipal recycling or transfer station annual report (we can help!). </a:t>
            </a:r>
          </a:p>
          <a:p>
            <a:pPr marL="914400" lvl="1" indent="-457200">
              <a:buFont typeface="+mj-lt"/>
              <a:buAutoNum type="arabicPeriod"/>
            </a:pPr>
            <a:r>
              <a:rPr lang="en-US" sz="2000" dirty="0"/>
              <a:t>What materials could be targeted for reuse, recycling, or composting/digestion? Estimate the tons available based on how much total waste is disposed - </a:t>
            </a:r>
            <a:r>
              <a:rPr lang="en-US" sz="2000" dirty="0">
                <a:hlinkClick r:id="rId3"/>
              </a:rPr>
              <a:t>Maine Statewide Waste Characterization Study [PDF]</a:t>
            </a:r>
            <a:r>
              <a:rPr lang="en-US" sz="2000" dirty="0"/>
              <a:t> can help you estimate amounts of different materials in the waste stream by percent.</a:t>
            </a:r>
          </a:p>
          <a:p>
            <a:pPr marL="914400" lvl="1" indent="-457200">
              <a:buFont typeface="+mj-lt"/>
              <a:buAutoNum type="arabicPeriod"/>
            </a:pPr>
            <a:endParaRPr lang="en-US" sz="2000" dirty="0"/>
          </a:p>
          <a:p>
            <a:pPr lvl="1"/>
            <a:endParaRPr lang="en-US" sz="2000" dirty="0"/>
          </a:p>
          <a:p>
            <a:pPr marL="0" indent="0">
              <a:buNone/>
            </a:pPr>
            <a:endParaRPr lang="en-US" sz="2400" dirty="0">
              <a:solidFill>
                <a:srgbClr val="FF0000"/>
              </a:solidFill>
            </a:endParaRPr>
          </a:p>
        </p:txBody>
      </p:sp>
      <p:pic>
        <p:nvPicPr>
          <p:cNvPr id="13" name="Picture 12">
            <a:extLst>
              <a:ext uri="{FF2B5EF4-FFF2-40B4-BE49-F238E27FC236}">
                <a16:creationId xmlns:a16="http://schemas.microsoft.com/office/drawing/2014/main" id="{BC7DD875-F465-7C0A-6235-093AC1ED6AF5}"/>
              </a:ext>
            </a:extLst>
          </p:cNvPr>
          <p:cNvPicPr>
            <a:picLocks noChangeAspect="1"/>
          </p:cNvPicPr>
          <p:nvPr/>
        </p:nvPicPr>
        <p:blipFill>
          <a:blip r:embed="rId4"/>
          <a:stretch>
            <a:fillRect/>
          </a:stretch>
        </p:blipFill>
        <p:spPr>
          <a:xfrm>
            <a:off x="855133" y="4572000"/>
            <a:ext cx="10891094" cy="1040394"/>
          </a:xfrm>
          <a:prstGeom prst="rect">
            <a:avLst/>
          </a:prstGeom>
        </p:spPr>
      </p:pic>
      <p:sp>
        <p:nvSpPr>
          <p:cNvPr id="16" name="Content Placeholder 15">
            <a:extLst>
              <a:ext uri="{FF2B5EF4-FFF2-40B4-BE49-F238E27FC236}">
                <a16:creationId xmlns:a16="http://schemas.microsoft.com/office/drawing/2014/main" id="{0C3E6C50-9681-C58F-8975-93BCDDC0796A}"/>
              </a:ext>
            </a:extLst>
          </p:cNvPr>
          <p:cNvSpPr>
            <a:spLocks noGrp="1"/>
          </p:cNvSpPr>
          <p:nvPr>
            <p:ph idx="1"/>
          </p:nvPr>
        </p:nvSpPr>
        <p:spPr>
          <a:xfrm>
            <a:off x="426241" y="2035978"/>
            <a:ext cx="6321785" cy="2459821"/>
          </a:xfrm>
        </p:spPr>
        <p:txBody>
          <a:bodyPr/>
          <a:lstStyle/>
          <a:p>
            <a:pPr marL="457200" lvl="1" indent="0">
              <a:buNone/>
            </a:pPr>
            <a:endParaRPr lang="en-US" sz="2000" dirty="0"/>
          </a:p>
          <a:p>
            <a:pPr marL="914400" lvl="1" indent="-457200">
              <a:buFont typeface="+mj-lt"/>
              <a:buAutoNum type="arabicPeriod" startAt="3"/>
            </a:pPr>
            <a:r>
              <a:rPr lang="en-US" sz="2000" dirty="0"/>
              <a:t>Identify a material to explore the impacts of managing it differently.</a:t>
            </a:r>
          </a:p>
          <a:p>
            <a:pPr marL="914400" lvl="1" indent="-457200">
              <a:buFont typeface="+mj-lt"/>
              <a:buAutoNum type="arabicPeriod" startAt="3"/>
            </a:pPr>
            <a:r>
              <a:rPr lang="en-US" sz="2000" dirty="0"/>
              <a:t>Enter tonnage for a baseline and comparison scenario (recycling vs. landfill, reuse vs. recycling, compost vs. anaerobic digestion, etc.)</a:t>
            </a:r>
          </a:p>
          <a:p>
            <a:pPr marL="914400" lvl="1" indent="-457200">
              <a:buFont typeface="+mj-lt"/>
              <a:buAutoNum type="arabicPeriod" startAt="3"/>
            </a:pPr>
            <a:r>
              <a:rPr lang="en-US" sz="2000" dirty="0"/>
              <a:t>Guidance available for more complex scenarios…</a:t>
            </a:r>
          </a:p>
        </p:txBody>
      </p:sp>
      <p:pic>
        <p:nvPicPr>
          <p:cNvPr id="14" name="Picture 13">
            <a:extLst>
              <a:ext uri="{FF2B5EF4-FFF2-40B4-BE49-F238E27FC236}">
                <a16:creationId xmlns:a16="http://schemas.microsoft.com/office/drawing/2014/main" id="{CD8AA9EC-077B-CBCF-6F21-8089866C9731}"/>
              </a:ext>
            </a:extLst>
          </p:cNvPr>
          <p:cNvPicPr>
            <a:picLocks noChangeAspect="1"/>
          </p:cNvPicPr>
          <p:nvPr/>
        </p:nvPicPr>
        <p:blipFill>
          <a:blip r:embed="rId5"/>
          <a:stretch>
            <a:fillRect/>
          </a:stretch>
        </p:blipFill>
        <p:spPr>
          <a:xfrm>
            <a:off x="6764960" y="2796247"/>
            <a:ext cx="5125911" cy="1478292"/>
          </a:xfrm>
          <a:prstGeom prst="rect">
            <a:avLst/>
          </a:prstGeom>
        </p:spPr>
      </p:pic>
    </p:spTree>
    <p:extLst>
      <p:ext uri="{BB962C8B-B14F-4D97-AF65-F5344CB8AC3E}">
        <p14:creationId xmlns:p14="http://schemas.microsoft.com/office/powerpoint/2010/main" val="21301375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9B00BF3-4A31-4AB7-9BED-FCFE39179FDD}"/>
              </a:ext>
            </a:extLst>
          </p:cNvPr>
          <p:cNvSpPr>
            <a:spLocks noGrp="1"/>
          </p:cNvSpPr>
          <p:nvPr>
            <p:ph type="body" sz="quarter" idx="13"/>
          </p:nvPr>
        </p:nvSpPr>
        <p:spPr/>
        <p:txBody>
          <a:bodyPr/>
          <a:lstStyle/>
          <a:p>
            <a:r>
              <a:rPr lang="en-US" sz="2000" dirty="0">
                <a:hlinkClick r:id="rId3"/>
              </a:rPr>
              <a:t>megan.e.mansfieldpryor@maine.gov</a:t>
            </a:r>
            <a:r>
              <a:rPr lang="en-US" sz="2000" dirty="0"/>
              <a:t> </a:t>
            </a:r>
          </a:p>
          <a:p>
            <a:r>
              <a:rPr lang="en-US" sz="2000" dirty="0"/>
              <a:t>(207) 215-7535</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B8EF80-460B-EF4B-BB42-9AFF9AE43657}"/>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3FE08597-632A-D95C-046A-4AD269ACE667}"/>
              </a:ext>
            </a:extLst>
          </p:cNvPr>
          <p:cNvSpPr>
            <a:spLocks noGrp="1"/>
          </p:cNvSpPr>
          <p:nvPr>
            <p:ph type="title"/>
          </p:nvPr>
        </p:nvSpPr>
        <p:spPr>
          <a:xfrm>
            <a:off x="609600" y="58908"/>
            <a:ext cx="10972800" cy="879935"/>
          </a:xfrm>
        </p:spPr>
        <p:txBody>
          <a:bodyPr>
            <a:normAutofit/>
          </a:bodyPr>
          <a:lstStyle/>
          <a:p>
            <a:r>
              <a:rPr lang="en-US" dirty="0"/>
              <a:t>Reduce, Reuse in Maine Policy</a:t>
            </a:r>
          </a:p>
        </p:txBody>
      </p:sp>
      <p:sp>
        <p:nvSpPr>
          <p:cNvPr id="6" name="Content Placeholder 5">
            <a:extLst>
              <a:ext uri="{FF2B5EF4-FFF2-40B4-BE49-F238E27FC236}">
                <a16:creationId xmlns:a16="http://schemas.microsoft.com/office/drawing/2014/main" id="{CDA88F91-C51B-01CB-4E50-2E7778C7CC6D}"/>
              </a:ext>
            </a:extLst>
          </p:cNvPr>
          <p:cNvSpPr>
            <a:spLocks noGrp="1"/>
          </p:cNvSpPr>
          <p:nvPr>
            <p:ph idx="1"/>
          </p:nvPr>
        </p:nvSpPr>
        <p:spPr>
          <a:xfrm>
            <a:off x="222069" y="990435"/>
            <a:ext cx="8617131" cy="1759870"/>
          </a:xfrm>
        </p:spPr>
        <p:txBody>
          <a:bodyPr/>
          <a:lstStyle/>
          <a:p>
            <a:pPr lvl="1">
              <a:buFont typeface="Arial" panose="020B0604020202020204" pitchFamily="34" charset="0"/>
              <a:buChar char="•"/>
            </a:pPr>
            <a:r>
              <a:rPr lang="en-US" sz="2400" dirty="0"/>
              <a:t>38 M.R.S. §2101. Solid waste management hierarchy:</a:t>
            </a:r>
          </a:p>
          <a:p>
            <a:pPr lvl="2">
              <a:buFont typeface="Calibri" panose="020F0502020204030204" pitchFamily="34" charset="0"/>
              <a:buChar char="⁻"/>
            </a:pPr>
            <a:r>
              <a:rPr lang="en-US" sz="2000" dirty="0"/>
              <a:t>Plan for and implement an integrated approach to solid waste management that prioritizes </a:t>
            </a:r>
            <a:r>
              <a:rPr lang="en-US" sz="2000" b="1" dirty="0"/>
              <a:t>waste reduction </a:t>
            </a:r>
            <a:r>
              <a:rPr lang="en-US" sz="2000" dirty="0"/>
              <a:t>and diversion</a:t>
            </a:r>
            <a:r>
              <a:rPr lang="en-US" sz="1600" dirty="0"/>
              <a:t>.  </a:t>
            </a:r>
          </a:p>
        </p:txBody>
      </p:sp>
      <p:sp>
        <p:nvSpPr>
          <p:cNvPr id="3" name="TextBox 2">
            <a:extLst>
              <a:ext uri="{FF2B5EF4-FFF2-40B4-BE49-F238E27FC236}">
                <a16:creationId xmlns:a16="http://schemas.microsoft.com/office/drawing/2014/main" id="{32F9F535-949D-5581-C312-E64D5C5E433C}"/>
              </a:ext>
            </a:extLst>
          </p:cNvPr>
          <p:cNvSpPr txBox="1"/>
          <p:nvPr/>
        </p:nvSpPr>
        <p:spPr>
          <a:xfrm>
            <a:off x="11658600" y="5778759"/>
            <a:ext cx="381000" cy="369332"/>
          </a:xfrm>
          <a:prstGeom prst="rect">
            <a:avLst/>
          </a:prstGeom>
          <a:noFill/>
        </p:spPr>
        <p:txBody>
          <a:bodyPr wrap="square" rtlCol="0">
            <a:spAutoFit/>
          </a:bodyPr>
          <a:lstStyle/>
          <a:p>
            <a:fld id="{7D8592C1-7026-49E7-B083-CB07DDED7AB9}" type="slidenum">
              <a:rPr lang="en-US" smtClean="0"/>
              <a:t>3</a:t>
            </a:fld>
            <a:endParaRPr lang="en-US" dirty="0"/>
          </a:p>
        </p:txBody>
      </p:sp>
      <p:pic>
        <p:nvPicPr>
          <p:cNvPr id="2" name="Picture 4" descr="hierarchy - prioritizing reduce, reuse, recycle, and compost over waste-to-energy and landfilling of waste, State of Maine">
            <a:extLst>
              <a:ext uri="{FF2B5EF4-FFF2-40B4-BE49-F238E27FC236}">
                <a16:creationId xmlns:a16="http://schemas.microsoft.com/office/drawing/2014/main" id="{B2D75F9B-0941-4056-A08C-5E8A84CF95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39200" y="1238246"/>
            <a:ext cx="2850969" cy="4878979"/>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5">
            <a:extLst>
              <a:ext uri="{FF2B5EF4-FFF2-40B4-BE49-F238E27FC236}">
                <a16:creationId xmlns:a16="http://schemas.microsoft.com/office/drawing/2014/main" id="{3B152127-DCE7-C3C5-E84C-EBA717836D31}"/>
              </a:ext>
            </a:extLst>
          </p:cNvPr>
          <p:cNvSpPr txBox="1">
            <a:spLocks/>
          </p:cNvSpPr>
          <p:nvPr/>
        </p:nvSpPr>
        <p:spPr bwMode="auto">
          <a:xfrm>
            <a:off x="222069" y="2133600"/>
            <a:ext cx="9150531" cy="1759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charset="0"/>
              <a:buChar char="•"/>
              <a:defRPr sz="3200" kern="1200">
                <a:solidFill>
                  <a:schemeClr val="tx2">
                    <a:lumMod val="75000"/>
                  </a:schemeClr>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b="0" i="0" u="none" kern="1200">
                <a:solidFill>
                  <a:schemeClr val="tx2">
                    <a:lumMod val="75000"/>
                  </a:schemeClr>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2">
                    <a:lumMod val="75000"/>
                  </a:schemeClr>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2">
                    <a:lumMod val="75000"/>
                  </a:schemeClr>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2">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2">
              <a:buFont typeface="Calibri" panose="020F0502020204030204" pitchFamily="34" charset="0"/>
              <a:buChar char="⁻"/>
            </a:pPr>
            <a:r>
              <a:rPr lang="en-US" sz="2000" dirty="0"/>
              <a:t>Actively </a:t>
            </a:r>
            <a:r>
              <a:rPr lang="en-US" sz="2000" b="1" dirty="0"/>
              <a:t>promote and encourage waste reduction measures</a:t>
            </a:r>
            <a:r>
              <a:rPr lang="en-US" sz="2000" dirty="0"/>
              <a:t> from all sources and maximizes waste diversion efforts. </a:t>
            </a:r>
          </a:p>
          <a:p>
            <a:pPr lvl="1">
              <a:buFont typeface="Arial" panose="020B0604020202020204" pitchFamily="34" charset="0"/>
              <a:buChar char="•"/>
            </a:pPr>
            <a:r>
              <a:rPr lang="en-US" sz="2400" dirty="0"/>
              <a:t>38 M.R.S. §2132. State goals: </a:t>
            </a:r>
          </a:p>
          <a:p>
            <a:pPr lvl="2">
              <a:buFont typeface="Calibri" panose="020F0502020204030204" pitchFamily="34" charset="0"/>
              <a:buChar char="⁻"/>
            </a:pPr>
            <a:r>
              <a:rPr lang="en-US" sz="2000" dirty="0"/>
              <a:t>Recycle </a:t>
            </a:r>
            <a:r>
              <a:rPr lang="en-US" sz="2000" b="1" dirty="0"/>
              <a:t>or compost 50% </a:t>
            </a:r>
            <a:r>
              <a:rPr lang="en-US" sz="2000" dirty="0"/>
              <a:t>of the municipal solid waste tonnage generated each year within the State.</a:t>
            </a:r>
          </a:p>
          <a:p>
            <a:pPr lvl="2">
              <a:buFont typeface="Calibri" panose="020F0502020204030204" pitchFamily="34" charset="0"/>
              <a:buChar char="⁻"/>
            </a:pPr>
            <a:r>
              <a:rPr lang="en-US" sz="2000" b="1" dirty="0"/>
              <a:t>Reduce per capita disposal </a:t>
            </a:r>
            <a:r>
              <a:rPr lang="en-US" sz="2000" dirty="0"/>
              <a:t>of municipal solid waste tonnage to 0.55 tons.</a:t>
            </a:r>
          </a:p>
          <a:p>
            <a:pPr lvl="1">
              <a:buFont typeface="Arial" panose="020B0604020202020204" pitchFamily="34" charset="0"/>
              <a:buChar char="•"/>
            </a:pPr>
            <a:r>
              <a:rPr lang="en-US" sz="2400" dirty="0"/>
              <a:t>38 M.R.S. §2101-B. Food recovery hierarchy:</a:t>
            </a:r>
          </a:p>
          <a:p>
            <a:pPr lvl="2">
              <a:buFont typeface="Calibri" panose="020F0502020204030204" pitchFamily="34" charset="0"/>
              <a:buChar char="⁻"/>
            </a:pPr>
            <a:r>
              <a:rPr lang="en-US" sz="2000" dirty="0"/>
              <a:t>Support the solid waste management hierarchy in section 2101 by </a:t>
            </a:r>
            <a:r>
              <a:rPr lang="en-US" sz="2000" b="1" dirty="0"/>
              <a:t>preventing and diverting food waste </a:t>
            </a:r>
            <a:r>
              <a:rPr lang="en-US" sz="2000" dirty="0"/>
              <a:t>from land disposal or incineration, prioritizing reduction and donation first, followed by recovery.</a:t>
            </a:r>
          </a:p>
        </p:txBody>
      </p:sp>
    </p:spTree>
    <p:extLst>
      <p:ext uri="{BB962C8B-B14F-4D97-AF65-F5344CB8AC3E}">
        <p14:creationId xmlns:p14="http://schemas.microsoft.com/office/powerpoint/2010/main" val="32546168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8FCE53E-3106-49D4-ABE7-AD64F4647D74}"/>
              </a:ext>
            </a:extLst>
          </p:cNvPr>
          <p:cNvSpPr txBox="1"/>
          <p:nvPr/>
        </p:nvSpPr>
        <p:spPr>
          <a:xfrm>
            <a:off x="11658600" y="5778759"/>
            <a:ext cx="381000" cy="369332"/>
          </a:xfrm>
          <a:prstGeom prst="rect">
            <a:avLst/>
          </a:prstGeom>
          <a:noFill/>
        </p:spPr>
        <p:txBody>
          <a:bodyPr wrap="square" rtlCol="0">
            <a:spAutoFit/>
          </a:bodyPr>
          <a:lstStyle/>
          <a:p>
            <a:fld id="{7D8592C1-7026-49E7-B083-CB07DDED7AB9}" type="slidenum">
              <a:rPr lang="en-US" smtClean="0"/>
              <a:t>4</a:t>
            </a:fld>
            <a:endParaRPr lang="en-US" dirty="0"/>
          </a:p>
        </p:txBody>
      </p:sp>
      <p:sp>
        <p:nvSpPr>
          <p:cNvPr id="7" name="TextBox 6">
            <a:extLst>
              <a:ext uri="{FF2B5EF4-FFF2-40B4-BE49-F238E27FC236}">
                <a16:creationId xmlns:a16="http://schemas.microsoft.com/office/drawing/2014/main" id="{EA762C46-85DC-B4F7-45D5-54A8377E07E5}"/>
              </a:ext>
            </a:extLst>
          </p:cNvPr>
          <p:cNvSpPr txBox="1"/>
          <p:nvPr/>
        </p:nvSpPr>
        <p:spPr>
          <a:xfrm>
            <a:off x="6195894" y="5725180"/>
            <a:ext cx="5585581" cy="523220"/>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1" algn="ctr"/>
            <a:r>
              <a:rPr lang="en-US" sz="1400" i="1" dirty="0">
                <a:solidFill>
                  <a:srgbClr val="17375E"/>
                </a:solidFill>
                <a:latin typeface="+mj-lt"/>
                <a:cs typeface="Calibri Light"/>
              </a:rPr>
              <a:t>Source: EPA Consumption-Based Greenhouse Gas Inventories for Northeastern States</a:t>
            </a:r>
          </a:p>
        </p:txBody>
      </p:sp>
      <p:sp>
        <p:nvSpPr>
          <p:cNvPr id="5" name="Title 4">
            <a:extLst>
              <a:ext uri="{FF2B5EF4-FFF2-40B4-BE49-F238E27FC236}">
                <a16:creationId xmlns:a16="http://schemas.microsoft.com/office/drawing/2014/main" id="{79FBBC29-46C7-47CA-A909-EB86826DF7A6}"/>
              </a:ext>
            </a:extLst>
          </p:cNvPr>
          <p:cNvSpPr>
            <a:spLocks noGrp="1"/>
          </p:cNvSpPr>
          <p:nvPr>
            <p:ph type="title"/>
          </p:nvPr>
        </p:nvSpPr>
        <p:spPr>
          <a:xfrm>
            <a:off x="563447" y="94723"/>
            <a:ext cx="10972800" cy="817461"/>
          </a:xfrm>
        </p:spPr>
        <p:txBody>
          <a:bodyPr/>
          <a:lstStyle/>
          <a:p>
            <a:r>
              <a:rPr lang="en-US" dirty="0"/>
              <a:t>Materials &amp; Consumption</a:t>
            </a:r>
          </a:p>
        </p:txBody>
      </p:sp>
      <p:sp>
        <p:nvSpPr>
          <p:cNvPr id="4" name="Content Placeholder 5">
            <a:extLst>
              <a:ext uri="{FF2B5EF4-FFF2-40B4-BE49-F238E27FC236}">
                <a16:creationId xmlns:a16="http://schemas.microsoft.com/office/drawing/2014/main" id="{65387FD8-8D5C-5598-FDD4-C4F2A357D951}"/>
              </a:ext>
            </a:extLst>
          </p:cNvPr>
          <p:cNvSpPr txBox="1">
            <a:spLocks/>
          </p:cNvSpPr>
          <p:nvPr/>
        </p:nvSpPr>
        <p:spPr bwMode="auto">
          <a:xfrm>
            <a:off x="542226" y="2437810"/>
            <a:ext cx="5998093" cy="3187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charset="0"/>
              <a:buChar char="•"/>
              <a:defRPr sz="3200" kern="1200">
                <a:solidFill>
                  <a:schemeClr val="tx2">
                    <a:lumMod val="75000"/>
                  </a:schemeClr>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b="0" i="0" u="none" kern="1200">
                <a:solidFill>
                  <a:schemeClr val="tx2">
                    <a:lumMod val="75000"/>
                  </a:schemeClr>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2">
                    <a:lumMod val="75000"/>
                  </a:schemeClr>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2">
                    <a:lumMod val="75000"/>
                  </a:schemeClr>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2">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en-US" sz="2000" dirty="0"/>
              <a:t>Consumption-based emissions (CBEs) are the </a:t>
            </a:r>
            <a:r>
              <a:rPr lang="en-US" sz="2000" b="1" dirty="0"/>
              <a:t>carbon footprint </a:t>
            </a:r>
            <a:r>
              <a:rPr lang="en-US" sz="2000" dirty="0"/>
              <a:t>of goods and services.</a:t>
            </a:r>
          </a:p>
          <a:p>
            <a:pPr lvl="1"/>
            <a:r>
              <a:rPr lang="en-US" sz="2000" dirty="0"/>
              <a:t>Manufactured goods are the biggest emissions contributors for Northeastern states CBEs.</a:t>
            </a:r>
          </a:p>
          <a:p>
            <a:r>
              <a:rPr lang="en-US" sz="2400" dirty="0"/>
              <a:t>Materials management comprised over 40% of U.S. systems-based emissions in 2006.</a:t>
            </a:r>
          </a:p>
          <a:p>
            <a:r>
              <a:rPr lang="en-US" sz="2400" dirty="0"/>
              <a:t>Extraction and processing of material resources generates </a:t>
            </a:r>
            <a:r>
              <a:rPr lang="en-US" sz="2400" b="1" dirty="0"/>
              <a:t>over 55% </a:t>
            </a:r>
            <a:r>
              <a:rPr lang="en-US" sz="2400" dirty="0"/>
              <a:t>of global greenhouse gas emissions (GHGS).</a:t>
            </a:r>
          </a:p>
        </p:txBody>
      </p:sp>
      <p:sp>
        <p:nvSpPr>
          <p:cNvPr id="6" name="Content Placeholder 5">
            <a:extLst>
              <a:ext uri="{FF2B5EF4-FFF2-40B4-BE49-F238E27FC236}">
                <a16:creationId xmlns:a16="http://schemas.microsoft.com/office/drawing/2014/main" id="{391F9342-819D-4E7B-87C1-64FDD41536D4}"/>
              </a:ext>
            </a:extLst>
          </p:cNvPr>
          <p:cNvSpPr>
            <a:spLocks noGrp="1"/>
          </p:cNvSpPr>
          <p:nvPr>
            <p:ph idx="1"/>
          </p:nvPr>
        </p:nvSpPr>
        <p:spPr>
          <a:xfrm>
            <a:off x="541262" y="1079512"/>
            <a:ext cx="7290941" cy="1306643"/>
          </a:xfrm>
        </p:spPr>
        <p:txBody>
          <a:bodyPr/>
          <a:lstStyle/>
          <a:p>
            <a:r>
              <a:rPr lang="en-US" sz="2400" dirty="0"/>
              <a:t>Waste is often a sliver of </a:t>
            </a:r>
            <a:r>
              <a:rPr lang="en-US" sz="2400" b="1" dirty="0"/>
              <a:t>sector-based</a:t>
            </a:r>
            <a:r>
              <a:rPr lang="en-US" sz="2400" dirty="0"/>
              <a:t> emissions.</a:t>
            </a:r>
          </a:p>
          <a:p>
            <a:r>
              <a:rPr lang="en-US" sz="2400" dirty="0"/>
              <a:t>Northeast states’ consumption-based emissions are 40-60% greater than sector-based emissions.</a:t>
            </a:r>
          </a:p>
        </p:txBody>
      </p:sp>
      <p:pic>
        <p:nvPicPr>
          <p:cNvPr id="12" name="Picture 11">
            <a:extLst>
              <a:ext uri="{FF2B5EF4-FFF2-40B4-BE49-F238E27FC236}">
                <a16:creationId xmlns:a16="http://schemas.microsoft.com/office/drawing/2014/main" id="{860B3CF5-83B6-D19F-37CF-C5252A474C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95329" y="847907"/>
            <a:ext cx="4154445" cy="2301334"/>
          </a:xfrm>
          <a:prstGeom prst="rect">
            <a:avLst/>
          </a:prstGeom>
        </p:spPr>
      </p:pic>
      <p:sp>
        <p:nvSpPr>
          <p:cNvPr id="8" name="TextBox 7">
            <a:extLst>
              <a:ext uri="{FF2B5EF4-FFF2-40B4-BE49-F238E27FC236}">
                <a16:creationId xmlns:a16="http://schemas.microsoft.com/office/drawing/2014/main" id="{5923ADFF-DAAD-D53B-A5B4-0E97827C7394}"/>
              </a:ext>
            </a:extLst>
          </p:cNvPr>
          <p:cNvSpPr txBox="1"/>
          <p:nvPr/>
        </p:nvSpPr>
        <p:spPr>
          <a:xfrm>
            <a:off x="6325820" y="3133907"/>
            <a:ext cx="5629863" cy="523220"/>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1" algn="ctr"/>
            <a:r>
              <a:rPr lang="en-US" sz="1400" i="1" dirty="0">
                <a:solidFill>
                  <a:srgbClr val="17375E"/>
                </a:solidFill>
                <a:latin typeface="+mj-lt"/>
                <a:cs typeface="Calibri Light"/>
              </a:rPr>
              <a:t>Maine’s gross greenhouse gas emissions by source category, 2021 (includes biogenic emissions)</a:t>
            </a:r>
          </a:p>
        </p:txBody>
      </p:sp>
      <p:pic>
        <p:nvPicPr>
          <p:cNvPr id="2" name="Picture 1" descr="Graph comparing Maine's consumption-based emissions levels to Maine's sector-based emissions levels from 2012-2020.">
            <a:extLst>
              <a:ext uri="{FF2B5EF4-FFF2-40B4-BE49-F238E27FC236}">
                <a16:creationId xmlns:a16="http://schemas.microsoft.com/office/drawing/2014/main" id="{A9187A83-3D82-449C-4344-22720419A2BB}"/>
              </a:ext>
            </a:extLst>
          </p:cNvPr>
          <p:cNvPicPr>
            <a:picLocks noChangeAspect="1"/>
          </p:cNvPicPr>
          <p:nvPr/>
        </p:nvPicPr>
        <p:blipFill>
          <a:blip r:embed="rId4">
            <a:extLst>
              <a:ext uri="{BEBA8EAE-BF5A-486C-A8C5-ECC9F3942E4B}">
                <a14:imgProps xmlns:a14="http://schemas.microsoft.com/office/drawing/2010/main">
                  <a14:imgLayer r:embed="rId5">
                    <a14:imgEffect>
                      <a14:saturation sat="300000"/>
                    </a14:imgEffect>
                  </a14:imgLayer>
                </a14:imgProps>
              </a:ext>
            </a:extLst>
          </a:blip>
          <a:stretch>
            <a:fillRect/>
          </a:stretch>
        </p:blipFill>
        <p:spPr>
          <a:xfrm>
            <a:off x="6550929" y="3643790"/>
            <a:ext cx="5298171" cy="2080917"/>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355568-35CF-554D-C304-FAF8ED80613A}"/>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8138B28E-2576-8625-2B1B-CC44766D5797}"/>
              </a:ext>
            </a:extLst>
          </p:cNvPr>
          <p:cNvSpPr txBox="1"/>
          <p:nvPr/>
        </p:nvSpPr>
        <p:spPr>
          <a:xfrm>
            <a:off x="11658600" y="5778759"/>
            <a:ext cx="381000" cy="369332"/>
          </a:xfrm>
          <a:prstGeom prst="rect">
            <a:avLst/>
          </a:prstGeom>
          <a:noFill/>
        </p:spPr>
        <p:txBody>
          <a:bodyPr wrap="square" rtlCol="0">
            <a:spAutoFit/>
          </a:bodyPr>
          <a:lstStyle/>
          <a:p>
            <a:fld id="{7D8592C1-7026-49E7-B083-CB07DDED7AB9}" type="slidenum">
              <a:rPr lang="en-US" smtClean="0"/>
              <a:t>5</a:t>
            </a:fld>
            <a:endParaRPr lang="en-US" dirty="0"/>
          </a:p>
        </p:txBody>
      </p:sp>
      <p:sp>
        <p:nvSpPr>
          <p:cNvPr id="19" name="Title 4">
            <a:extLst>
              <a:ext uri="{FF2B5EF4-FFF2-40B4-BE49-F238E27FC236}">
                <a16:creationId xmlns:a16="http://schemas.microsoft.com/office/drawing/2014/main" id="{72B87CB4-B698-E5E7-D18F-E4E13CF8D2A6}"/>
              </a:ext>
            </a:extLst>
          </p:cNvPr>
          <p:cNvSpPr>
            <a:spLocks noGrp="1"/>
          </p:cNvSpPr>
          <p:nvPr>
            <p:ph type="title"/>
          </p:nvPr>
        </p:nvSpPr>
        <p:spPr>
          <a:xfrm>
            <a:off x="1521266" y="286176"/>
            <a:ext cx="9149468" cy="751873"/>
          </a:xfrm>
        </p:spPr>
        <p:txBody>
          <a:bodyPr>
            <a:normAutofit fontScale="90000"/>
          </a:bodyPr>
          <a:lstStyle/>
          <a:p>
            <a:r>
              <a:rPr lang="en-US" sz="3200" dirty="0"/>
              <a:t>Recommendations for Waste Reduction in Maine’s Climate Action Plan</a:t>
            </a:r>
          </a:p>
        </p:txBody>
      </p:sp>
      <p:grpSp>
        <p:nvGrpSpPr>
          <p:cNvPr id="5" name="Group 4">
            <a:extLst>
              <a:ext uri="{FF2B5EF4-FFF2-40B4-BE49-F238E27FC236}">
                <a16:creationId xmlns:a16="http://schemas.microsoft.com/office/drawing/2014/main" id="{6531B698-F2F5-A419-D999-974A82DF4688}"/>
              </a:ext>
            </a:extLst>
          </p:cNvPr>
          <p:cNvGrpSpPr/>
          <p:nvPr/>
        </p:nvGrpSpPr>
        <p:grpSpPr>
          <a:xfrm>
            <a:off x="8220939" y="3143507"/>
            <a:ext cx="3215888" cy="2902283"/>
            <a:chOff x="7717431" y="15073800"/>
            <a:chExt cx="3608476" cy="17367789"/>
          </a:xfrm>
          <a:solidFill>
            <a:srgbClr val="4472C4"/>
          </a:solidFill>
        </p:grpSpPr>
        <p:sp>
          <p:nvSpPr>
            <p:cNvPr id="6" name="Rectangle: Rounded Corners 5">
              <a:extLst>
                <a:ext uri="{FF2B5EF4-FFF2-40B4-BE49-F238E27FC236}">
                  <a16:creationId xmlns:a16="http://schemas.microsoft.com/office/drawing/2014/main" id="{50370B85-F5C8-E658-B51E-24B872AABB78}"/>
                </a:ext>
              </a:extLst>
            </p:cNvPr>
            <p:cNvSpPr/>
            <p:nvPr/>
          </p:nvSpPr>
          <p:spPr>
            <a:xfrm>
              <a:off x="7717431" y="15073800"/>
              <a:ext cx="3608476" cy="17367789"/>
            </a:xfrm>
            <a:prstGeom prst="roundRect">
              <a:avLst>
                <a:gd name="adj" fmla="val 11553"/>
              </a:avLst>
            </a:prstGeom>
            <a:grpFill/>
            <a:ln w="28575">
              <a:solidFill>
                <a:srgbClr val="25408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3B2908F9-45AA-F17D-D966-4AE6828CB7EC}"/>
                </a:ext>
              </a:extLst>
            </p:cNvPr>
            <p:cNvSpPr txBox="1"/>
            <p:nvPr/>
          </p:nvSpPr>
          <p:spPr>
            <a:xfrm>
              <a:off x="7965227" y="16195888"/>
              <a:ext cx="3320179" cy="13672778"/>
            </a:xfrm>
            <a:prstGeom prst="rect">
              <a:avLst/>
            </a:prstGeom>
            <a:grpFill/>
          </p:spPr>
          <p:txBody>
            <a:bodyPr wrap="square" lIns="91440" tIns="45720" rIns="91440" bIns="45720" rtlCol="0" anchor="t">
              <a:spAutoFit/>
            </a:bodyPr>
            <a:lstStyle/>
            <a:p>
              <a:pPr>
                <a:defRPr/>
              </a:pPr>
              <a:r>
                <a:rPr lang="en-US" sz="2800" b="1" dirty="0">
                  <a:solidFill>
                    <a:schemeClr val="bg1"/>
                  </a:solidFill>
                  <a:latin typeface="+mj-lt"/>
                </a:rPr>
                <a:t>Goal: Reduce </a:t>
              </a:r>
              <a:r>
                <a:rPr lang="en-US" sz="2800" b="1" dirty="0">
                  <a:solidFill>
                    <a:srgbClr val="FFC000"/>
                  </a:solidFill>
                  <a:latin typeface="+mj-lt"/>
                </a:rPr>
                <a:t>waste</a:t>
              </a:r>
              <a:r>
                <a:rPr lang="en-US" sz="2800" b="1" dirty="0">
                  <a:solidFill>
                    <a:schemeClr val="bg1"/>
                  </a:solidFill>
                  <a:latin typeface="+mj-lt"/>
                </a:rPr>
                <a:t> and </a:t>
              </a:r>
              <a:r>
                <a:rPr lang="en-US" sz="2800" b="1" dirty="0">
                  <a:solidFill>
                    <a:srgbClr val="FFC000"/>
                  </a:solidFill>
                  <a:latin typeface="+mj-lt"/>
                </a:rPr>
                <a:t>emissions</a:t>
              </a:r>
            </a:p>
            <a:p>
              <a:pPr>
                <a:defRPr/>
              </a:pPr>
              <a:r>
                <a:rPr lang="en-US" sz="2800" b="1" dirty="0">
                  <a:solidFill>
                    <a:schemeClr val="bg1"/>
                  </a:solidFill>
                  <a:latin typeface="+mj-lt"/>
                </a:rPr>
                <a:t>from </a:t>
              </a:r>
              <a:r>
                <a:rPr lang="en-US" sz="2800" b="1" dirty="0">
                  <a:solidFill>
                    <a:srgbClr val="FFC000"/>
                  </a:solidFill>
                  <a:latin typeface="+mj-lt"/>
                </a:rPr>
                <a:t>products</a:t>
              </a:r>
              <a:r>
                <a:rPr lang="en-US" sz="2800" b="1" dirty="0">
                  <a:solidFill>
                    <a:schemeClr val="bg1"/>
                  </a:solidFill>
                  <a:latin typeface="+mj-lt"/>
                </a:rPr>
                <a:t> that Maine people</a:t>
              </a:r>
            </a:p>
            <a:p>
              <a:pPr>
                <a:defRPr/>
              </a:pPr>
              <a:r>
                <a:rPr lang="en-US" sz="2800" b="1" dirty="0">
                  <a:solidFill>
                    <a:schemeClr val="bg1"/>
                  </a:solidFill>
                  <a:latin typeface="+mj-lt"/>
                </a:rPr>
                <a:t>buy and use </a:t>
              </a:r>
            </a:p>
          </p:txBody>
        </p:sp>
      </p:grpSp>
      <p:grpSp>
        <p:nvGrpSpPr>
          <p:cNvPr id="11" name="Group 10">
            <a:extLst>
              <a:ext uri="{FF2B5EF4-FFF2-40B4-BE49-F238E27FC236}">
                <a16:creationId xmlns:a16="http://schemas.microsoft.com/office/drawing/2014/main" id="{9955DC60-A678-1906-B9A4-559CE11BEFF1}"/>
              </a:ext>
            </a:extLst>
          </p:cNvPr>
          <p:cNvGrpSpPr/>
          <p:nvPr/>
        </p:nvGrpSpPr>
        <p:grpSpPr>
          <a:xfrm>
            <a:off x="10131111" y="3742893"/>
            <a:ext cx="1367883" cy="979362"/>
            <a:chOff x="10578790" y="302458"/>
            <a:chExt cx="1367883" cy="979362"/>
          </a:xfrm>
        </p:grpSpPr>
        <p:sp>
          <p:nvSpPr>
            <p:cNvPr id="16" name="Oval 15">
              <a:extLst>
                <a:ext uri="{FF2B5EF4-FFF2-40B4-BE49-F238E27FC236}">
                  <a16:creationId xmlns:a16="http://schemas.microsoft.com/office/drawing/2014/main" id="{07BCCCB6-6534-0971-AA00-DBACE89747EC}"/>
                </a:ext>
              </a:extLst>
            </p:cNvPr>
            <p:cNvSpPr/>
            <p:nvPr/>
          </p:nvSpPr>
          <p:spPr>
            <a:xfrm>
              <a:off x="10786392" y="302458"/>
              <a:ext cx="970069" cy="979362"/>
            </a:xfrm>
            <a:prstGeom prst="ellipse">
              <a:avLst/>
            </a:prstGeom>
            <a:solidFill>
              <a:sysClr val="window" lastClr="FFFFFF"/>
            </a:solidFill>
            <a:ln w="57150" cap="flat" cmpd="sng" algn="ctr">
              <a:solidFill>
                <a:srgbClr val="FFC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venir Next LT Pro Light"/>
                <a:ea typeface="+mn-ea"/>
                <a:cs typeface="+mn-cs"/>
              </a:endParaRPr>
            </a:p>
          </p:txBody>
        </p:sp>
        <p:pic>
          <p:nvPicPr>
            <p:cNvPr id="17" name="Picture 16">
              <a:extLst>
                <a:ext uri="{FF2B5EF4-FFF2-40B4-BE49-F238E27FC236}">
                  <a16:creationId xmlns:a16="http://schemas.microsoft.com/office/drawing/2014/main" id="{238DDEEF-1021-4DB1-EEB6-84190C15084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78790" y="399352"/>
              <a:ext cx="1367883" cy="734586"/>
            </a:xfrm>
            <a:prstGeom prst="rect">
              <a:avLst/>
            </a:prstGeom>
          </p:spPr>
        </p:pic>
      </p:grpSp>
      <p:pic>
        <p:nvPicPr>
          <p:cNvPr id="2" name="Picture 1" descr="graph showing how a sector-based territorial emissions inventory intersects with a consumption-based emissions inventory.">
            <a:extLst>
              <a:ext uri="{FF2B5EF4-FFF2-40B4-BE49-F238E27FC236}">
                <a16:creationId xmlns:a16="http://schemas.microsoft.com/office/drawing/2014/main" id="{67CDCE9D-A18B-CDC5-61DA-8B194B2CE8FF}"/>
              </a:ext>
            </a:extLst>
          </p:cNvPr>
          <p:cNvPicPr>
            <a:picLocks noChangeAspect="1"/>
          </p:cNvPicPr>
          <p:nvPr/>
        </p:nvPicPr>
        <p:blipFill>
          <a:blip r:embed="rId4"/>
          <a:stretch>
            <a:fillRect/>
          </a:stretch>
        </p:blipFill>
        <p:spPr>
          <a:xfrm>
            <a:off x="760750" y="1110700"/>
            <a:ext cx="3099199" cy="2752651"/>
          </a:xfrm>
          <a:prstGeom prst="rect">
            <a:avLst/>
          </a:prstGeom>
        </p:spPr>
      </p:pic>
      <p:sp>
        <p:nvSpPr>
          <p:cNvPr id="4" name="TextBox 3">
            <a:extLst>
              <a:ext uri="{FF2B5EF4-FFF2-40B4-BE49-F238E27FC236}">
                <a16:creationId xmlns:a16="http://schemas.microsoft.com/office/drawing/2014/main" id="{3ED05E6E-1FA3-17BF-831F-0605068A2390}"/>
              </a:ext>
            </a:extLst>
          </p:cNvPr>
          <p:cNvSpPr txBox="1"/>
          <p:nvPr/>
        </p:nvSpPr>
        <p:spPr>
          <a:xfrm>
            <a:off x="883218" y="4063219"/>
            <a:ext cx="6919515" cy="205069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lnSpc>
                <a:spcPct val="107000"/>
              </a:lnSpc>
              <a:buSzPts val="1000"/>
              <a:buFont typeface="Symbol" panose="05050102010706020507" pitchFamily="18" charset="2"/>
              <a:buChar char=""/>
              <a:tabLst>
                <a:tab pos="457200" algn="l"/>
              </a:tabLst>
            </a:pPr>
            <a:r>
              <a:rPr lang="en-US" sz="2400" kern="100" dirty="0">
                <a:solidFill>
                  <a:srgbClr val="17375E"/>
                </a:solidFill>
                <a:ea typeface="Aptos" panose="020B0004020202020204" pitchFamily="34" charset="0"/>
                <a:cs typeface="Times New Roman" panose="02020603050405020304" pitchFamily="18" charset="0"/>
              </a:rPr>
              <a:t>Coordinate and fund </a:t>
            </a:r>
            <a:r>
              <a:rPr lang="en-US" sz="2400" b="1" kern="100" dirty="0">
                <a:solidFill>
                  <a:srgbClr val="17375E"/>
                </a:solidFill>
                <a:ea typeface="Aptos" panose="020B0004020202020204" pitchFamily="34" charset="0"/>
                <a:cs typeface="Times New Roman" panose="02020603050405020304" pitchFamily="18" charset="0"/>
              </a:rPr>
              <a:t>regional waste management planning</a:t>
            </a:r>
            <a:r>
              <a:rPr lang="en-US" sz="2400" kern="100" dirty="0">
                <a:solidFill>
                  <a:srgbClr val="17375E"/>
                </a:solidFill>
                <a:ea typeface="Aptos" panose="020B0004020202020204" pitchFamily="34" charset="0"/>
                <a:cs typeface="Times New Roman" panose="02020603050405020304" pitchFamily="18" charset="0"/>
              </a:rPr>
              <a:t>.</a:t>
            </a:r>
          </a:p>
          <a:p>
            <a:pPr marL="342900" indent="-342900">
              <a:lnSpc>
                <a:spcPct val="107000"/>
              </a:lnSpc>
              <a:buSzPts val="1000"/>
              <a:buFont typeface="Symbol" panose="05050102010706020507" pitchFamily="18" charset="2"/>
              <a:buChar char=""/>
              <a:tabLst>
                <a:tab pos="457200" algn="l"/>
              </a:tabLst>
            </a:pPr>
            <a:r>
              <a:rPr lang="en-US" sz="2400" kern="100" dirty="0">
                <a:solidFill>
                  <a:srgbClr val="17375E"/>
                </a:solidFill>
                <a:latin typeface="+mn-lt"/>
                <a:ea typeface="Aptos" panose="020B0004020202020204" pitchFamily="34" charset="0"/>
                <a:cs typeface="Times New Roman" panose="02020603050405020304" pitchFamily="18" charset="0"/>
              </a:rPr>
              <a:t>Increase access to </a:t>
            </a:r>
            <a:r>
              <a:rPr lang="en-US" sz="2400" b="1" kern="100" dirty="0">
                <a:solidFill>
                  <a:srgbClr val="17375E"/>
                </a:solidFill>
                <a:latin typeface="+mn-lt"/>
                <a:ea typeface="Aptos" panose="020B0004020202020204" pitchFamily="34" charset="0"/>
                <a:cs typeface="Times New Roman" panose="02020603050405020304" pitchFamily="18" charset="0"/>
              </a:rPr>
              <a:t>waste reduction </a:t>
            </a:r>
            <a:r>
              <a:rPr lang="en-US" sz="2400" kern="100" dirty="0">
                <a:solidFill>
                  <a:srgbClr val="17375E"/>
                </a:solidFill>
                <a:latin typeface="+mn-lt"/>
                <a:ea typeface="Aptos" panose="020B0004020202020204" pitchFamily="34" charset="0"/>
                <a:cs typeface="Times New Roman" panose="02020603050405020304" pitchFamily="18" charset="0"/>
              </a:rPr>
              <a:t>and diversion programs through</a:t>
            </a:r>
            <a:r>
              <a:rPr lang="en-US" sz="2400" b="1" kern="100" dirty="0">
                <a:solidFill>
                  <a:srgbClr val="17375E"/>
                </a:solidFill>
                <a:latin typeface="+mn-lt"/>
                <a:ea typeface="Aptos" panose="020B0004020202020204" pitchFamily="34" charset="0"/>
                <a:cs typeface="Times New Roman" panose="02020603050405020304" pitchFamily="18" charset="0"/>
              </a:rPr>
              <a:t> </a:t>
            </a:r>
            <a:r>
              <a:rPr lang="en-US" sz="2400" kern="100" dirty="0">
                <a:solidFill>
                  <a:srgbClr val="17375E"/>
                </a:solidFill>
                <a:latin typeface="+mn-lt"/>
                <a:ea typeface="Aptos" panose="020B0004020202020204" pitchFamily="34" charset="0"/>
                <a:cs typeface="Times New Roman" panose="02020603050405020304" pitchFamily="18" charset="0"/>
              </a:rPr>
              <a:t>educational materials and tools </a:t>
            </a:r>
          </a:p>
          <a:p>
            <a:pPr marL="342900" indent="-342900">
              <a:lnSpc>
                <a:spcPct val="107000"/>
              </a:lnSpc>
              <a:buSzPts val="1000"/>
              <a:buFont typeface="Symbol" panose="05050102010706020507" pitchFamily="18" charset="2"/>
              <a:buChar char=""/>
              <a:tabLst>
                <a:tab pos="457200" algn="l"/>
              </a:tabLst>
            </a:pPr>
            <a:endParaRPr lang="en-US" sz="2400" b="1" kern="100" dirty="0">
              <a:solidFill>
                <a:srgbClr val="17375E"/>
              </a:solidFill>
              <a:ea typeface="Aptos" panose="020B0004020202020204" pitchFamily="34" charset="0"/>
              <a:cs typeface="Times New Roman" panose="02020603050405020304" pitchFamily="18" charset="0"/>
            </a:endParaRPr>
          </a:p>
        </p:txBody>
      </p:sp>
      <p:sp>
        <p:nvSpPr>
          <p:cNvPr id="18" name="TextBox 17">
            <a:extLst>
              <a:ext uri="{FF2B5EF4-FFF2-40B4-BE49-F238E27FC236}">
                <a16:creationId xmlns:a16="http://schemas.microsoft.com/office/drawing/2014/main" id="{7D7488A9-6F6B-D688-BD4F-9C11C65AFCE2}"/>
              </a:ext>
            </a:extLst>
          </p:cNvPr>
          <p:cNvSpPr txBox="1"/>
          <p:nvPr/>
        </p:nvSpPr>
        <p:spPr>
          <a:xfrm>
            <a:off x="4018373" y="1496501"/>
            <a:ext cx="7161919" cy="205069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lnSpc>
                <a:spcPct val="107000"/>
              </a:lnSpc>
              <a:buSzPts val="1000"/>
              <a:buFont typeface="Arial" panose="020B0604020202020204" pitchFamily="34" charset="0"/>
              <a:buChar char="•"/>
              <a:tabLst>
                <a:tab pos="457200" algn="l"/>
              </a:tabLst>
            </a:pPr>
            <a:r>
              <a:rPr lang="en-US" sz="2400" kern="100" dirty="0">
                <a:solidFill>
                  <a:srgbClr val="17375E"/>
                </a:solidFill>
                <a:ea typeface="Aptos" panose="020B0004020202020204" pitchFamily="34" charset="0"/>
                <a:cs typeface="Times New Roman" panose="02020603050405020304" pitchFamily="18" charset="0"/>
              </a:rPr>
              <a:t>Support </a:t>
            </a:r>
            <a:r>
              <a:rPr lang="en-US" sz="2400" b="1" kern="100" dirty="0">
                <a:solidFill>
                  <a:srgbClr val="17375E"/>
                </a:solidFill>
                <a:ea typeface="Aptos" panose="020B0004020202020204" pitchFamily="34" charset="0"/>
                <a:cs typeface="Times New Roman" panose="02020603050405020304" pitchFamily="18" charset="0"/>
              </a:rPr>
              <a:t>reuse, refill, and repair.</a:t>
            </a:r>
          </a:p>
          <a:p>
            <a:pPr marL="342900" marR="0" lvl="0" indent="-342900">
              <a:lnSpc>
                <a:spcPct val="107000"/>
              </a:lnSpc>
              <a:buSzPts val="1000"/>
              <a:buFont typeface="Symbol" panose="05050102010706020507" pitchFamily="18" charset="2"/>
              <a:buChar char=""/>
              <a:tabLst>
                <a:tab pos="457200" algn="l"/>
              </a:tabLst>
            </a:pPr>
            <a:r>
              <a:rPr lang="en-US" sz="2400" kern="100" dirty="0">
                <a:solidFill>
                  <a:srgbClr val="17375E"/>
                </a:solidFill>
                <a:latin typeface="+mn-lt"/>
                <a:ea typeface="Aptos" panose="020B0004020202020204" pitchFamily="34" charset="0"/>
                <a:cs typeface="Times New Roman" panose="02020603050405020304" pitchFamily="18" charset="0"/>
              </a:rPr>
              <a:t>Develop a </a:t>
            </a:r>
            <a:r>
              <a:rPr lang="en-US" sz="2400" b="1" kern="100" dirty="0">
                <a:solidFill>
                  <a:srgbClr val="17375E"/>
                </a:solidFill>
                <a:latin typeface="+mn-lt"/>
                <a:ea typeface="Aptos" panose="020B0004020202020204" pitchFamily="34" charset="0"/>
                <a:cs typeface="Times New Roman" panose="02020603050405020304" pitchFamily="18" charset="0"/>
              </a:rPr>
              <a:t>consumption-based</a:t>
            </a:r>
            <a:r>
              <a:rPr lang="en-US" sz="2400" kern="100" dirty="0">
                <a:solidFill>
                  <a:srgbClr val="17375E"/>
                </a:solidFill>
                <a:latin typeface="+mn-lt"/>
                <a:ea typeface="Aptos" panose="020B0004020202020204" pitchFamily="34" charset="0"/>
                <a:cs typeface="Times New Roman" panose="02020603050405020304" pitchFamily="18" charset="0"/>
              </a:rPr>
              <a:t> emissions inventory for Maine’s greenhouse gas reporting. </a:t>
            </a:r>
          </a:p>
          <a:p>
            <a:pPr marL="342900" marR="0" lvl="0" indent="-342900">
              <a:lnSpc>
                <a:spcPct val="107000"/>
              </a:lnSpc>
              <a:buSzPts val="1000"/>
              <a:buFont typeface="Symbol" panose="05050102010706020507" pitchFamily="18" charset="2"/>
              <a:buChar char=""/>
              <a:tabLst>
                <a:tab pos="457200" algn="l"/>
              </a:tabLst>
            </a:pPr>
            <a:r>
              <a:rPr lang="en-US" sz="2400" kern="100" dirty="0">
                <a:solidFill>
                  <a:srgbClr val="17375E"/>
                </a:solidFill>
                <a:latin typeface="+mn-lt"/>
                <a:ea typeface="Aptos" panose="020B0004020202020204" pitchFamily="34" charset="0"/>
                <a:cs typeface="Times New Roman" panose="02020603050405020304" pitchFamily="18" charset="0"/>
              </a:rPr>
              <a:t>Lead by Example at state facilities through food waste prevention, reuse and repair.</a:t>
            </a:r>
          </a:p>
        </p:txBody>
      </p:sp>
    </p:spTree>
    <p:extLst>
      <p:ext uri="{BB962C8B-B14F-4D97-AF65-F5344CB8AC3E}">
        <p14:creationId xmlns:p14="http://schemas.microsoft.com/office/powerpoint/2010/main" val="15305613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8BB50B-F7FA-4006-00D0-FDED8AC965A6}"/>
            </a:ext>
          </a:extLst>
        </p:cNvPr>
        <p:cNvGrpSpPr/>
        <p:nvPr/>
      </p:nvGrpSpPr>
      <p:grpSpPr>
        <a:xfrm>
          <a:off x="0" y="0"/>
          <a:ext cx="0" cy="0"/>
          <a:chOff x="0" y="0"/>
          <a:chExt cx="0" cy="0"/>
        </a:xfrm>
      </p:grpSpPr>
      <p:sp>
        <p:nvSpPr>
          <p:cNvPr id="22" name="TextBox 21">
            <a:extLst>
              <a:ext uri="{FF2B5EF4-FFF2-40B4-BE49-F238E27FC236}">
                <a16:creationId xmlns:a16="http://schemas.microsoft.com/office/drawing/2014/main" id="{835E8F22-5C02-8DC4-AC02-B76EDCBC543D}"/>
              </a:ext>
            </a:extLst>
          </p:cNvPr>
          <p:cNvSpPr txBox="1"/>
          <p:nvPr/>
        </p:nvSpPr>
        <p:spPr>
          <a:xfrm>
            <a:off x="453828" y="1633192"/>
            <a:ext cx="8362699" cy="19877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lnSpc>
                <a:spcPct val="107000"/>
              </a:lnSpc>
              <a:buSzPts val="1000"/>
              <a:buFont typeface="Symbol" panose="05050102010706020507" pitchFamily="18" charset="2"/>
              <a:buChar char=""/>
              <a:tabLst>
                <a:tab pos="457200" algn="l"/>
              </a:tabLst>
            </a:pPr>
            <a:r>
              <a:rPr lang="en-US" sz="2400" kern="100" dirty="0">
                <a:solidFill>
                  <a:srgbClr val="17375E"/>
                </a:solidFill>
                <a:ea typeface="Aptos" panose="020B0004020202020204" pitchFamily="34" charset="0"/>
                <a:cs typeface="Times New Roman" panose="02020603050405020304" pitchFamily="18" charset="0"/>
              </a:rPr>
              <a:t>Maximize </a:t>
            </a:r>
            <a:r>
              <a:rPr lang="en-US" sz="2400" b="1" kern="100" dirty="0">
                <a:solidFill>
                  <a:srgbClr val="17375E"/>
                </a:solidFill>
                <a:ea typeface="Aptos" panose="020B0004020202020204" pitchFamily="34" charset="0"/>
                <a:cs typeface="Times New Roman" panose="02020603050405020304" pitchFamily="18" charset="0"/>
              </a:rPr>
              <a:t>food rescue, </a:t>
            </a:r>
            <a:r>
              <a:rPr lang="en-US" sz="2400" kern="100" dirty="0">
                <a:solidFill>
                  <a:srgbClr val="17375E"/>
                </a:solidFill>
                <a:ea typeface="Aptos" panose="020B0004020202020204" pitchFamily="34" charset="0"/>
                <a:cs typeface="Times New Roman" panose="02020603050405020304" pitchFamily="18" charset="0"/>
              </a:rPr>
              <a:t>recovery and donation of edible food.</a:t>
            </a:r>
          </a:p>
          <a:p>
            <a:pPr marL="342900" marR="0" lvl="0" indent="-342900">
              <a:lnSpc>
                <a:spcPct val="107000"/>
              </a:lnSpc>
              <a:buSzPts val="1000"/>
              <a:buFont typeface="Symbol" panose="05050102010706020507" pitchFamily="18" charset="2"/>
              <a:buChar char=""/>
              <a:tabLst>
                <a:tab pos="457200" algn="l"/>
              </a:tabLst>
            </a:pPr>
            <a:r>
              <a:rPr lang="en-US" sz="2400" kern="100" dirty="0">
                <a:solidFill>
                  <a:srgbClr val="17375E"/>
                </a:solidFill>
                <a:latin typeface="+mn-lt"/>
                <a:ea typeface="Aptos" panose="020B0004020202020204" pitchFamily="34" charset="0"/>
                <a:cs typeface="Times New Roman" panose="02020603050405020304" pitchFamily="18" charset="0"/>
              </a:rPr>
              <a:t>Provide incentives for methane capture and keeping food, manure, and other high methane producing materials out of landfills. </a:t>
            </a:r>
          </a:p>
          <a:p>
            <a:pPr marL="1257300" lvl="2" indent="-342900">
              <a:lnSpc>
                <a:spcPct val="107000"/>
              </a:lnSpc>
              <a:buSzPts val="1000"/>
              <a:buFont typeface="Calibri" panose="020F0502020204030204" pitchFamily="34" charset="0"/>
              <a:buChar char="⁻"/>
              <a:tabLst>
                <a:tab pos="457200" algn="l"/>
              </a:tabLst>
            </a:pPr>
            <a:endParaRPr lang="en-US" sz="2000" kern="100" dirty="0">
              <a:solidFill>
                <a:srgbClr val="17375E"/>
              </a:solidFill>
              <a:latin typeface="+mn-lt"/>
              <a:ea typeface="Aptos" panose="020B000402020202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92C65325-ECAE-A650-AC64-3AC3DB3EF54C}"/>
              </a:ext>
            </a:extLst>
          </p:cNvPr>
          <p:cNvSpPr txBox="1"/>
          <p:nvPr/>
        </p:nvSpPr>
        <p:spPr>
          <a:xfrm>
            <a:off x="11658600" y="5778759"/>
            <a:ext cx="381000" cy="369332"/>
          </a:xfrm>
          <a:prstGeom prst="rect">
            <a:avLst/>
          </a:prstGeom>
          <a:noFill/>
        </p:spPr>
        <p:txBody>
          <a:bodyPr wrap="square" rtlCol="0">
            <a:spAutoFit/>
          </a:bodyPr>
          <a:lstStyle/>
          <a:p>
            <a:fld id="{7D8592C1-7026-49E7-B083-CB07DDED7AB9}" type="slidenum">
              <a:rPr lang="en-US" smtClean="0"/>
              <a:t>6</a:t>
            </a:fld>
            <a:endParaRPr lang="en-US" dirty="0"/>
          </a:p>
        </p:txBody>
      </p:sp>
      <p:sp>
        <p:nvSpPr>
          <p:cNvPr id="12" name="TextBox 11">
            <a:extLst>
              <a:ext uri="{FF2B5EF4-FFF2-40B4-BE49-F238E27FC236}">
                <a16:creationId xmlns:a16="http://schemas.microsoft.com/office/drawing/2014/main" id="{9A3AE6C9-3F0A-6229-0E6F-9FF8713706A6}"/>
              </a:ext>
            </a:extLst>
          </p:cNvPr>
          <p:cNvSpPr txBox="1"/>
          <p:nvPr/>
        </p:nvSpPr>
        <p:spPr>
          <a:xfrm>
            <a:off x="437079" y="3188656"/>
            <a:ext cx="8305799" cy="119737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marR="0" lvl="0" indent="-342900">
              <a:lnSpc>
                <a:spcPct val="107000"/>
              </a:lnSpc>
              <a:buSzPts val="1000"/>
              <a:buFont typeface="Symbol" panose="05050102010706020507" pitchFamily="18" charset="2"/>
              <a:buChar char=""/>
              <a:tabLst>
                <a:tab pos="457200" algn="l"/>
              </a:tabLst>
            </a:pPr>
            <a:r>
              <a:rPr lang="en-US" sz="2400" kern="100" dirty="0">
                <a:solidFill>
                  <a:srgbClr val="17375E"/>
                </a:solidFill>
                <a:latin typeface="+mn-lt"/>
                <a:ea typeface="Aptos" panose="020B0004020202020204" pitchFamily="34" charset="0"/>
                <a:cs typeface="Times New Roman" panose="02020603050405020304" pitchFamily="18" charset="0"/>
              </a:rPr>
              <a:t>Require large generator food waste reporting.</a:t>
            </a:r>
          </a:p>
          <a:p>
            <a:pPr marL="342900" marR="0" lvl="0" indent="-342900">
              <a:lnSpc>
                <a:spcPct val="107000"/>
              </a:lnSpc>
              <a:buSzPts val="1000"/>
              <a:buFont typeface="Symbol" panose="05050102010706020507" pitchFamily="18" charset="2"/>
              <a:buChar char=""/>
              <a:tabLst>
                <a:tab pos="457200" algn="l"/>
              </a:tabLst>
            </a:pPr>
            <a:r>
              <a:rPr lang="en-US" sz="2400" kern="100" dirty="0">
                <a:solidFill>
                  <a:srgbClr val="17375E"/>
                </a:solidFill>
                <a:latin typeface="+mn-lt"/>
                <a:ea typeface="Aptos" panose="020B0004020202020204" pitchFamily="34" charset="0"/>
                <a:cs typeface="Times New Roman" panose="02020603050405020304" pitchFamily="18" charset="0"/>
              </a:rPr>
              <a:t>Develop a plan to reduce and capture methane from landfills.</a:t>
            </a:r>
          </a:p>
          <a:p>
            <a:pPr marL="1257300" lvl="2" indent="-342900">
              <a:lnSpc>
                <a:spcPct val="107000"/>
              </a:lnSpc>
              <a:buSzPts val="1000"/>
              <a:buFont typeface="Calibri" panose="020F0502020204030204" pitchFamily="34" charset="0"/>
              <a:buChar char="⁻"/>
              <a:tabLst>
                <a:tab pos="457200" algn="l"/>
              </a:tabLst>
            </a:pPr>
            <a:endParaRPr lang="en-US" sz="2000" kern="100" dirty="0">
              <a:solidFill>
                <a:srgbClr val="17375E"/>
              </a:solidFill>
              <a:latin typeface="+mn-lt"/>
              <a:ea typeface="Aptos" panose="020B0004020202020204" pitchFamily="34" charset="0"/>
              <a:cs typeface="Times New Roman" panose="02020603050405020304" pitchFamily="18" charset="0"/>
            </a:endParaRPr>
          </a:p>
        </p:txBody>
      </p:sp>
      <p:sp>
        <p:nvSpPr>
          <p:cNvPr id="19" name="Title 4">
            <a:extLst>
              <a:ext uri="{FF2B5EF4-FFF2-40B4-BE49-F238E27FC236}">
                <a16:creationId xmlns:a16="http://schemas.microsoft.com/office/drawing/2014/main" id="{652300F7-9764-967B-48F5-B7DA5E1F06ED}"/>
              </a:ext>
            </a:extLst>
          </p:cNvPr>
          <p:cNvSpPr>
            <a:spLocks noGrp="1"/>
          </p:cNvSpPr>
          <p:nvPr>
            <p:ph type="title"/>
          </p:nvPr>
        </p:nvSpPr>
        <p:spPr>
          <a:xfrm>
            <a:off x="1201609" y="236439"/>
            <a:ext cx="9788781" cy="1143000"/>
          </a:xfrm>
        </p:spPr>
        <p:txBody>
          <a:bodyPr>
            <a:normAutofit/>
          </a:bodyPr>
          <a:lstStyle/>
          <a:p>
            <a:r>
              <a:rPr lang="en-US" sz="3200" dirty="0"/>
              <a:t>Recommendations for Reducing Wasted Food Impacts in Maine’s Climate Action Plan</a:t>
            </a:r>
          </a:p>
        </p:txBody>
      </p:sp>
      <p:grpSp>
        <p:nvGrpSpPr>
          <p:cNvPr id="2" name="Group 1">
            <a:extLst>
              <a:ext uri="{FF2B5EF4-FFF2-40B4-BE49-F238E27FC236}">
                <a16:creationId xmlns:a16="http://schemas.microsoft.com/office/drawing/2014/main" id="{35B9DB8C-A5A1-69FB-D534-26DECDD76228}"/>
              </a:ext>
            </a:extLst>
          </p:cNvPr>
          <p:cNvGrpSpPr/>
          <p:nvPr/>
        </p:nvGrpSpPr>
        <p:grpSpPr>
          <a:xfrm>
            <a:off x="8780487" y="1633192"/>
            <a:ext cx="2878113" cy="2500878"/>
            <a:chOff x="9131593" y="-2438541"/>
            <a:chExt cx="2793332" cy="13845343"/>
          </a:xfrm>
          <a:solidFill>
            <a:srgbClr val="4472C4"/>
          </a:solidFill>
        </p:grpSpPr>
        <p:sp>
          <p:nvSpPr>
            <p:cNvPr id="4" name="Rectangle: Rounded Corners 3">
              <a:extLst>
                <a:ext uri="{FF2B5EF4-FFF2-40B4-BE49-F238E27FC236}">
                  <a16:creationId xmlns:a16="http://schemas.microsoft.com/office/drawing/2014/main" id="{2ACD4777-4C94-C48B-D315-A0396F6A5A74}"/>
                </a:ext>
              </a:extLst>
            </p:cNvPr>
            <p:cNvSpPr/>
            <p:nvPr/>
          </p:nvSpPr>
          <p:spPr>
            <a:xfrm>
              <a:off x="9131593" y="-2438541"/>
              <a:ext cx="2793332" cy="13845343"/>
            </a:xfrm>
            <a:prstGeom prst="roundRect">
              <a:avLst>
                <a:gd name="adj" fmla="val 11553"/>
              </a:avLst>
            </a:prstGeom>
            <a:grpFill/>
            <a:ln w="28575">
              <a:solidFill>
                <a:srgbClr val="25408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2B928ED3-D6CB-2AE3-0DA7-D41070BE93F1}"/>
                </a:ext>
              </a:extLst>
            </p:cNvPr>
            <p:cNvSpPr txBox="1"/>
            <p:nvPr/>
          </p:nvSpPr>
          <p:spPr>
            <a:xfrm>
              <a:off x="9253083" y="-2069681"/>
              <a:ext cx="2516409" cy="9760262"/>
            </a:xfrm>
            <a:prstGeom prst="rect">
              <a:avLst/>
            </a:prstGeom>
            <a:grpFill/>
          </p:spPr>
          <p:txBody>
            <a:bodyPr wrap="square" lIns="91440" tIns="45720" rIns="91440" bIns="45720" rtlCol="0" anchor="t">
              <a:spAutoFit/>
            </a:bodyPr>
            <a:lstStyle/>
            <a:p>
              <a:pPr>
                <a:defRPr/>
              </a:pPr>
              <a:r>
                <a:rPr lang="en-US" sz="3200" b="1" dirty="0">
                  <a:solidFill>
                    <a:schemeClr val="bg1"/>
                  </a:solidFill>
                  <a:latin typeface="+mj-lt"/>
                </a:rPr>
                <a:t>Goal: Reduce food loss and waste </a:t>
              </a:r>
              <a:r>
                <a:rPr lang="en-US" sz="3200" b="1" dirty="0">
                  <a:solidFill>
                    <a:srgbClr val="FFC000"/>
                  </a:solidFill>
                  <a:latin typeface="+mj-lt"/>
                </a:rPr>
                <a:t>50% by 2030</a:t>
              </a:r>
            </a:p>
          </p:txBody>
        </p:sp>
      </p:grpSp>
      <p:grpSp>
        <p:nvGrpSpPr>
          <p:cNvPr id="8" name="Group 7">
            <a:extLst>
              <a:ext uri="{FF2B5EF4-FFF2-40B4-BE49-F238E27FC236}">
                <a16:creationId xmlns:a16="http://schemas.microsoft.com/office/drawing/2014/main" id="{BB0DCE4B-0D6C-5BC7-6A36-E168A222A5CF}"/>
              </a:ext>
            </a:extLst>
          </p:cNvPr>
          <p:cNvGrpSpPr/>
          <p:nvPr/>
        </p:nvGrpSpPr>
        <p:grpSpPr>
          <a:xfrm>
            <a:off x="10266142" y="3131254"/>
            <a:ext cx="922599" cy="970220"/>
            <a:chOff x="10783985" y="1188260"/>
            <a:chExt cx="970220" cy="970220"/>
          </a:xfrm>
        </p:grpSpPr>
        <p:sp>
          <p:nvSpPr>
            <p:cNvPr id="10" name="Oval 9">
              <a:extLst>
                <a:ext uri="{FF2B5EF4-FFF2-40B4-BE49-F238E27FC236}">
                  <a16:creationId xmlns:a16="http://schemas.microsoft.com/office/drawing/2014/main" id="{76AE2414-0180-0D09-54C8-9678EB170F20}"/>
                </a:ext>
              </a:extLst>
            </p:cNvPr>
            <p:cNvSpPr/>
            <p:nvPr/>
          </p:nvSpPr>
          <p:spPr>
            <a:xfrm>
              <a:off x="10783985" y="1188260"/>
              <a:ext cx="970220" cy="970220"/>
            </a:xfrm>
            <a:prstGeom prst="ellipse">
              <a:avLst/>
            </a:prstGeom>
            <a:solidFill>
              <a:sysClr val="window" lastClr="FFFFFF"/>
            </a:solidFill>
            <a:ln w="57150" cap="flat" cmpd="sng" algn="ctr">
              <a:solidFill>
                <a:srgbClr val="FFC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venir Next LT Pro Light"/>
                <a:ea typeface="+mn-ea"/>
                <a:cs typeface="+mn-cs"/>
              </a:endParaRPr>
            </a:p>
          </p:txBody>
        </p:sp>
        <p:grpSp>
          <p:nvGrpSpPr>
            <p:cNvPr id="13" name="Group 12">
              <a:extLst>
                <a:ext uri="{FF2B5EF4-FFF2-40B4-BE49-F238E27FC236}">
                  <a16:creationId xmlns:a16="http://schemas.microsoft.com/office/drawing/2014/main" id="{65F0945D-EA89-C4E0-74F8-735BA50A7353}"/>
                </a:ext>
              </a:extLst>
            </p:cNvPr>
            <p:cNvGrpSpPr>
              <a:grpSpLocks noChangeAspect="1"/>
            </p:cNvGrpSpPr>
            <p:nvPr/>
          </p:nvGrpSpPr>
          <p:grpSpPr>
            <a:xfrm>
              <a:off x="10945693" y="1251392"/>
              <a:ext cx="646804" cy="756359"/>
              <a:chOff x="9653816" y="2108722"/>
              <a:chExt cx="709903" cy="830145"/>
            </a:xfrm>
            <a:solidFill>
              <a:srgbClr val="25408F"/>
            </a:solidFill>
          </p:grpSpPr>
          <p:sp>
            <p:nvSpPr>
              <p:cNvPr id="14" name="Freeform: Shape 13">
                <a:extLst>
                  <a:ext uri="{FF2B5EF4-FFF2-40B4-BE49-F238E27FC236}">
                    <a16:creationId xmlns:a16="http://schemas.microsoft.com/office/drawing/2014/main" id="{42CC5084-CB4D-6C45-7BDE-D789B973F750}"/>
                  </a:ext>
                </a:extLst>
              </p:cNvPr>
              <p:cNvSpPr/>
              <p:nvPr/>
            </p:nvSpPr>
            <p:spPr>
              <a:xfrm flipH="1">
                <a:off x="9659476" y="2785107"/>
                <a:ext cx="704243" cy="43711"/>
              </a:xfrm>
              <a:custGeom>
                <a:avLst/>
                <a:gdLst>
                  <a:gd name="connsiteX0" fmla="*/ 693255 w 704243"/>
                  <a:gd name="connsiteY0" fmla="*/ 21 h 43711"/>
                  <a:gd name="connsiteX1" fmla="*/ 680818 w 704243"/>
                  <a:gd name="connsiteY1" fmla="*/ 600 h 43711"/>
                  <a:gd name="connsiteX2" fmla="*/ 668569 w 704243"/>
                  <a:gd name="connsiteY2" fmla="*/ 2866 h 43711"/>
                  <a:gd name="connsiteX3" fmla="*/ 656747 w 704243"/>
                  <a:gd name="connsiteY3" fmla="*/ 6775 h 43711"/>
                  <a:gd name="connsiteX4" fmla="*/ 645563 w 704243"/>
                  <a:gd name="connsiteY4" fmla="*/ 12253 h 43711"/>
                  <a:gd name="connsiteX5" fmla="*/ 636672 w 704243"/>
                  <a:gd name="connsiteY5" fmla="*/ 16355 h 43711"/>
                  <a:gd name="connsiteX6" fmla="*/ 627347 w 704243"/>
                  <a:gd name="connsiteY6" fmla="*/ 19331 h 43711"/>
                  <a:gd name="connsiteX7" fmla="*/ 617725 w 704243"/>
                  <a:gd name="connsiteY7" fmla="*/ 21134 h 43711"/>
                  <a:gd name="connsiteX8" fmla="*/ 607955 w 704243"/>
                  <a:gd name="connsiteY8" fmla="*/ 21737 h 43711"/>
                  <a:gd name="connsiteX9" fmla="*/ 598185 w 704243"/>
                  <a:gd name="connsiteY9" fmla="*/ 21134 h 43711"/>
                  <a:gd name="connsiteX10" fmla="*/ 588563 w 704243"/>
                  <a:gd name="connsiteY10" fmla="*/ 19331 h 43711"/>
                  <a:gd name="connsiteX11" fmla="*/ 579237 w 704243"/>
                  <a:gd name="connsiteY11" fmla="*/ 16355 h 43711"/>
                  <a:gd name="connsiteX12" fmla="*/ 570347 w 704243"/>
                  <a:gd name="connsiteY12" fmla="*/ 12256 h 43711"/>
                  <a:gd name="connsiteX13" fmla="*/ 559042 w 704243"/>
                  <a:gd name="connsiteY13" fmla="*/ 7195 h 43711"/>
                  <a:gd name="connsiteX14" fmla="*/ 547207 w 704243"/>
                  <a:gd name="connsiteY14" fmla="*/ 3528 h 43711"/>
                  <a:gd name="connsiteX15" fmla="*/ 535020 w 704243"/>
                  <a:gd name="connsiteY15" fmla="*/ 1303 h 43711"/>
                  <a:gd name="connsiteX16" fmla="*/ 522654 w 704243"/>
                  <a:gd name="connsiteY16" fmla="*/ 560 h 43711"/>
                  <a:gd name="connsiteX17" fmla="*/ 510292 w 704243"/>
                  <a:gd name="connsiteY17" fmla="*/ 1303 h 43711"/>
                  <a:gd name="connsiteX18" fmla="*/ 498101 w 704243"/>
                  <a:gd name="connsiteY18" fmla="*/ 3524 h 43711"/>
                  <a:gd name="connsiteX19" fmla="*/ 486269 w 704243"/>
                  <a:gd name="connsiteY19" fmla="*/ 7192 h 43711"/>
                  <a:gd name="connsiteX20" fmla="*/ 474962 w 704243"/>
                  <a:gd name="connsiteY20" fmla="*/ 12253 h 43711"/>
                  <a:gd name="connsiteX21" fmla="*/ 466054 w 704243"/>
                  <a:gd name="connsiteY21" fmla="*/ 16263 h 43711"/>
                  <a:gd name="connsiteX22" fmla="*/ 456725 w 704243"/>
                  <a:gd name="connsiteY22" fmla="*/ 19172 h 43711"/>
                  <a:gd name="connsiteX23" fmla="*/ 447113 w 704243"/>
                  <a:gd name="connsiteY23" fmla="*/ 20933 h 43711"/>
                  <a:gd name="connsiteX24" fmla="*/ 437360 w 704243"/>
                  <a:gd name="connsiteY24" fmla="*/ 21526 h 43711"/>
                  <a:gd name="connsiteX25" fmla="*/ 427607 w 704243"/>
                  <a:gd name="connsiteY25" fmla="*/ 20937 h 43711"/>
                  <a:gd name="connsiteX26" fmla="*/ 417996 w 704243"/>
                  <a:gd name="connsiteY26" fmla="*/ 19175 h 43711"/>
                  <a:gd name="connsiteX27" fmla="*/ 408667 w 704243"/>
                  <a:gd name="connsiteY27" fmla="*/ 16265 h 43711"/>
                  <a:gd name="connsiteX28" fmla="*/ 399759 w 704243"/>
                  <a:gd name="connsiteY28" fmla="*/ 12256 h 43711"/>
                  <a:gd name="connsiteX29" fmla="*/ 388447 w 704243"/>
                  <a:gd name="connsiteY29" fmla="*/ 7223 h 43711"/>
                  <a:gd name="connsiteX30" fmla="*/ 376616 w 704243"/>
                  <a:gd name="connsiteY30" fmla="*/ 3573 h 43711"/>
                  <a:gd name="connsiteX31" fmla="*/ 364432 w 704243"/>
                  <a:gd name="connsiteY31" fmla="*/ 1363 h 43711"/>
                  <a:gd name="connsiteX32" fmla="*/ 352074 w 704243"/>
                  <a:gd name="connsiteY32" fmla="*/ 625 h 43711"/>
                  <a:gd name="connsiteX33" fmla="*/ 339714 w 704243"/>
                  <a:gd name="connsiteY33" fmla="*/ 1363 h 43711"/>
                  <a:gd name="connsiteX34" fmla="*/ 327534 w 704243"/>
                  <a:gd name="connsiteY34" fmla="*/ 3573 h 43711"/>
                  <a:gd name="connsiteX35" fmla="*/ 315703 w 704243"/>
                  <a:gd name="connsiteY35" fmla="*/ 7219 h 43711"/>
                  <a:gd name="connsiteX36" fmla="*/ 304391 w 704243"/>
                  <a:gd name="connsiteY36" fmla="*/ 12256 h 43711"/>
                  <a:gd name="connsiteX37" fmla="*/ 295511 w 704243"/>
                  <a:gd name="connsiteY37" fmla="*/ 16363 h 43711"/>
                  <a:gd name="connsiteX38" fmla="*/ 286188 w 704243"/>
                  <a:gd name="connsiteY38" fmla="*/ 19345 h 43711"/>
                  <a:gd name="connsiteX39" fmla="*/ 276570 w 704243"/>
                  <a:gd name="connsiteY39" fmla="*/ 21151 h 43711"/>
                  <a:gd name="connsiteX40" fmla="*/ 266803 w 704243"/>
                  <a:gd name="connsiteY40" fmla="*/ 21754 h 43711"/>
                  <a:gd name="connsiteX41" fmla="*/ 257037 w 704243"/>
                  <a:gd name="connsiteY41" fmla="*/ 21151 h 43711"/>
                  <a:gd name="connsiteX42" fmla="*/ 247421 w 704243"/>
                  <a:gd name="connsiteY42" fmla="*/ 19345 h 43711"/>
                  <a:gd name="connsiteX43" fmla="*/ 238100 w 704243"/>
                  <a:gd name="connsiteY43" fmla="*/ 16363 h 43711"/>
                  <a:gd name="connsiteX44" fmla="*/ 229219 w 704243"/>
                  <a:gd name="connsiteY44" fmla="*/ 12256 h 43711"/>
                  <a:gd name="connsiteX45" fmla="*/ 217911 w 704243"/>
                  <a:gd name="connsiteY45" fmla="*/ 7203 h 43711"/>
                  <a:gd name="connsiteX46" fmla="*/ 206083 w 704243"/>
                  <a:gd name="connsiteY46" fmla="*/ 3538 h 43711"/>
                  <a:gd name="connsiteX47" fmla="*/ 193896 w 704243"/>
                  <a:gd name="connsiteY47" fmla="*/ 1321 h 43711"/>
                  <a:gd name="connsiteX48" fmla="*/ 181537 w 704243"/>
                  <a:gd name="connsiteY48" fmla="*/ 576 h 43711"/>
                  <a:gd name="connsiteX49" fmla="*/ 169174 w 704243"/>
                  <a:gd name="connsiteY49" fmla="*/ 1318 h 43711"/>
                  <a:gd name="connsiteX50" fmla="*/ 156988 w 704243"/>
                  <a:gd name="connsiteY50" fmla="*/ 3538 h 43711"/>
                  <a:gd name="connsiteX51" fmla="*/ 145155 w 704243"/>
                  <a:gd name="connsiteY51" fmla="*/ 7199 h 43711"/>
                  <a:gd name="connsiteX52" fmla="*/ 133852 w 704243"/>
                  <a:gd name="connsiteY52" fmla="*/ 12253 h 43711"/>
                  <a:gd name="connsiteX53" fmla="*/ 124947 w 704243"/>
                  <a:gd name="connsiteY53" fmla="*/ 16276 h 43711"/>
                  <a:gd name="connsiteX54" fmla="*/ 115624 w 704243"/>
                  <a:gd name="connsiteY54" fmla="*/ 19196 h 43711"/>
                  <a:gd name="connsiteX55" fmla="*/ 106013 w 704243"/>
                  <a:gd name="connsiteY55" fmla="*/ 20965 h 43711"/>
                  <a:gd name="connsiteX56" fmla="*/ 96260 w 704243"/>
                  <a:gd name="connsiteY56" fmla="*/ 21558 h 43711"/>
                  <a:gd name="connsiteX57" fmla="*/ 86507 w 704243"/>
                  <a:gd name="connsiteY57" fmla="*/ 20965 h 43711"/>
                  <a:gd name="connsiteX58" fmla="*/ 76899 w 704243"/>
                  <a:gd name="connsiteY58" fmla="*/ 19200 h 43711"/>
                  <a:gd name="connsiteX59" fmla="*/ 67574 w 704243"/>
                  <a:gd name="connsiteY59" fmla="*/ 16280 h 43711"/>
                  <a:gd name="connsiteX60" fmla="*/ 58669 w 704243"/>
                  <a:gd name="connsiteY60" fmla="*/ 12256 h 43711"/>
                  <a:gd name="connsiteX61" fmla="*/ 47489 w 704243"/>
                  <a:gd name="connsiteY61" fmla="*/ 6775 h 43711"/>
                  <a:gd name="connsiteX62" fmla="*/ 35668 w 704243"/>
                  <a:gd name="connsiteY62" fmla="*/ 2869 h 43711"/>
                  <a:gd name="connsiteX63" fmla="*/ 23426 w 704243"/>
                  <a:gd name="connsiteY63" fmla="*/ 600 h 43711"/>
                  <a:gd name="connsiteX64" fmla="*/ 10987 w 704243"/>
                  <a:gd name="connsiteY64" fmla="*/ 21 h 43711"/>
                  <a:gd name="connsiteX65" fmla="*/ 8843 w 704243"/>
                  <a:gd name="connsiteY65" fmla="*/ 238 h 43711"/>
                  <a:gd name="connsiteX66" fmla="*/ 6781 w 704243"/>
                  <a:gd name="connsiteY66" fmla="*/ 866 h 43711"/>
                  <a:gd name="connsiteX67" fmla="*/ 4882 w 704243"/>
                  <a:gd name="connsiteY67" fmla="*/ 1886 h 43711"/>
                  <a:gd name="connsiteX68" fmla="*/ 3216 w 704243"/>
                  <a:gd name="connsiteY68" fmla="*/ 3255 h 43711"/>
                  <a:gd name="connsiteX69" fmla="*/ 1851 w 704243"/>
                  <a:gd name="connsiteY69" fmla="*/ 4920 h 43711"/>
                  <a:gd name="connsiteX70" fmla="*/ 838 w 704243"/>
                  <a:gd name="connsiteY70" fmla="*/ 6823 h 43711"/>
                  <a:gd name="connsiteX71" fmla="*/ 214 w 704243"/>
                  <a:gd name="connsiteY71" fmla="*/ 8885 h 43711"/>
                  <a:gd name="connsiteX72" fmla="*/ 0 w 704243"/>
                  <a:gd name="connsiteY72" fmla="*/ 11029 h 43711"/>
                  <a:gd name="connsiteX73" fmla="*/ 214 w 704243"/>
                  <a:gd name="connsiteY73" fmla="*/ 13174 h 43711"/>
                  <a:gd name="connsiteX74" fmla="*/ 838 w 704243"/>
                  <a:gd name="connsiteY74" fmla="*/ 15235 h 43711"/>
                  <a:gd name="connsiteX75" fmla="*/ 1851 w 704243"/>
                  <a:gd name="connsiteY75" fmla="*/ 17138 h 43711"/>
                  <a:gd name="connsiteX76" fmla="*/ 3216 w 704243"/>
                  <a:gd name="connsiteY76" fmla="*/ 18803 h 43711"/>
                  <a:gd name="connsiteX77" fmla="*/ 4882 w 704243"/>
                  <a:gd name="connsiteY77" fmla="*/ 20172 h 43711"/>
                  <a:gd name="connsiteX78" fmla="*/ 6781 w 704243"/>
                  <a:gd name="connsiteY78" fmla="*/ 21192 h 43711"/>
                  <a:gd name="connsiteX79" fmla="*/ 8843 w 704243"/>
                  <a:gd name="connsiteY79" fmla="*/ 21819 h 43711"/>
                  <a:gd name="connsiteX80" fmla="*/ 10987 w 704243"/>
                  <a:gd name="connsiteY80" fmla="*/ 22034 h 43711"/>
                  <a:gd name="connsiteX81" fmla="*/ 20809 w 704243"/>
                  <a:gd name="connsiteY81" fmla="*/ 22461 h 43711"/>
                  <a:gd name="connsiteX82" fmla="*/ 30476 w 704243"/>
                  <a:gd name="connsiteY82" fmla="*/ 24260 h 43711"/>
                  <a:gd name="connsiteX83" fmla="*/ 39791 w 704243"/>
                  <a:gd name="connsiteY83" fmla="*/ 27398 h 43711"/>
                  <a:gd name="connsiteX84" fmla="*/ 48575 w 704243"/>
                  <a:gd name="connsiteY84" fmla="*/ 31814 h 43711"/>
                  <a:gd name="connsiteX85" fmla="*/ 59859 w 704243"/>
                  <a:gd name="connsiteY85" fmla="*/ 36961 h 43711"/>
                  <a:gd name="connsiteX86" fmla="*/ 71683 w 704243"/>
                  <a:gd name="connsiteY86" fmla="*/ 40691 h 43711"/>
                  <a:gd name="connsiteX87" fmla="*/ 83877 w 704243"/>
                  <a:gd name="connsiteY87" fmla="*/ 42953 h 43711"/>
                  <a:gd name="connsiteX88" fmla="*/ 96253 w 704243"/>
                  <a:gd name="connsiteY88" fmla="*/ 43711 h 43711"/>
                  <a:gd name="connsiteX89" fmla="*/ 108634 w 704243"/>
                  <a:gd name="connsiteY89" fmla="*/ 42957 h 43711"/>
                  <a:gd name="connsiteX90" fmla="*/ 120824 w 704243"/>
                  <a:gd name="connsiteY90" fmla="*/ 40694 h 43711"/>
                  <a:gd name="connsiteX91" fmla="*/ 132651 w 704243"/>
                  <a:gd name="connsiteY91" fmla="*/ 36965 h 43711"/>
                  <a:gd name="connsiteX92" fmla="*/ 143932 w 704243"/>
                  <a:gd name="connsiteY92" fmla="*/ 31817 h 43711"/>
                  <a:gd name="connsiteX93" fmla="*/ 152823 w 704243"/>
                  <a:gd name="connsiteY93" fmla="*/ 27739 h 43711"/>
                  <a:gd name="connsiteX94" fmla="*/ 162148 w 704243"/>
                  <a:gd name="connsiteY94" fmla="*/ 24781 h 43711"/>
                  <a:gd name="connsiteX95" fmla="*/ 171764 w 704243"/>
                  <a:gd name="connsiteY95" fmla="*/ 22985 h 43711"/>
                  <a:gd name="connsiteX96" fmla="*/ 181526 w 704243"/>
                  <a:gd name="connsiteY96" fmla="*/ 22385 h 43711"/>
                  <a:gd name="connsiteX97" fmla="*/ 191290 w 704243"/>
                  <a:gd name="connsiteY97" fmla="*/ 22985 h 43711"/>
                  <a:gd name="connsiteX98" fmla="*/ 200908 w 704243"/>
                  <a:gd name="connsiteY98" fmla="*/ 24778 h 43711"/>
                  <a:gd name="connsiteX99" fmla="*/ 210231 w 704243"/>
                  <a:gd name="connsiteY99" fmla="*/ 27736 h 43711"/>
                  <a:gd name="connsiteX100" fmla="*/ 219121 w 704243"/>
                  <a:gd name="connsiteY100" fmla="*/ 31814 h 43711"/>
                  <a:gd name="connsiteX101" fmla="*/ 230439 w 704243"/>
                  <a:gd name="connsiteY101" fmla="*/ 36813 h 43711"/>
                  <a:gd name="connsiteX102" fmla="*/ 242271 w 704243"/>
                  <a:gd name="connsiteY102" fmla="*/ 40432 h 43711"/>
                  <a:gd name="connsiteX103" fmla="*/ 254447 w 704243"/>
                  <a:gd name="connsiteY103" fmla="*/ 42626 h 43711"/>
                  <a:gd name="connsiteX104" fmla="*/ 266800 w 704243"/>
                  <a:gd name="connsiteY104" fmla="*/ 43360 h 43711"/>
                  <a:gd name="connsiteX105" fmla="*/ 279153 w 704243"/>
                  <a:gd name="connsiteY105" fmla="*/ 42628 h 43711"/>
                  <a:gd name="connsiteX106" fmla="*/ 291328 w 704243"/>
                  <a:gd name="connsiteY106" fmla="*/ 40436 h 43711"/>
                  <a:gd name="connsiteX107" fmla="*/ 303161 w 704243"/>
                  <a:gd name="connsiteY107" fmla="*/ 36813 h 43711"/>
                  <a:gd name="connsiteX108" fmla="*/ 314479 w 704243"/>
                  <a:gd name="connsiteY108" fmla="*/ 31817 h 43711"/>
                  <a:gd name="connsiteX109" fmla="*/ 323366 w 704243"/>
                  <a:gd name="connsiteY109" fmla="*/ 27732 h 43711"/>
                  <a:gd name="connsiteX110" fmla="*/ 332692 w 704243"/>
                  <a:gd name="connsiteY110" fmla="*/ 24771 h 43711"/>
                  <a:gd name="connsiteX111" fmla="*/ 342306 w 704243"/>
                  <a:gd name="connsiteY111" fmla="*/ 22975 h 43711"/>
                  <a:gd name="connsiteX112" fmla="*/ 352070 w 704243"/>
                  <a:gd name="connsiteY112" fmla="*/ 22371 h 43711"/>
                  <a:gd name="connsiteX113" fmla="*/ 361833 w 704243"/>
                  <a:gd name="connsiteY113" fmla="*/ 22975 h 43711"/>
                  <a:gd name="connsiteX114" fmla="*/ 371452 w 704243"/>
                  <a:gd name="connsiteY114" fmla="*/ 24767 h 43711"/>
                  <a:gd name="connsiteX115" fmla="*/ 380773 w 704243"/>
                  <a:gd name="connsiteY115" fmla="*/ 27732 h 43711"/>
                  <a:gd name="connsiteX116" fmla="*/ 389661 w 704243"/>
                  <a:gd name="connsiteY116" fmla="*/ 31814 h 43711"/>
                  <a:gd name="connsiteX117" fmla="*/ 400948 w 704243"/>
                  <a:gd name="connsiteY117" fmla="*/ 36954 h 43711"/>
                  <a:gd name="connsiteX118" fmla="*/ 412780 w 704243"/>
                  <a:gd name="connsiteY118" fmla="*/ 40680 h 43711"/>
                  <a:gd name="connsiteX119" fmla="*/ 424973 w 704243"/>
                  <a:gd name="connsiteY119" fmla="*/ 42939 h 43711"/>
                  <a:gd name="connsiteX120" fmla="*/ 437353 w 704243"/>
                  <a:gd name="connsiteY120" fmla="*/ 43697 h 43711"/>
                  <a:gd name="connsiteX121" fmla="*/ 449733 w 704243"/>
                  <a:gd name="connsiteY121" fmla="*/ 42939 h 43711"/>
                  <a:gd name="connsiteX122" fmla="*/ 461927 w 704243"/>
                  <a:gd name="connsiteY122" fmla="*/ 40680 h 43711"/>
                  <a:gd name="connsiteX123" fmla="*/ 473756 w 704243"/>
                  <a:gd name="connsiteY123" fmla="*/ 36958 h 43711"/>
                  <a:gd name="connsiteX124" fmla="*/ 485046 w 704243"/>
                  <a:gd name="connsiteY124" fmla="*/ 31817 h 43711"/>
                  <a:gd name="connsiteX125" fmla="*/ 493964 w 704243"/>
                  <a:gd name="connsiteY125" fmla="*/ 27852 h 43711"/>
                  <a:gd name="connsiteX126" fmla="*/ 503296 w 704243"/>
                  <a:gd name="connsiteY126" fmla="*/ 24977 h 43711"/>
                  <a:gd name="connsiteX127" fmla="*/ 512901 w 704243"/>
                  <a:gd name="connsiteY127" fmla="*/ 23237 h 43711"/>
                  <a:gd name="connsiteX128" fmla="*/ 522647 w 704243"/>
                  <a:gd name="connsiteY128" fmla="*/ 22654 h 43711"/>
                  <a:gd name="connsiteX129" fmla="*/ 532393 w 704243"/>
                  <a:gd name="connsiteY129" fmla="*/ 23237 h 43711"/>
                  <a:gd name="connsiteX130" fmla="*/ 541998 w 704243"/>
                  <a:gd name="connsiteY130" fmla="*/ 24977 h 43711"/>
                  <a:gd name="connsiteX131" fmla="*/ 551330 w 704243"/>
                  <a:gd name="connsiteY131" fmla="*/ 27849 h 43711"/>
                  <a:gd name="connsiteX132" fmla="*/ 560248 w 704243"/>
                  <a:gd name="connsiteY132" fmla="*/ 31814 h 43711"/>
                  <a:gd name="connsiteX133" fmla="*/ 571564 w 704243"/>
                  <a:gd name="connsiteY133" fmla="*/ 36847 h 43711"/>
                  <a:gd name="connsiteX134" fmla="*/ 583399 w 704243"/>
                  <a:gd name="connsiteY134" fmla="*/ 40498 h 43711"/>
                  <a:gd name="connsiteX135" fmla="*/ 595586 w 704243"/>
                  <a:gd name="connsiteY135" fmla="*/ 42708 h 43711"/>
                  <a:gd name="connsiteX136" fmla="*/ 607948 w 704243"/>
                  <a:gd name="connsiteY136" fmla="*/ 43449 h 43711"/>
                  <a:gd name="connsiteX137" fmla="*/ 620314 w 704243"/>
                  <a:gd name="connsiteY137" fmla="*/ 42708 h 43711"/>
                  <a:gd name="connsiteX138" fmla="*/ 632498 w 704243"/>
                  <a:gd name="connsiteY138" fmla="*/ 40498 h 43711"/>
                  <a:gd name="connsiteX139" fmla="*/ 644333 w 704243"/>
                  <a:gd name="connsiteY139" fmla="*/ 36851 h 43711"/>
                  <a:gd name="connsiteX140" fmla="*/ 655651 w 704243"/>
                  <a:gd name="connsiteY140" fmla="*/ 31814 h 43711"/>
                  <a:gd name="connsiteX141" fmla="*/ 664438 w 704243"/>
                  <a:gd name="connsiteY141" fmla="*/ 27402 h 43711"/>
                  <a:gd name="connsiteX142" fmla="*/ 673761 w 704243"/>
                  <a:gd name="connsiteY142" fmla="*/ 24260 h 43711"/>
                  <a:gd name="connsiteX143" fmla="*/ 683431 w 704243"/>
                  <a:gd name="connsiteY143" fmla="*/ 22461 h 43711"/>
                  <a:gd name="connsiteX144" fmla="*/ 693255 w 704243"/>
                  <a:gd name="connsiteY144" fmla="*/ 22034 h 43711"/>
                  <a:gd name="connsiteX145" fmla="*/ 695400 w 704243"/>
                  <a:gd name="connsiteY145" fmla="*/ 21819 h 43711"/>
                  <a:gd name="connsiteX146" fmla="*/ 697462 w 704243"/>
                  <a:gd name="connsiteY146" fmla="*/ 21189 h 43711"/>
                  <a:gd name="connsiteX147" fmla="*/ 699361 w 704243"/>
                  <a:gd name="connsiteY147" fmla="*/ 20172 h 43711"/>
                  <a:gd name="connsiteX148" fmla="*/ 701026 w 704243"/>
                  <a:gd name="connsiteY148" fmla="*/ 18803 h 43711"/>
                  <a:gd name="connsiteX149" fmla="*/ 702392 w 704243"/>
                  <a:gd name="connsiteY149" fmla="*/ 17138 h 43711"/>
                  <a:gd name="connsiteX150" fmla="*/ 703408 w 704243"/>
                  <a:gd name="connsiteY150" fmla="*/ 15235 h 43711"/>
                  <a:gd name="connsiteX151" fmla="*/ 704032 w 704243"/>
                  <a:gd name="connsiteY151" fmla="*/ 13174 h 43711"/>
                  <a:gd name="connsiteX152" fmla="*/ 704243 w 704243"/>
                  <a:gd name="connsiteY152" fmla="*/ 11029 h 43711"/>
                  <a:gd name="connsiteX153" fmla="*/ 704032 w 704243"/>
                  <a:gd name="connsiteY153" fmla="*/ 8885 h 43711"/>
                  <a:gd name="connsiteX154" fmla="*/ 703408 w 704243"/>
                  <a:gd name="connsiteY154" fmla="*/ 6823 h 43711"/>
                  <a:gd name="connsiteX155" fmla="*/ 702392 w 704243"/>
                  <a:gd name="connsiteY155" fmla="*/ 4920 h 43711"/>
                  <a:gd name="connsiteX156" fmla="*/ 701026 w 704243"/>
                  <a:gd name="connsiteY156" fmla="*/ 3255 h 43711"/>
                  <a:gd name="connsiteX157" fmla="*/ 699361 w 704243"/>
                  <a:gd name="connsiteY157" fmla="*/ 1883 h 43711"/>
                  <a:gd name="connsiteX158" fmla="*/ 697462 w 704243"/>
                  <a:gd name="connsiteY158" fmla="*/ 866 h 43711"/>
                  <a:gd name="connsiteX159" fmla="*/ 695400 w 704243"/>
                  <a:gd name="connsiteY159" fmla="*/ 238 h 43711"/>
                  <a:gd name="connsiteX160" fmla="*/ 693255 w 704243"/>
                  <a:gd name="connsiteY160" fmla="*/ 21 h 43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Lst>
                <a:rect l="l" t="t" r="r" b="b"/>
                <a:pathLst>
                  <a:path w="704243" h="43711">
                    <a:moveTo>
                      <a:pt x="693255" y="21"/>
                    </a:moveTo>
                    <a:cubicBezTo>
                      <a:pt x="689099" y="-68"/>
                      <a:pt x="684951" y="124"/>
                      <a:pt x="680818" y="600"/>
                    </a:cubicBezTo>
                    <a:cubicBezTo>
                      <a:pt x="676684" y="1076"/>
                      <a:pt x="672602" y="1831"/>
                      <a:pt x="668569" y="2866"/>
                    </a:cubicBezTo>
                    <a:cubicBezTo>
                      <a:pt x="664538" y="3900"/>
                      <a:pt x="660598" y="5203"/>
                      <a:pt x="656747" y="6775"/>
                    </a:cubicBezTo>
                    <a:cubicBezTo>
                      <a:pt x="652893" y="8347"/>
                      <a:pt x="649166" y="10171"/>
                      <a:pt x="645563" y="12253"/>
                    </a:cubicBezTo>
                    <a:cubicBezTo>
                      <a:pt x="642685" y="13804"/>
                      <a:pt x="639720" y="15169"/>
                      <a:pt x="636672" y="16355"/>
                    </a:cubicBezTo>
                    <a:cubicBezTo>
                      <a:pt x="633625" y="17538"/>
                      <a:pt x="630519" y="18531"/>
                      <a:pt x="627347" y="19331"/>
                    </a:cubicBezTo>
                    <a:cubicBezTo>
                      <a:pt x="624179" y="20130"/>
                      <a:pt x="620969" y="20730"/>
                      <a:pt x="617725" y="21134"/>
                    </a:cubicBezTo>
                    <a:cubicBezTo>
                      <a:pt x="614481" y="21537"/>
                      <a:pt x="611223" y="21737"/>
                      <a:pt x="607955" y="21737"/>
                    </a:cubicBezTo>
                    <a:cubicBezTo>
                      <a:pt x="604687" y="21737"/>
                      <a:pt x="601429" y="21537"/>
                      <a:pt x="598185" y="21134"/>
                    </a:cubicBezTo>
                    <a:cubicBezTo>
                      <a:pt x="594941" y="20730"/>
                      <a:pt x="591731" y="20130"/>
                      <a:pt x="588563" y="19331"/>
                    </a:cubicBezTo>
                    <a:cubicBezTo>
                      <a:pt x="585392" y="18531"/>
                      <a:pt x="582281" y="17542"/>
                      <a:pt x="579237" y="16355"/>
                    </a:cubicBezTo>
                    <a:cubicBezTo>
                      <a:pt x="576190" y="15173"/>
                      <a:pt x="573226" y="13804"/>
                      <a:pt x="570347" y="12256"/>
                    </a:cubicBezTo>
                    <a:cubicBezTo>
                      <a:pt x="566679" y="10343"/>
                      <a:pt x="562910" y="8653"/>
                      <a:pt x="559042" y="7195"/>
                    </a:cubicBezTo>
                    <a:cubicBezTo>
                      <a:pt x="555171" y="5734"/>
                      <a:pt x="551227" y="4510"/>
                      <a:pt x="547207" y="3528"/>
                    </a:cubicBezTo>
                    <a:cubicBezTo>
                      <a:pt x="543191" y="2542"/>
                      <a:pt x="539130" y="1800"/>
                      <a:pt x="535020" y="1303"/>
                    </a:cubicBezTo>
                    <a:cubicBezTo>
                      <a:pt x="530914" y="808"/>
                      <a:pt x="526791" y="560"/>
                      <a:pt x="522654" y="560"/>
                    </a:cubicBezTo>
                    <a:cubicBezTo>
                      <a:pt x="518520" y="560"/>
                      <a:pt x="514397" y="808"/>
                      <a:pt x="510292" y="1303"/>
                    </a:cubicBezTo>
                    <a:cubicBezTo>
                      <a:pt x="506182" y="1797"/>
                      <a:pt x="502121" y="2538"/>
                      <a:pt x="498101" y="3524"/>
                    </a:cubicBezTo>
                    <a:cubicBezTo>
                      <a:pt x="494085" y="4510"/>
                      <a:pt x="490141" y="5730"/>
                      <a:pt x="486269" y="7192"/>
                    </a:cubicBezTo>
                    <a:cubicBezTo>
                      <a:pt x="482401" y="8650"/>
                      <a:pt x="478630" y="10340"/>
                      <a:pt x="474962" y="12253"/>
                    </a:cubicBezTo>
                    <a:cubicBezTo>
                      <a:pt x="472076" y="13770"/>
                      <a:pt x="469105" y="15108"/>
                      <a:pt x="466054" y="16263"/>
                    </a:cubicBezTo>
                    <a:cubicBezTo>
                      <a:pt x="463003" y="17421"/>
                      <a:pt x="459893" y="18393"/>
                      <a:pt x="456725" y="19172"/>
                    </a:cubicBezTo>
                    <a:cubicBezTo>
                      <a:pt x="453557" y="19954"/>
                      <a:pt x="450354" y="20541"/>
                      <a:pt x="447113" y="20933"/>
                    </a:cubicBezTo>
                    <a:cubicBezTo>
                      <a:pt x="443876" y="21330"/>
                      <a:pt x="440625" y="21526"/>
                      <a:pt x="437360" y="21526"/>
                    </a:cubicBezTo>
                    <a:cubicBezTo>
                      <a:pt x="434099" y="21526"/>
                      <a:pt x="430848" y="21330"/>
                      <a:pt x="427607" y="20937"/>
                    </a:cubicBezTo>
                    <a:cubicBezTo>
                      <a:pt x="424367" y="20544"/>
                      <a:pt x="421164" y="19954"/>
                      <a:pt x="417996" y="19175"/>
                    </a:cubicBezTo>
                    <a:cubicBezTo>
                      <a:pt x="414828" y="18393"/>
                      <a:pt x="411718" y="17424"/>
                      <a:pt x="408667" y="16265"/>
                    </a:cubicBezTo>
                    <a:cubicBezTo>
                      <a:pt x="405616" y="15111"/>
                      <a:pt x="402647" y="13773"/>
                      <a:pt x="399759" y="12256"/>
                    </a:cubicBezTo>
                    <a:cubicBezTo>
                      <a:pt x="396087" y="10350"/>
                      <a:pt x="392319" y="8675"/>
                      <a:pt x="388447" y="7223"/>
                    </a:cubicBezTo>
                    <a:cubicBezTo>
                      <a:pt x="384576" y="5768"/>
                      <a:pt x="380632" y="4555"/>
                      <a:pt x="376616" y="3573"/>
                    </a:cubicBezTo>
                    <a:cubicBezTo>
                      <a:pt x="372599" y="2593"/>
                      <a:pt x="368539" y="1859"/>
                      <a:pt x="364432" y="1363"/>
                    </a:cubicBezTo>
                    <a:cubicBezTo>
                      <a:pt x="360330" y="869"/>
                      <a:pt x="356210" y="625"/>
                      <a:pt x="352074" y="625"/>
                    </a:cubicBezTo>
                    <a:cubicBezTo>
                      <a:pt x="347940" y="625"/>
                      <a:pt x="343820" y="869"/>
                      <a:pt x="339714" y="1363"/>
                    </a:cubicBezTo>
                    <a:cubicBezTo>
                      <a:pt x="335611" y="1859"/>
                      <a:pt x="331551" y="2593"/>
                      <a:pt x="327534" y="3573"/>
                    </a:cubicBezTo>
                    <a:cubicBezTo>
                      <a:pt x="323518" y="4555"/>
                      <a:pt x="319574" y="5768"/>
                      <a:pt x="315703" y="7219"/>
                    </a:cubicBezTo>
                    <a:cubicBezTo>
                      <a:pt x="311831" y="8675"/>
                      <a:pt x="308059" y="10350"/>
                      <a:pt x="304391" y="12256"/>
                    </a:cubicBezTo>
                    <a:cubicBezTo>
                      <a:pt x="301516" y="13808"/>
                      <a:pt x="298555" y="15176"/>
                      <a:pt x="295511" y="16363"/>
                    </a:cubicBezTo>
                    <a:cubicBezTo>
                      <a:pt x="292463" y="17549"/>
                      <a:pt x="289357" y="18542"/>
                      <a:pt x="286188" y="19345"/>
                    </a:cubicBezTo>
                    <a:cubicBezTo>
                      <a:pt x="283020" y="20144"/>
                      <a:pt x="279815" y="20748"/>
                      <a:pt x="276570" y="21151"/>
                    </a:cubicBezTo>
                    <a:cubicBezTo>
                      <a:pt x="273330" y="21555"/>
                      <a:pt x="270071" y="21754"/>
                      <a:pt x="266803" y="21754"/>
                    </a:cubicBezTo>
                    <a:cubicBezTo>
                      <a:pt x="263535" y="21754"/>
                      <a:pt x="260281" y="21555"/>
                      <a:pt x="257037" y="21151"/>
                    </a:cubicBezTo>
                    <a:cubicBezTo>
                      <a:pt x="253796" y="20748"/>
                      <a:pt x="250590" y="20144"/>
                      <a:pt x="247421" y="19345"/>
                    </a:cubicBezTo>
                    <a:cubicBezTo>
                      <a:pt x="244254" y="18544"/>
                      <a:pt x="241144" y="17549"/>
                      <a:pt x="238100" y="16363"/>
                    </a:cubicBezTo>
                    <a:cubicBezTo>
                      <a:pt x="235056" y="15176"/>
                      <a:pt x="232094" y="13808"/>
                      <a:pt x="229219" y="12256"/>
                    </a:cubicBezTo>
                    <a:cubicBezTo>
                      <a:pt x="225551" y="10346"/>
                      <a:pt x="221783" y="8660"/>
                      <a:pt x="217911" y="7203"/>
                    </a:cubicBezTo>
                    <a:cubicBezTo>
                      <a:pt x="214043" y="5745"/>
                      <a:pt x="210099" y="4524"/>
                      <a:pt x="206083" y="3538"/>
                    </a:cubicBezTo>
                    <a:cubicBezTo>
                      <a:pt x="202067" y="2555"/>
                      <a:pt x="198002" y="1814"/>
                      <a:pt x="193896" y="1321"/>
                    </a:cubicBezTo>
                    <a:cubicBezTo>
                      <a:pt x="189791" y="824"/>
                      <a:pt x="185671" y="576"/>
                      <a:pt x="181537" y="576"/>
                    </a:cubicBezTo>
                    <a:cubicBezTo>
                      <a:pt x="177400" y="576"/>
                      <a:pt x="173281" y="824"/>
                      <a:pt x="169174" y="1318"/>
                    </a:cubicBezTo>
                    <a:cubicBezTo>
                      <a:pt x="165069" y="1814"/>
                      <a:pt x="161004" y="2555"/>
                      <a:pt x="156988" y="3538"/>
                    </a:cubicBezTo>
                    <a:cubicBezTo>
                      <a:pt x="152971" y="4520"/>
                      <a:pt x="149027" y="5741"/>
                      <a:pt x="145155" y="7199"/>
                    </a:cubicBezTo>
                    <a:cubicBezTo>
                      <a:pt x="141288" y="8657"/>
                      <a:pt x="137520" y="10340"/>
                      <a:pt x="133852" y="12253"/>
                    </a:cubicBezTo>
                    <a:cubicBezTo>
                      <a:pt x="130966" y="13773"/>
                      <a:pt x="127998" y="15115"/>
                      <a:pt x="124947" y="16276"/>
                    </a:cubicBezTo>
                    <a:cubicBezTo>
                      <a:pt x="121899" y="17438"/>
                      <a:pt x="118789" y="18410"/>
                      <a:pt x="115624" y="19196"/>
                    </a:cubicBezTo>
                    <a:cubicBezTo>
                      <a:pt x="112457" y="19978"/>
                      <a:pt x="109254" y="20568"/>
                      <a:pt x="106013" y="20965"/>
                    </a:cubicBezTo>
                    <a:cubicBezTo>
                      <a:pt x="102776" y="21358"/>
                      <a:pt x="99525" y="21558"/>
                      <a:pt x="96260" y="21558"/>
                    </a:cubicBezTo>
                    <a:cubicBezTo>
                      <a:pt x="92999" y="21558"/>
                      <a:pt x="89748" y="21361"/>
                      <a:pt x="86507" y="20965"/>
                    </a:cubicBezTo>
                    <a:cubicBezTo>
                      <a:pt x="83270" y="20571"/>
                      <a:pt x="80064" y="19982"/>
                      <a:pt x="76899" y="19200"/>
                    </a:cubicBezTo>
                    <a:cubicBezTo>
                      <a:pt x="73731" y="18414"/>
                      <a:pt x="70622" y="17441"/>
                      <a:pt x="67574" y="16280"/>
                    </a:cubicBezTo>
                    <a:cubicBezTo>
                      <a:pt x="64523" y="15122"/>
                      <a:pt x="61555" y="13777"/>
                      <a:pt x="58669" y="12256"/>
                    </a:cubicBezTo>
                    <a:cubicBezTo>
                      <a:pt x="55067" y="10174"/>
                      <a:pt x="51340" y="8347"/>
                      <a:pt x="47489" y="6775"/>
                    </a:cubicBezTo>
                    <a:cubicBezTo>
                      <a:pt x="43638" y="5203"/>
                      <a:pt x="39698" y="3900"/>
                      <a:pt x="35668" y="2869"/>
                    </a:cubicBezTo>
                    <a:cubicBezTo>
                      <a:pt x="31637" y="1835"/>
                      <a:pt x="27559" y="1079"/>
                      <a:pt x="23426" y="600"/>
                    </a:cubicBezTo>
                    <a:cubicBezTo>
                      <a:pt x="19292" y="124"/>
                      <a:pt x="15148" y="-68"/>
                      <a:pt x="10987" y="21"/>
                    </a:cubicBezTo>
                    <a:cubicBezTo>
                      <a:pt x="10267" y="25"/>
                      <a:pt x="9550" y="97"/>
                      <a:pt x="8843" y="238"/>
                    </a:cubicBezTo>
                    <a:cubicBezTo>
                      <a:pt x="8136" y="379"/>
                      <a:pt x="7450" y="590"/>
                      <a:pt x="6781" y="866"/>
                    </a:cubicBezTo>
                    <a:cubicBezTo>
                      <a:pt x="6116" y="1146"/>
                      <a:pt x="5481" y="1483"/>
                      <a:pt x="4882" y="1886"/>
                    </a:cubicBezTo>
                    <a:cubicBezTo>
                      <a:pt x="4282" y="2287"/>
                      <a:pt x="3727" y="2741"/>
                      <a:pt x="3216" y="3255"/>
                    </a:cubicBezTo>
                    <a:cubicBezTo>
                      <a:pt x="2706" y="3765"/>
                      <a:pt x="2251" y="4320"/>
                      <a:pt x="1851" y="4920"/>
                    </a:cubicBezTo>
                    <a:cubicBezTo>
                      <a:pt x="1451" y="5520"/>
                      <a:pt x="1114" y="6154"/>
                      <a:pt x="838" y="6823"/>
                    </a:cubicBezTo>
                    <a:cubicBezTo>
                      <a:pt x="562" y="7488"/>
                      <a:pt x="352" y="8174"/>
                      <a:pt x="214" y="8885"/>
                    </a:cubicBezTo>
                    <a:cubicBezTo>
                      <a:pt x="72" y="9592"/>
                      <a:pt x="0" y="10308"/>
                      <a:pt x="0" y="11029"/>
                    </a:cubicBezTo>
                    <a:cubicBezTo>
                      <a:pt x="0" y="11749"/>
                      <a:pt x="72" y="12467"/>
                      <a:pt x="214" y="13174"/>
                    </a:cubicBezTo>
                    <a:cubicBezTo>
                      <a:pt x="352" y="13880"/>
                      <a:pt x="562" y="14570"/>
                      <a:pt x="838" y="15235"/>
                    </a:cubicBezTo>
                    <a:cubicBezTo>
                      <a:pt x="1114" y="15904"/>
                      <a:pt x="1451" y="16535"/>
                      <a:pt x="1851" y="17138"/>
                    </a:cubicBezTo>
                    <a:cubicBezTo>
                      <a:pt x="2251" y="17738"/>
                      <a:pt x="2706" y="18293"/>
                      <a:pt x="3216" y="18803"/>
                    </a:cubicBezTo>
                    <a:cubicBezTo>
                      <a:pt x="3727" y="19314"/>
                      <a:pt x="4282" y="19772"/>
                      <a:pt x="4882" y="20172"/>
                    </a:cubicBezTo>
                    <a:cubicBezTo>
                      <a:pt x="5481" y="20575"/>
                      <a:pt x="6116" y="20913"/>
                      <a:pt x="6781" y="21192"/>
                    </a:cubicBezTo>
                    <a:cubicBezTo>
                      <a:pt x="7450" y="21468"/>
                      <a:pt x="8136" y="21678"/>
                      <a:pt x="8843" y="21819"/>
                    </a:cubicBezTo>
                    <a:cubicBezTo>
                      <a:pt x="9550" y="21961"/>
                      <a:pt x="10267" y="22034"/>
                      <a:pt x="10987" y="22034"/>
                    </a:cubicBezTo>
                    <a:cubicBezTo>
                      <a:pt x="14273" y="21947"/>
                      <a:pt x="17548" y="22089"/>
                      <a:pt x="20809" y="22461"/>
                    </a:cubicBezTo>
                    <a:cubicBezTo>
                      <a:pt x="24074" y="22833"/>
                      <a:pt x="27297" y="23433"/>
                      <a:pt x="30476" y="24260"/>
                    </a:cubicBezTo>
                    <a:cubicBezTo>
                      <a:pt x="33654" y="25088"/>
                      <a:pt x="36760" y="26132"/>
                      <a:pt x="39791" y="27398"/>
                    </a:cubicBezTo>
                    <a:cubicBezTo>
                      <a:pt x="42825" y="28663"/>
                      <a:pt x="45751" y="30135"/>
                      <a:pt x="48575" y="31814"/>
                    </a:cubicBezTo>
                    <a:cubicBezTo>
                      <a:pt x="52233" y="33759"/>
                      <a:pt x="55994" y="35475"/>
                      <a:pt x="59859" y="36961"/>
                    </a:cubicBezTo>
                    <a:cubicBezTo>
                      <a:pt x="63723" y="38447"/>
                      <a:pt x="67667" y="39691"/>
                      <a:pt x="71683" y="40691"/>
                    </a:cubicBezTo>
                    <a:cubicBezTo>
                      <a:pt x="75703" y="41694"/>
                      <a:pt x="79768" y="42449"/>
                      <a:pt x="83877" y="42953"/>
                    </a:cubicBezTo>
                    <a:cubicBezTo>
                      <a:pt x="87986" y="43460"/>
                      <a:pt x="92113" y="43711"/>
                      <a:pt x="96253" y="43711"/>
                    </a:cubicBezTo>
                    <a:cubicBezTo>
                      <a:pt x="100398" y="43711"/>
                      <a:pt x="104520" y="43460"/>
                      <a:pt x="108634" y="42957"/>
                    </a:cubicBezTo>
                    <a:cubicBezTo>
                      <a:pt x="112743" y="42449"/>
                      <a:pt x="116807" y="41698"/>
                      <a:pt x="120824" y="40694"/>
                    </a:cubicBezTo>
                    <a:cubicBezTo>
                      <a:pt x="124844" y="39691"/>
                      <a:pt x="128784" y="38447"/>
                      <a:pt x="132651" y="36965"/>
                    </a:cubicBezTo>
                    <a:cubicBezTo>
                      <a:pt x="136516" y="35479"/>
                      <a:pt x="140278" y="33762"/>
                      <a:pt x="143932" y="31817"/>
                    </a:cubicBezTo>
                    <a:cubicBezTo>
                      <a:pt x="146814" y="30276"/>
                      <a:pt x="149776" y="28914"/>
                      <a:pt x="152823" y="27739"/>
                    </a:cubicBezTo>
                    <a:cubicBezTo>
                      <a:pt x="155871" y="26560"/>
                      <a:pt x="158980" y="25574"/>
                      <a:pt x="162148" y="24781"/>
                    </a:cubicBezTo>
                    <a:cubicBezTo>
                      <a:pt x="165317" y="23985"/>
                      <a:pt x="168523" y="23389"/>
                      <a:pt x="171764" y="22985"/>
                    </a:cubicBezTo>
                    <a:cubicBezTo>
                      <a:pt x="175004" y="22585"/>
                      <a:pt x="178262" y="22385"/>
                      <a:pt x="181526" y="22385"/>
                    </a:cubicBezTo>
                    <a:cubicBezTo>
                      <a:pt x="184794" y="22385"/>
                      <a:pt x="188049" y="22585"/>
                      <a:pt x="191290" y="22985"/>
                    </a:cubicBezTo>
                    <a:cubicBezTo>
                      <a:pt x="194534" y="23385"/>
                      <a:pt x="197737" y="23982"/>
                      <a:pt x="200908" y="24778"/>
                    </a:cubicBezTo>
                    <a:cubicBezTo>
                      <a:pt x="204077" y="25574"/>
                      <a:pt x="207183" y="26560"/>
                      <a:pt x="210231" y="27736"/>
                    </a:cubicBezTo>
                    <a:cubicBezTo>
                      <a:pt x="213278" y="28912"/>
                      <a:pt x="216243" y="30272"/>
                      <a:pt x="219121" y="31814"/>
                    </a:cubicBezTo>
                    <a:cubicBezTo>
                      <a:pt x="222796" y="33703"/>
                      <a:pt x="226568" y="35368"/>
                      <a:pt x="230439" y="36813"/>
                    </a:cubicBezTo>
                    <a:cubicBezTo>
                      <a:pt x="234311" y="38253"/>
                      <a:pt x="238255" y="39461"/>
                      <a:pt x="242271" y="40432"/>
                    </a:cubicBezTo>
                    <a:cubicBezTo>
                      <a:pt x="246287" y="41405"/>
                      <a:pt x="250345" y="42136"/>
                      <a:pt x="254447" y="42626"/>
                    </a:cubicBezTo>
                    <a:cubicBezTo>
                      <a:pt x="258550" y="43114"/>
                      <a:pt x="262670" y="43360"/>
                      <a:pt x="266800" y="43360"/>
                    </a:cubicBezTo>
                    <a:cubicBezTo>
                      <a:pt x="270930" y="43360"/>
                      <a:pt x="275050" y="43118"/>
                      <a:pt x="279153" y="42628"/>
                    </a:cubicBezTo>
                    <a:cubicBezTo>
                      <a:pt x="283255" y="42139"/>
                      <a:pt x="287313" y="41408"/>
                      <a:pt x="291328" y="40436"/>
                    </a:cubicBezTo>
                    <a:cubicBezTo>
                      <a:pt x="295345" y="39464"/>
                      <a:pt x="299289" y="38253"/>
                      <a:pt x="303161" y="36813"/>
                    </a:cubicBezTo>
                    <a:cubicBezTo>
                      <a:pt x="307032" y="35372"/>
                      <a:pt x="310804" y="33706"/>
                      <a:pt x="314479" y="31817"/>
                    </a:cubicBezTo>
                    <a:cubicBezTo>
                      <a:pt x="317357" y="30272"/>
                      <a:pt x="320322" y="28912"/>
                      <a:pt x="323366" y="27732"/>
                    </a:cubicBezTo>
                    <a:cubicBezTo>
                      <a:pt x="326413" y="26553"/>
                      <a:pt x="329523" y="25567"/>
                      <a:pt x="332692" y="24771"/>
                    </a:cubicBezTo>
                    <a:cubicBezTo>
                      <a:pt x="335859" y="23975"/>
                      <a:pt x="339066" y="23374"/>
                      <a:pt x="342306" y="22975"/>
                    </a:cubicBezTo>
                    <a:cubicBezTo>
                      <a:pt x="345547" y="22575"/>
                      <a:pt x="348805" y="22371"/>
                      <a:pt x="352070" y="22371"/>
                    </a:cubicBezTo>
                    <a:cubicBezTo>
                      <a:pt x="355338" y="22371"/>
                      <a:pt x="358592" y="22571"/>
                      <a:pt x="361833" y="22975"/>
                    </a:cubicBezTo>
                    <a:cubicBezTo>
                      <a:pt x="365077" y="23374"/>
                      <a:pt x="368283" y="23975"/>
                      <a:pt x="371452" y="24767"/>
                    </a:cubicBezTo>
                    <a:cubicBezTo>
                      <a:pt x="374619" y="25564"/>
                      <a:pt x="377726" y="26553"/>
                      <a:pt x="380773" y="27732"/>
                    </a:cubicBezTo>
                    <a:cubicBezTo>
                      <a:pt x="383821" y="28908"/>
                      <a:pt x="386783" y="30270"/>
                      <a:pt x="389661" y="31814"/>
                    </a:cubicBezTo>
                    <a:cubicBezTo>
                      <a:pt x="393319" y="33759"/>
                      <a:pt x="397084" y="35472"/>
                      <a:pt x="400948" y="36954"/>
                    </a:cubicBezTo>
                    <a:cubicBezTo>
                      <a:pt x="404816" y="38436"/>
                      <a:pt x="408760" y="39678"/>
                      <a:pt x="412780" y="40680"/>
                    </a:cubicBezTo>
                    <a:cubicBezTo>
                      <a:pt x="416796" y="41680"/>
                      <a:pt x="420864" y="42436"/>
                      <a:pt x="424973" y="42939"/>
                    </a:cubicBezTo>
                    <a:cubicBezTo>
                      <a:pt x="429083" y="43442"/>
                      <a:pt x="433209" y="43697"/>
                      <a:pt x="437353" y="43697"/>
                    </a:cubicBezTo>
                    <a:cubicBezTo>
                      <a:pt x="441494" y="43697"/>
                      <a:pt x="445621" y="43445"/>
                      <a:pt x="449733" y="42939"/>
                    </a:cubicBezTo>
                    <a:cubicBezTo>
                      <a:pt x="453843" y="42436"/>
                      <a:pt x="457908" y="41684"/>
                      <a:pt x="461927" y="40680"/>
                    </a:cubicBezTo>
                    <a:cubicBezTo>
                      <a:pt x="465947" y="39681"/>
                      <a:pt x="469891" y="38440"/>
                      <a:pt x="473756" y="36958"/>
                    </a:cubicBezTo>
                    <a:cubicBezTo>
                      <a:pt x="477623" y="35475"/>
                      <a:pt x="481388" y="33762"/>
                      <a:pt x="485046" y="31817"/>
                    </a:cubicBezTo>
                    <a:cubicBezTo>
                      <a:pt x="487938" y="30317"/>
                      <a:pt x="490913" y="28997"/>
                      <a:pt x="493964" y="27852"/>
                    </a:cubicBezTo>
                    <a:cubicBezTo>
                      <a:pt x="497019" y="26708"/>
                      <a:pt x="500128" y="25750"/>
                      <a:pt x="503296" y="24977"/>
                    </a:cubicBezTo>
                    <a:cubicBezTo>
                      <a:pt x="506461" y="24206"/>
                      <a:pt x="509664" y="23626"/>
                      <a:pt x="512901" y="23237"/>
                    </a:cubicBezTo>
                    <a:cubicBezTo>
                      <a:pt x="516138" y="22847"/>
                      <a:pt x="519386" y="22654"/>
                      <a:pt x="522647" y="22654"/>
                    </a:cubicBezTo>
                    <a:cubicBezTo>
                      <a:pt x="525905" y="22654"/>
                      <a:pt x="529156" y="22847"/>
                      <a:pt x="532393" y="23237"/>
                    </a:cubicBezTo>
                    <a:cubicBezTo>
                      <a:pt x="535631" y="23622"/>
                      <a:pt x="538830" y="24206"/>
                      <a:pt x="541998" y="24977"/>
                    </a:cubicBezTo>
                    <a:cubicBezTo>
                      <a:pt x="545167" y="25747"/>
                      <a:pt x="548276" y="26705"/>
                      <a:pt x="551330" y="27849"/>
                    </a:cubicBezTo>
                    <a:cubicBezTo>
                      <a:pt x="554381" y="28994"/>
                      <a:pt x="557356" y="30314"/>
                      <a:pt x="560248" y="31814"/>
                    </a:cubicBezTo>
                    <a:cubicBezTo>
                      <a:pt x="563921" y="33717"/>
                      <a:pt x="567692" y="35396"/>
                      <a:pt x="571564" y="36847"/>
                    </a:cubicBezTo>
                    <a:cubicBezTo>
                      <a:pt x="575438" y="38302"/>
                      <a:pt x="579382" y="39519"/>
                      <a:pt x="583399" y="40498"/>
                    </a:cubicBezTo>
                    <a:cubicBezTo>
                      <a:pt x="587419" y="41477"/>
                      <a:pt x="591479" y="42215"/>
                      <a:pt x="595586" y="42708"/>
                    </a:cubicBezTo>
                    <a:cubicBezTo>
                      <a:pt x="599692" y="43201"/>
                      <a:pt x="603815" y="43449"/>
                      <a:pt x="607948" y="43449"/>
                    </a:cubicBezTo>
                    <a:cubicBezTo>
                      <a:pt x="612085" y="43449"/>
                      <a:pt x="616205" y="43201"/>
                      <a:pt x="620314" y="42708"/>
                    </a:cubicBezTo>
                    <a:cubicBezTo>
                      <a:pt x="624420" y="42215"/>
                      <a:pt x="628481" y="41477"/>
                      <a:pt x="632498" y="40498"/>
                    </a:cubicBezTo>
                    <a:cubicBezTo>
                      <a:pt x="636517" y="39519"/>
                      <a:pt x="640461" y="38302"/>
                      <a:pt x="644333" y="36851"/>
                    </a:cubicBezTo>
                    <a:cubicBezTo>
                      <a:pt x="648207" y="35399"/>
                      <a:pt x="651979" y="33721"/>
                      <a:pt x="655651" y="31814"/>
                    </a:cubicBezTo>
                    <a:cubicBezTo>
                      <a:pt x="658474" y="30138"/>
                      <a:pt x="661405" y="28666"/>
                      <a:pt x="664438" y="27402"/>
                    </a:cubicBezTo>
                    <a:cubicBezTo>
                      <a:pt x="667472" y="26132"/>
                      <a:pt x="670578" y="25088"/>
                      <a:pt x="673761" y="24260"/>
                    </a:cubicBezTo>
                    <a:cubicBezTo>
                      <a:pt x="676942" y="23433"/>
                      <a:pt x="680165" y="22833"/>
                      <a:pt x="683431" y="22461"/>
                    </a:cubicBezTo>
                    <a:cubicBezTo>
                      <a:pt x="686695" y="22089"/>
                      <a:pt x="689971" y="21944"/>
                      <a:pt x="693255" y="22034"/>
                    </a:cubicBezTo>
                    <a:cubicBezTo>
                      <a:pt x="693980" y="22034"/>
                      <a:pt x="694693" y="21961"/>
                      <a:pt x="695400" y="21819"/>
                    </a:cubicBezTo>
                    <a:cubicBezTo>
                      <a:pt x="696110" y="21678"/>
                      <a:pt x="696796" y="21468"/>
                      <a:pt x="697462" y="21189"/>
                    </a:cubicBezTo>
                    <a:cubicBezTo>
                      <a:pt x="698131" y="20913"/>
                      <a:pt x="698762" y="20575"/>
                      <a:pt x="699361" y="20172"/>
                    </a:cubicBezTo>
                    <a:cubicBezTo>
                      <a:pt x="699961" y="19772"/>
                      <a:pt x="700516" y="19314"/>
                      <a:pt x="701026" y="18803"/>
                    </a:cubicBezTo>
                    <a:cubicBezTo>
                      <a:pt x="701536" y="18293"/>
                      <a:pt x="701992" y="17738"/>
                      <a:pt x="702392" y="17138"/>
                    </a:cubicBezTo>
                    <a:cubicBezTo>
                      <a:pt x="702791" y="16535"/>
                      <a:pt x="703133" y="15904"/>
                      <a:pt x="703408" y="15235"/>
                    </a:cubicBezTo>
                    <a:cubicBezTo>
                      <a:pt x="703685" y="14570"/>
                      <a:pt x="703891" y="13880"/>
                      <a:pt x="704032" y="13174"/>
                    </a:cubicBezTo>
                    <a:cubicBezTo>
                      <a:pt x="704174" y="12467"/>
                      <a:pt x="704243" y="11749"/>
                      <a:pt x="704243" y="11029"/>
                    </a:cubicBezTo>
                    <a:cubicBezTo>
                      <a:pt x="704243" y="10306"/>
                      <a:pt x="704174" y="9592"/>
                      <a:pt x="704032" y="8885"/>
                    </a:cubicBezTo>
                    <a:cubicBezTo>
                      <a:pt x="703891" y="8174"/>
                      <a:pt x="703685" y="7488"/>
                      <a:pt x="703408" y="6823"/>
                    </a:cubicBezTo>
                    <a:cubicBezTo>
                      <a:pt x="703133" y="6154"/>
                      <a:pt x="702795" y="5520"/>
                      <a:pt x="702392" y="4920"/>
                    </a:cubicBezTo>
                    <a:cubicBezTo>
                      <a:pt x="701992" y="4320"/>
                      <a:pt x="701536" y="3765"/>
                      <a:pt x="701026" y="3255"/>
                    </a:cubicBezTo>
                    <a:cubicBezTo>
                      <a:pt x="700516" y="2741"/>
                      <a:pt x="699961" y="2287"/>
                      <a:pt x="699361" y="1883"/>
                    </a:cubicBezTo>
                    <a:cubicBezTo>
                      <a:pt x="698762" y="1483"/>
                      <a:pt x="698131" y="1142"/>
                      <a:pt x="697462" y="866"/>
                    </a:cubicBezTo>
                    <a:cubicBezTo>
                      <a:pt x="696796" y="590"/>
                      <a:pt x="696110" y="379"/>
                      <a:pt x="695400" y="238"/>
                    </a:cubicBezTo>
                    <a:cubicBezTo>
                      <a:pt x="694693" y="97"/>
                      <a:pt x="693980" y="25"/>
                      <a:pt x="693255" y="21"/>
                    </a:cubicBezTo>
                    <a:close/>
                  </a:path>
                </a:pathLst>
              </a:custGeom>
              <a:grpFill/>
              <a:ln w="882"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616DF7B4-FA3A-40C2-2CCC-96C650AB93CE}"/>
                  </a:ext>
                </a:extLst>
              </p:cNvPr>
              <p:cNvSpPr/>
              <p:nvPr/>
            </p:nvSpPr>
            <p:spPr>
              <a:xfrm flipH="1">
                <a:off x="9657717" y="2669216"/>
                <a:ext cx="704243" cy="43624"/>
              </a:xfrm>
              <a:custGeom>
                <a:avLst/>
                <a:gdLst>
                  <a:gd name="connsiteX0" fmla="*/ 693255 w 704243"/>
                  <a:gd name="connsiteY0" fmla="*/ 21 h 43624"/>
                  <a:gd name="connsiteX1" fmla="*/ 680818 w 704243"/>
                  <a:gd name="connsiteY1" fmla="*/ 600 h 43624"/>
                  <a:gd name="connsiteX2" fmla="*/ 668572 w 704243"/>
                  <a:gd name="connsiteY2" fmla="*/ 2862 h 43624"/>
                  <a:gd name="connsiteX3" fmla="*/ 656747 w 704243"/>
                  <a:gd name="connsiteY3" fmla="*/ 6771 h 43624"/>
                  <a:gd name="connsiteX4" fmla="*/ 645563 w 704243"/>
                  <a:gd name="connsiteY4" fmla="*/ 12249 h 43624"/>
                  <a:gd name="connsiteX5" fmla="*/ 636676 w 704243"/>
                  <a:gd name="connsiteY5" fmla="*/ 16355 h 43624"/>
                  <a:gd name="connsiteX6" fmla="*/ 627351 w 704243"/>
                  <a:gd name="connsiteY6" fmla="*/ 19331 h 43624"/>
                  <a:gd name="connsiteX7" fmla="*/ 617728 w 704243"/>
                  <a:gd name="connsiteY7" fmla="*/ 21137 h 43624"/>
                  <a:gd name="connsiteX8" fmla="*/ 607955 w 704243"/>
                  <a:gd name="connsiteY8" fmla="*/ 21740 h 43624"/>
                  <a:gd name="connsiteX9" fmla="*/ 598185 w 704243"/>
                  <a:gd name="connsiteY9" fmla="*/ 21137 h 43624"/>
                  <a:gd name="connsiteX10" fmla="*/ 588563 w 704243"/>
                  <a:gd name="connsiteY10" fmla="*/ 19333 h 43624"/>
                  <a:gd name="connsiteX11" fmla="*/ 579234 w 704243"/>
                  <a:gd name="connsiteY11" fmla="*/ 16355 h 43624"/>
                  <a:gd name="connsiteX12" fmla="*/ 570347 w 704243"/>
                  <a:gd name="connsiteY12" fmla="*/ 12253 h 43624"/>
                  <a:gd name="connsiteX13" fmla="*/ 559035 w 704243"/>
                  <a:gd name="connsiteY13" fmla="*/ 7209 h 43624"/>
                  <a:gd name="connsiteX14" fmla="*/ 547203 w 704243"/>
                  <a:gd name="connsiteY14" fmla="*/ 3555 h 43624"/>
                  <a:gd name="connsiteX15" fmla="*/ 535020 w 704243"/>
                  <a:gd name="connsiteY15" fmla="*/ 1338 h 43624"/>
                  <a:gd name="connsiteX16" fmla="*/ 522658 w 704243"/>
                  <a:gd name="connsiteY16" fmla="*/ 597 h 43624"/>
                  <a:gd name="connsiteX17" fmla="*/ 510295 w 704243"/>
                  <a:gd name="connsiteY17" fmla="*/ 1338 h 43624"/>
                  <a:gd name="connsiteX18" fmla="*/ 498108 w 704243"/>
                  <a:gd name="connsiteY18" fmla="*/ 3552 h 43624"/>
                  <a:gd name="connsiteX19" fmla="*/ 486276 w 704243"/>
                  <a:gd name="connsiteY19" fmla="*/ 7205 h 43624"/>
                  <a:gd name="connsiteX20" fmla="*/ 474966 w 704243"/>
                  <a:gd name="connsiteY20" fmla="*/ 12249 h 43624"/>
                  <a:gd name="connsiteX21" fmla="*/ 466071 w 704243"/>
                  <a:gd name="connsiteY21" fmla="*/ 16331 h 43624"/>
                  <a:gd name="connsiteX22" fmla="*/ 456745 w 704243"/>
                  <a:gd name="connsiteY22" fmla="*/ 19293 h 43624"/>
                  <a:gd name="connsiteX23" fmla="*/ 447127 w 704243"/>
                  <a:gd name="connsiteY23" fmla="*/ 21089 h 43624"/>
                  <a:gd name="connsiteX24" fmla="*/ 437364 w 704243"/>
                  <a:gd name="connsiteY24" fmla="*/ 21688 h 43624"/>
                  <a:gd name="connsiteX25" fmla="*/ 427597 w 704243"/>
                  <a:gd name="connsiteY25" fmla="*/ 21089 h 43624"/>
                  <a:gd name="connsiteX26" fmla="*/ 417978 w 704243"/>
                  <a:gd name="connsiteY26" fmla="*/ 19296 h 43624"/>
                  <a:gd name="connsiteX27" fmla="*/ 408650 w 704243"/>
                  <a:gd name="connsiteY27" fmla="*/ 16335 h 43624"/>
                  <a:gd name="connsiteX28" fmla="*/ 399759 w 704243"/>
                  <a:gd name="connsiteY28" fmla="*/ 12253 h 43624"/>
                  <a:gd name="connsiteX29" fmla="*/ 388454 w 704243"/>
                  <a:gd name="connsiteY29" fmla="*/ 7189 h 43624"/>
                  <a:gd name="connsiteX30" fmla="*/ 376626 w 704243"/>
                  <a:gd name="connsiteY30" fmla="*/ 3517 h 43624"/>
                  <a:gd name="connsiteX31" fmla="*/ 364439 w 704243"/>
                  <a:gd name="connsiteY31" fmla="*/ 1293 h 43624"/>
                  <a:gd name="connsiteX32" fmla="*/ 352076 w 704243"/>
                  <a:gd name="connsiteY32" fmla="*/ 548 h 43624"/>
                  <a:gd name="connsiteX33" fmla="*/ 339711 w 704243"/>
                  <a:gd name="connsiteY33" fmla="*/ 1293 h 43624"/>
                  <a:gd name="connsiteX34" fmla="*/ 327527 w 704243"/>
                  <a:gd name="connsiteY34" fmla="*/ 3517 h 43624"/>
                  <a:gd name="connsiteX35" fmla="*/ 315696 w 704243"/>
                  <a:gd name="connsiteY35" fmla="*/ 7189 h 43624"/>
                  <a:gd name="connsiteX36" fmla="*/ 304391 w 704243"/>
                  <a:gd name="connsiteY36" fmla="*/ 12253 h 43624"/>
                  <a:gd name="connsiteX37" fmla="*/ 295473 w 704243"/>
                  <a:gd name="connsiteY37" fmla="*/ 16207 h 43624"/>
                  <a:gd name="connsiteX38" fmla="*/ 286147 w 704243"/>
                  <a:gd name="connsiteY38" fmla="*/ 19075 h 43624"/>
                  <a:gd name="connsiteX39" fmla="*/ 276546 w 704243"/>
                  <a:gd name="connsiteY39" fmla="*/ 20813 h 43624"/>
                  <a:gd name="connsiteX40" fmla="*/ 266807 w 704243"/>
                  <a:gd name="connsiteY40" fmla="*/ 21395 h 43624"/>
                  <a:gd name="connsiteX41" fmla="*/ 257064 w 704243"/>
                  <a:gd name="connsiteY41" fmla="*/ 20813 h 43624"/>
                  <a:gd name="connsiteX42" fmla="*/ 247463 w 704243"/>
                  <a:gd name="connsiteY42" fmla="*/ 19075 h 43624"/>
                  <a:gd name="connsiteX43" fmla="*/ 238138 w 704243"/>
                  <a:gd name="connsiteY43" fmla="*/ 16210 h 43624"/>
                  <a:gd name="connsiteX44" fmla="*/ 229219 w 704243"/>
                  <a:gd name="connsiteY44" fmla="*/ 12253 h 43624"/>
                  <a:gd name="connsiteX45" fmla="*/ 217915 w 704243"/>
                  <a:gd name="connsiteY45" fmla="*/ 7189 h 43624"/>
                  <a:gd name="connsiteX46" fmla="*/ 206083 w 704243"/>
                  <a:gd name="connsiteY46" fmla="*/ 3517 h 43624"/>
                  <a:gd name="connsiteX47" fmla="*/ 193900 w 704243"/>
                  <a:gd name="connsiteY47" fmla="*/ 1293 h 43624"/>
                  <a:gd name="connsiteX48" fmla="*/ 181533 w 704243"/>
                  <a:gd name="connsiteY48" fmla="*/ 548 h 43624"/>
                  <a:gd name="connsiteX49" fmla="*/ 169171 w 704243"/>
                  <a:gd name="connsiteY49" fmla="*/ 1293 h 43624"/>
                  <a:gd name="connsiteX50" fmla="*/ 156984 w 704243"/>
                  <a:gd name="connsiteY50" fmla="*/ 3517 h 43624"/>
                  <a:gd name="connsiteX51" fmla="*/ 145155 w 704243"/>
                  <a:gd name="connsiteY51" fmla="*/ 7185 h 43624"/>
                  <a:gd name="connsiteX52" fmla="*/ 133852 w 704243"/>
                  <a:gd name="connsiteY52" fmla="*/ 12249 h 43624"/>
                  <a:gd name="connsiteX53" fmla="*/ 124961 w 704243"/>
                  <a:gd name="connsiteY53" fmla="*/ 16324 h 43624"/>
                  <a:gd name="connsiteX54" fmla="*/ 115635 w 704243"/>
                  <a:gd name="connsiteY54" fmla="*/ 19275 h 43624"/>
                  <a:gd name="connsiteX55" fmla="*/ 106024 w 704243"/>
                  <a:gd name="connsiteY55" fmla="*/ 21068 h 43624"/>
                  <a:gd name="connsiteX56" fmla="*/ 96260 w 704243"/>
                  <a:gd name="connsiteY56" fmla="*/ 21668 h 43624"/>
                  <a:gd name="connsiteX57" fmla="*/ 86500 w 704243"/>
                  <a:gd name="connsiteY57" fmla="*/ 21068 h 43624"/>
                  <a:gd name="connsiteX58" fmla="*/ 76886 w 704243"/>
                  <a:gd name="connsiteY58" fmla="*/ 19279 h 43624"/>
                  <a:gd name="connsiteX59" fmla="*/ 67560 w 704243"/>
                  <a:gd name="connsiteY59" fmla="*/ 16328 h 43624"/>
                  <a:gd name="connsiteX60" fmla="*/ 58669 w 704243"/>
                  <a:gd name="connsiteY60" fmla="*/ 12253 h 43624"/>
                  <a:gd name="connsiteX61" fmla="*/ 47489 w 704243"/>
                  <a:gd name="connsiteY61" fmla="*/ 6775 h 43624"/>
                  <a:gd name="connsiteX62" fmla="*/ 35668 w 704243"/>
                  <a:gd name="connsiteY62" fmla="*/ 2865 h 43624"/>
                  <a:gd name="connsiteX63" fmla="*/ 23426 w 704243"/>
                  <a:gd name="connsiteY63" fmla="*/ 600 h 43624"/>
                  <a:gd name="connsiteX64" fmla="*/ 10987 w 704243"/>
                  <a:gd name="connsiteY64" fmla="*/ 21 h 43624"/>
                  <a:gd name="connsiteX65" fmla="*/ 8843 w 704243"/>
                  <a:gd name="connsiteY65" fmla="*/ 235 h 43624"/>
                  <a:gd name="connsiteX66" fmla="*/ 6781 w 704243"/>
                  <a:gd name="connsiteY66" fmla="*/ 866 h 43624"/>
                  <a:gd name="connsiteX67" fmla="*/ 4882 w 704243"/>
                  <a:gd name="connsiteY67" fmla="*/ 1883 h 43624"/>
                  <a:gd name="connsiteX68" fmla="*/ 3216 w 704243"/>
                  <a:gd name="connsiteY68" fmla="*/ 3252 h 43624"/>
                  <a:gd name="connsiteX69" fmla="*/ 1851 w 704243"/>
                  <a:gd name="connsiteY69" fmla="*/ 4920 h 43624"/>
                  <a:gd name="connsiteX70" fmla="*/ 838 w 704243"/>
                  <a:gd name="connsiteY70" fmla="*/ 6820 h 43624"/>
                  <a:gd name="connsiteX71" fmla="*/ 214 w 704243"/>
                  <a:gd name="connsiteY71" fmla="*/ 8881 h 43624"/>
                  <a:gd name="connsiteX72" fmla="*/ 0 w 704243"/>
                  <a:gd name="connsiteY72" fmla="*/ 11025 h 43624"/>
                  <a:gd name="connsiteX73" fmla="*/ 214 w 704243"/>
                  <a:gd name="connsiteY73" fmla="*/ 13170 h 43624"/>
                  <a:gd name="connsiteX74" fmla="*/ 838 w 704243"/>
                  <a:gd name="connsiteY74" fmla="*/ 15231 h 43624"/>
                  <a:gd name="connsiteX75" fmla="*/ 1851 w 704243"/>
                  <a:gd name="connsiteY75" fmla="*/ 17134 h 43624"/>
                  <a:gd name="connsiteX76" fmla="*/ 3216 w 704243"/>
                  <a:gd name="connsiteY76" fmla="*/ 18800 h 43624"/>
                  <a:gd name="connsiteX77" fmla="*/ 4882 w 704243"/>
                  <a:gd name="connsiteY77" fmla="*/ 20172 h 43624"/>
                  <a:gd name="connsiteX78" fmla="*/ 6781 w 704243"/>
                  <a:gd name="connsiteY78" fmla="*/ 21189 h 43624"/>
                  <a:gd name="connsiteX79" fmla="*/ 8843 w 704243"/>
                  <a:gd name="connsiteY79" fmla="*/ 21816 h 43624"/>
                  <a:gd name="connsiteX80" fmla="*/ 10987 w 704243"/>
                  <a:gd name="connsiteY80" fmla="*/ 22033 h 43624"/>
                  <a:gd name="connsiteX81" fmla="*/ 20809 w 704243"/>
                  <a:gd name="connsiteY81" fmla="*/ 22457 h 43624"/>
                  <a:gd name="connsiteX82" fmla="*/ 30476 w 704243"/>
                  <a:gd name="connsiteY82" fmla="*/ 24257 h 43624"/>
                  <a:gd name="connsiteX83" fmla="*/ 39791 w 704243"/>
                  <a:gd name="connsiteY83" fmla="*/ 27397 h 43624"/>
                  <a:gd name="connsiteX84" fmla="*/ 48575 w 704243"/>
                  <a:gd name="connsiteY84" fmla="*/ 31810 h 43624"/>
                  <a:gd name="connsiteX85" fmla="*/ 59900 w 704243"/>
                  <a:gd name="connsiteY85" fmla="*/ 36778 h 43624"/>
                  <a:gd name="connsiteX86" fmla="*/ 71732 w 704243"/>
                  <a:gd name="connsiteY86" fmla="*/ 40377 h 43624"/>
                  <a:gd name="connsiteX87" fmla="*/ 83908 w 704243"/>
                  <a:gd name="connsiteY87" fmla="*/ 42556 h 43624"/>
                  <a:gd name="connsiteX88" fmla="*/ 96253 w 704243"/>
                  <a:gd name="connsiteY88" fmla="*/ 43287 h 43624"/>
                  <a:gd name="connsiteX89" fmla="*/ 108599 w 704243"/>
                  <a:gd name="connsiteY89" fmla="*/ 42560 h 43624"/>
                  <a:gd name="connsiteX90" fmla="*/ 120772 w 704243"/>
                  <a:gd name="connsiteY90" fmla="*/ 40381 h 43624"/>
                  <a:gd name="connsiteX91" fmla="*/ 132604 w 704243"/>
                  <a:gd name="connsiteY91" fmla="*/ 36782 h 43624"/>
                  <a:gd name="connsiteX92" fmla="*/ 143932 w 704243"/>
                  <a:gd name="connsiteY92" fmla="*/ 31817 h 43624"/>
                  <a:gd name="connsiteX93" fmla="*/ 152843 w 704243"/>
                  <a:gd name="connsiteY93" fmla="*/ 27832 h 43624"/>
                  <a:gd name="connsiteX94" fmla="*/ 162173 w 704243"/>
                  <a:gd name="connsiteY94" fmla="*/ 24943 h 43624"/>
                  <a:gd name="connsiteX95" fmla="*/ 171780 w 704243"/>
                  <a:gd name="connsiteY95" fmla="*/ 23195 h 43624"/>
                  <a:gd name="connsiteX96" fmla="*/ 181526 w 704243"/>
                  <a:gd name="connsiteY96" fmla="*/ 22609 h 43624"/>
                  <a:gd name="connsiteX97" fmla="*/ 191272 w 704243"/>
                  <a:gd name="connsiteY97" fmla="*/ 23195 h 43624"/>
                  <a:gd name="connsiteX98" fmla="*/ 200877 w 704243"/>
                  <a:gd name="connsiteY98" fmla="*/ 24943 h 43624"/>
                  <a:gd name="connsiteX99" fmla="*/ 210206 w 704243"/>
                  <a:gd name="connsiteY99" fmla="*/ 27828 h 43624"/>
                  <a:gd name="connsiteX100" fmla="*/ 219121 w 704243"/>
                  <a:gd name="connsiteY100" fmla="*/ 31810 h 43624"/>
                  <a:gd name="connsiteX101" fmla="*/ 230419 w 704243"/>
                  <a:gd name="connsiteY101" fmla="*/ 36888 h 43624"/>
                  <a:gd name="connsiteX102" fmla="*/ 242247 w 704243"/>
                  <a:gd name="connsiteY102" fmla="*/ 40570 h 43624"/>
                  <a:gd name="connsiteX103" fmla="*/ 254434 w 704243"/>
                  <a:gd name="connsiteY103" fmla="*/ 42801 h 43624"/>
                  <a:gd name="connsiteX104" fmla="*/ 266800 w 704243"/>
                  <a:gd name="connsiteY104" fmla="*/ 43549 h 43624"/>
                  <a:gd name="connsiteX105" fmla="*/ 279166 w 704243"/>
                  <a:gd name="connsiteY105" fmla="*/ 42801 h 43624"/>
                  <a:gd name="connsiteX106" fmla="*/ 291350 w 704243"/>
                  <a:gd name="connsiteY106" fmla="*/ 40574 h 43624"/>
                  <a:gd name="connsiteX107" fmla="*/ 303178 w 704243"/>
                  <a:gd name="connsiteY107" fmla="*/ 36892 h 43624"/>
                  <a:gd name="connsiteX108" fmla="*/ 314479 w 704243"/>
                  <a:gd name="connsiteY108" fmla="*/ 31814 h 43624"/>
                  <a:gd name="connsiteX109" fmla="*/ 323362 w 704243"/>
                  <a:gd name="connsiteY109" fmla="*/ 27718 h 43624"/>
                  <a:gd name="connsiteX110" fmla="*/ 332688 w 704243"/>
                  <a:gd name="connsiteY110" fmla="*/ 24750 h 43624"/>
                  <a:gd name="connsiteX111" fmla="*/ 342303 w 704243"/>
                  <a:gd name="connsiteY111" fmla="*/ 22947 h 43624"/>
                  <a:gd name="connsiteX112" fmla="*/ 352070 w 704243"/>
                  <a:gd name="connsiteY112" fmla="*/ 22344 h 43624"/>
                  <a:gd name="connsiteX113" fmla="*/ 361836 w 704243"/>
                  <a:gd name="connsiteY113" fmla="*/ 22947 h 43624"/>
                  <a:gd name="connsiteX114" fmla="*/ 371452 w 704243"/>
                  <a:gd name="connsiteY114" fmla="*/ 24746 h 43624"/>
                  <a:gd name="connsiteX115" fmla="*/ 380777 w 704243"/>
                  <a:gd name="connsiteY115" fmla="*/ 27718 h 43624"/>
                  <a:gd name="connsiteX116" fmla="*/ 389661 w 704243"/>
                  <a:gd name="connsiteY116" fmla="*/ 31810 h 43624"/>
                  <a:gd name="connsiteX117" fmla="*/ 400955 w 704243"/>
                  <a:gd name="connsiteY117" fmla="*/ 36919 h 43624"/>
                  <a:gd name="connsiteX118" fmla="*/ 412786 w 704243"/>
                  <a:gd name="connsiteY118" fmla="*/ 40625 h 43624"/>
                  <a:gd name="connsiteX119" fmla="*/ 424977 w 704243"/>
                  <a:gd name="connsiteY119" fmla="*/ 42869 h 43624"/>
                  <a:gd name="connsiteX120" fmla="*/ 437353 w 704243"/>
                  <a:gd name="connsiteY120" fmla="*/ 43625 h 43624"/>
                  <a:gd name="connsiteX121" fmla="*/ 449726 w 704243"/>
                  <a:gd name="connsiteY121" fmla="*/ 42873 h 43624"/>
                  <a:gd name="connsiteX122" fmla="*/ 461920 w 704243"/>
                  <a:gd name="connsiteY122" fmla="*/ 40629 h 43624"/>
                  <a:gd name="connsiteX123" fmla="*/ 473749 w 704243"/>
                  <a:gd name="connsiteY123" fmla="*/ 36923 h 43624"/>
                  <a:gd name="connsiteX124" fmla="*/ 485046 w 704243"/>
                  <a:gd name="connsiteY124" fmla="*/ 31817 h 43624"/>
                  <a:gd name="connsiteX125" fmla="*/ 493940 w 704243"/>
                  <a:gd name="connsiteY125" fmla="*/ 27742 h 43624"/>
                  <a:gd name="connsiteX126" fmla="*/ 503266 w 704243"/>
                  <a:gd name="connsiteY126" fmla="*/ 24788 h 43624"/>
                  <a:gd name="connsiteX127" fmla="*/ 512884 w 704243"/>
                  <a:gd name="connsiteY127" fmla="*/ 22999 h 43624"/>
                  <a:gd name="connsiteX128" fmla="*/ 522647 w 704243"/>
                  <a:gd name="connsiteY128" fmla="*/ 22399 h 43624"/>
                  <a:gd name="connsiteX129" fmla="*/ 532410 w 704243"/>
                  <a:gd name="connsiteY129" fmla="*/ 22999 h 43624"/>
                  <a:gd name="connsiteX130" fmla="*/ 542029 w 704243"/>
                  <a:gd name="connsiteY130" fmla="*/ 24788 h 43624"/>
                  <a:gd name="connsiteX131" fmla="*/ 551354 w 704243"/>
                  <a:gd name="connsiteY131" fmla="*/ 27739 h 43624"/>
                  <a:gd name="connsiteX132" fmla="*/ 560252 w 704243"/>
                  <a:gd name="connsiteY132" fmla="*/ 31810 h 43624"/>
                  <a:gd name="connsiteX133" fmla="*/ 571567 w 704243"/>
                  <a:gd name="connsiteY133" fmla="*/ 36836 h 43624"/>
                  <a:gd name="connsiteX134" fmla="*/ 583406 w 704243"/>
                  <a:gd name="connsiteY134" fmla="*/ 40474 h 43624"/>
                  <a:gd name="connsiteX135" fmla="*/ 595589 w 704243"/>
                  <a:gd name="connsiteY135" fmla="*/ 42681 h 43624"/>
                  <a:gd name="connsiteX136" fmla="*/ 607951 w 704243"/>
                  <a:gd name="connsiteY136" fmla="*/ 43417 h 43624"/>
                  <a:gd name="connsiteX137" fmla="*/ 620311 w 704243"/>
                  <a:gd name="connsiteY137" fmla="*/ 42681 h 43624"/>
                  <a:gd name="connsiteX138" fmla="*/ 632494 w 704243"/>
                  <a:gd name="connsiteY138" fmla="*/ 40477 h 43624"/>
                  <a:gd name="connsiteX139" fmla="*/ 644333 w 704243"/>
                  <a:gd name="connsiteY139" fmla="*/ 36836 h 43624"/>
                  <a:gd name="connsiteX140" fmla="*/ 655651 w 704243"/>
                  <a:gd name="connsiteY140" fmla="*/ 31814 h 43624"/>
                  <a:gd name="connsiteX141" fmla="*/ 664438 w 704243"/>
                  <a:gd name="connsiteY141" fmla="*/ 27397 h 43624"/>
                  <a:gd name="connsiteX142" fmla="*/ 673761 w 704243"/>
                  <a:gd name="connsiteY142" fmla="*/ 24257 h 43624"/>
                  <a:gd name="connsiteX143" fmla="*/ 683431 w 704243"/>
                  <a:gd name="connsiteY143" fmla="*/ 22457 h 43624"/>
                  <a:gd name="connsiteX144" fmla="*/ 693255 w 704243"/>
                  <a:gd name="connsiteY144" fmla="*/ 22033 h 43624"/>
                  <a:gd name="connsiteX145" fmla="*/ 695400 w 704243"/>
                  <a:gd name="connsiteY145" fmla="*/ 21816 h 43624"/>
                  <a:gd name="connsiteX146" fmla="*/ 697462 w 704243"/>
                  <a:gd name="connsiteY146" fmla="*/ 21189 h 43624"/>
                  <a:gd name="connsiteX147" fmla="*/ 699361 w 704243"/>
                  <a:gd name="connsiteY147" fmla="*/ 20168 h 43624"/>
                  <a:gd name="connsiteX148" fmla="*/ 701026 w 704243"/>
                  <a:gd name="connsiteY148" fmla="*/ 18800 h 43624"/>
                  <a:gd name="connsiteX149" fmla="*/ 702392 w 704243"/>
                  <a:gd name="connsiteY149" fmla="*/ 17134 h 43624"/>
                  <a:gd name="connsiteX150" fmla="*/ 703408 w 704243"/>
                  <a:gd name="connsiteY150" fmla="*/ 15231 h 43624"/>
                  <a:gd name="connsiteX151" fmla="*/ 704032 w 704243"/>
                  <a:gd name="connsiteY151" fmla="*/ 13170 h 43624"/>
                  <a:gd name="connsiteX152" fmla="*/ 704243 w 704243"/>
                  <a:gd name="connsiteY152" fmla="*/ 11025 h 43624"/>
                  <a:gd name="connsiteX153" fmla="*/ 704032 w 704243"/>
                  <a:gd name="connsiteY153" fmla="*/ 8881 h 43624"/>
                  <a:gd name="connsiteX154" fmla="*/ 703408 w 704243"/>
                  <a:gd name="connsiteY154" fmla="*/ 6820 h 43624"/>
                  <a:gd name="connsiteX155" fmla="*/ 702392 w 704243"/>
                  <a:gd name="connsiteY155" fmla="*/ 4917 h 43624"/>
                  <a:gd name="connsiteX156" fmla="*/ 701026 w 704243"/>
                  <a:gd name="connsiteY156" fmla="*/ 3252 h 43624"/>
                  <a:gd name="connsiteX157" fmla="*/ 699361 w 704243"/>
                  <a:gd name="connsiteY157" fmla="*/ 1883 h 43624"/>
                  <a:gd name="connsiteX158" fmla="*/ 697462 w 704243"/>
                  <a:gd name="connsiteY158" fmla="*/ 863 h 43624"/>
                  <a:gd name="connsiteX159" fmla="*/ 695400 w 704243"/>
                  <a:gd name="connsiteY159" fmla="*/ 235 h 43624"/>
                  <a:gd name="connsiteX160" fmla="*/ 693255 w 704243"/>
                  <a:gd name="connsiteY160" fmla="*/ 21 h 43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Lst>
                <a:rect l="l" t="t" r="r" b="b"/>
                <a:pathLst>
                  <a:path w="704243" h="43624">
                    <a:moveTo>
                      <a:pt x="693255" y="21"/>
                    </a:moveTo>
                    <a:cubicBezTo>
                      <a:pt x="689099" y="-69"/>
                      <a:pt x="684951" y="125"/>
                      <a:pt x="680818" y="600"/>
                    </a:cubicBezTo>
                    <a:cubicBezTo>
                      <a:pt x="676684" y="1076"/>
                      <a:pt x="672602" y="1831"/>
                      <a:pt x="668572" y="2862"/>
                    </a:cubicBezTo>
                    <a:cubicBezTo>
                      <a:pt x="664542" y="3896"/>
                      <a:pt x="660598" y="5199"/>
                      <a:pt x="656747" y="6771"/>
                    </a:cubicBezTo>
                    <a:cubicBezTo>
                      <a:pt x="652893" y="8343"/>
                      <a:pt x="649166" y="10167"/>
                      <a:pt x="645563" y="12249"/>
                    </a:cubicBezTo>
                    <a:cubicBezTo>
                      <a:pt x="642685" y="13801"/>
                      <a:pt x="639723" y="15170"/>
                      <a:pt x="636676" y="16355"/>
                    </a:cubicBezTo>
                    <a:cubicBezTo>
                      <a:pt x="633628" y="17537"/>
                      <a:pt x="630519" y="18530"/>
                      <a:pt x="627351" y="19331"/>
                    </a:cubicBezTo>
                    <a:cubicBezTo>
                      <a:pt x="624179" y="20130"/>
                      <a:pt x="620973" y="20733"/>
                      <a:pt x="617728" y="21137"/>
                    </a:cubicBezTo>
                    <a:cubicBezTo>
                      <a:pt x="614481" y="21540"/>
                      <a:pt x="611226" y="21740"/>
                      <a:pt x="607955" y="21740"/>
                    </a:cubicBezTo>
                    <a:cubicBezTo>
                      <a:pt x="604687" y="21740"/>
                      <a:pt x="601429" y="21540"/>
                      <a:pt x="598185" y="21137"/>
                    </a:cubicBezTo>
                    <a:cubicBezTo>
                      <a:pt x="594941" y="20733"/>
                      <a:pt x="591731" y="20134"/>
                      <a:pt x="588563" y="19333"/>
                    </a:cubicBezTo>
                    <a:cubicBezTo>
                      <a:pt x="585392" y="18534"/>
                      <a:pt x="582281" y="17541"/>
                      <a:pt x="579234" y="16355"/>
                    </a:cubicBezTo>
                    <a:cubicBezTo>
                      <a:pt x="576190" y="15173"/>
                      <a:pt x="573226" y="13804"/>
                      <a:pt x="570347" y="12253"/>
                    </a:cubicBezTo>
                    <a:cubicBezTo>
                      <a:pt x="566679" y="10346"/>
                      <a:pt x="562907" y="8664"/>
                      <a:pt x="559035" y="7209"/>
                    </a:cubicBezTo>
                    <a:cubicBezTo>
                      <a:pt x="555168" y="5755"/>
                      <a:pt x="551220" y="4537"/>
                      <a:pt x="547203" y="3555"/>
                    </a:cubicBezTo>
                    <a:cubicBezTo>
                      <a:pt x="543187" y="2572"/>
                      <a:pt x="539126" y="1834"/>
                      <a:pt x="535020" y="1338"/>
                    </a:cubicBezTo>
                    <a:cubicBezTo>
                      <a:pt x="530914" y="845"/>
                      <a:pt x="526791" y="597"/>
                      <a:pt x="522658" y="597"/>
                    </a:cubicBezTo>
                    <a:cubicBezTo>
                      <a:pt x="518520" y="597"/>
                      <a:pt x="514401" y="845"/>
                      <a:pt x="510295" y="1338"/>
                    </a:cubicBezTo>
                    <a:cubicBezTo>
                      <a:pt x="506189" y="1831"/>
                      <a:pt x="502124" y="2568"/>
                      <a:pt x="498108" y="3552"/>
                    </a:cubicBezTo>
                    <a:cubicBezTo>
                      <a:pt x="494092" y="4534"/>
                      <a:pt x="490148" y="5751"/>
                      <a:pt x="486276" y="7205"/>
                    </a:cubicBezTo>
                    <a:cubicBezTo>
                      <a:pt x="482405" y="8661"/>
                      <a:pt x="478633" y="10343"/>
                      <a:pt x="474966" y="12249"/>
                    </a:cubicBezTo>
                    <a:cubicBezTo>
                      <a:pt x="472083" y="13794"/>
                      <a:pt x="469119" y="15152"/>
                      <a:pt x="466071" y="16331"/>
                    </a:cubicBezTo>
                    <a:cubicBezTo>
                      <a:pt x="463023" y="17510"/>
                      <a:pt x="459917" y="18496"/>
                      <a:pt x="456745" y="19293"/>
                    </a:cubicBezTo>
                    <a:cubicBezTo>
                      <a:pt x="453577" y="20089"/>
                      <a:pt x="450371" y="20689"/>
                      <a:pt x="447127" y="21089"/>
                    </a:cubicBezTo>
                    <a:cubicBezTo>
                      <a:pt x="443886" y="21489"/>
                      <a:pt x="440628" y="21688"/>
                      <a:pt x="437364" y="21688"/>
                    </a:cubicBezTo>
                    <a:cubicBezTo>
                      <a:pt x="434095" y="21692"/>
                      <a:pt x="430838" y="21489"/>
                      <a:pt x="427597" y="21089"/>
                    </a:cubicBezTo>
                    <a:cubicBezTo>
                      <a:pt x="424353" y="20689"/>
                      <a:pt x="421147" y="20092"/>
                      <a:pt x="417978" y="19296"/>
                    </a:cubicBezTo>
                    <a:cubicBezTo>
                      <a:pt x="414807" y="18499"/>
                      <a:pt x="411701" y="17514"/>
                      <a:pt x="408650" y="16335"/>
                    </a:cubicBezTo>
                    <a:cubicBezTo>
                      <a:pt x="405602" y="15155"/>
                      <a:pt x="402640" y="13797"/>
                      <a:pt x="399759" y="12253"/>
                    </a:cubicBezTo>
                    <a:cubicBezTo>
                      <a:pt x="396094" y="10339"/>
                      <a:pt x="392326" y="8650"/>
                      <a:pt x="388454" y="7189"/>
                    </a:cubicBezTo>
                    <a:cubicBezTo>
                      <a:pt x="384586" y="5726"/>
                      <a:pt x="380643" y="4503"/>
                      <a:pt x="376626" y="3517"/>
                    </a:cubicBezTo>
                    <a:cubicBezTo>
                      <a:pt x="372610" y="2531"/>
                      <a:pt x="368546" y="1790"/>
                      <a:pt x="364439" y="1293"/>
                    </a:cubicBezTo>
                    <a:cubicBezTo>
                      <a:pt x="360333" y="797"/>
                      <a:pt x="356214" y="548"/>
                      <a:pt x="352076" y="548"/>
                    </a:cubicBezTo>
                    <a:cubicBezTo>
                      <a:pt x="347940" y="548"/>
                      <a:pt x="343816" y="797"/>
                      <a:pt x="339711" y="1293"/>
                    </a:cubicBezTo>
                    <a:cubicBezTo>
                      <a:pt x="335604" y="1790"/>
                      <a:pt x="331544" y="2531"/>
                      <a:pt x="327527" y="3517"/>
                    </a:cubicBezTo>
                    <a:cubicBezTo>
                      <a:pt x="323507" y="4503"/>
                      <a:pt x="319567" y="5726"/>
                      <a:pt x="315696" y="7189"/>
                    </a:cubicBezTo>
                    <a:cubicBezTo>
                      <a:pt x="311827" y="8647"/>
                      <a:pt x="308059" y="10336"/>
                      <a:pt x="304391" y="12253"/>
                    </a:cubicBezTo>
                    <a:cubicBezTo>
                      <a:pt x="301499" y="13749"/>
                      <a:pt x="298524" y="15066"/>
                      <a:pt x="295473" y="16207"/>
                    </a:cubicBezTo>
                    <a:cubicBezTo>
                      <a:pt x="292422" y="17351"/>
                      <a:pt x="289312" y="18306"/>
                      <a:pt x="286147" y="19075"/>
                    </a:cubicBezTo>
                    <a:cubicBezTo>
                      <a:pt x="282982" y="19847"/>
                      <a:pt x="279779" y="20427"/>
                      <a:pt x="276546" y="20813"/>
                    </a:cubicBezTo>
                    <a:cubicBezTo>
                      <a:pt x="273308" y="21203"/>
                      <a:pt x="270065" y="21395"/>
                      <a:pt x="266807" y="21395"/>
                    </a:cubicBezTo>
                    <a:cubicBezTo>
                      <a:pt x="263546" y="21395"/>
                      <a:pt x="260301" y="21203"/>
                      <a:pt x="257064" y="20813"/>
                    </a:cubicBezTo>
                    <a:cubicBezTo>
                      <a:pt x="253830" y="20427"/>
                      <a:pt x="250631" y="19847"/>
                      <a:pt x="247463" y="19075"/>
                    </a:cubicBezTo>
                    <a:cubicBezTo>
                      <a:pt x="244298" y="18306"/>
                      <a:pt x="241189" y="17351"/>
                      <a:pt x="238138" y="16210"/>
                    </a:cubicBezTo>
                    <a:cubicBezTo>
                      <a:pt x="235087" y="15069"/>
                      <a:pt x="232112" y="13749"/>
                      <a:pt x="229219" y="12253"/>
                    </a:cubicBezTo>
                    <a:cubicBezTo>
                      <a:pt x="225551" y="10339"/>
                      <a:pt x="221783" y="8650"/>
                      <a:pt x="217915" y="7189"/>
                    </a:cubicBezTo>
                    <a:cubicBezTo>
                      <a:pt x="214047" y="5726"/>
                      <a:pt x="210103" y="4503"/>
                      <a:pt x="206083" y="3517"/>
                    </a:cubicBezTo>
                    <a:cubicBezTo>
                      <a:pt x="202067" y="2531"/>
                      <a:pt x="198005" y="1790"/>
                      <a:pt x="193900" y="1293"/>
                    </a:cubicBezTo>
                    <a:cubicBezTo>
                      <a:pt x="189794" y="797"/>
                      <a:pt x="185671" y="548"/>
                      <a:pt x="181533" y="548"/>
                    </a:cubicBezTo>
                    <a:cubicBezTo>
                      <a:pt x="177400" y="548"/>
                      <a:pt x="173277" y="797"/>
                      <a:pt x="169171" y="1293"/>
                    </a:cubicBezTo>
                    <a:cubicBezTo>
                      <a:pt x="165065" y="1790"/>
                      <a:pt x="161001" y="2531"/>
                      <a:pt x="156984" y="3517"/>
                    </a:cubicBezTo>
                    <a:cubicBezTo>
                      <a:pt x="152968" y="4503"/>
                      <a:pt x="149024" y="5726"/>
                      <a:pt x="145155" y="7185"/>
                    </a:cubicBezTo>
                    <a:cubicBezTo>
                      <a:pt x="141285" y="8647"/>
                      <a:pt x="137516" y="10336"/>
                      <a:pt x="133852" y="12249"/>
                    </a:cubicBezTo>
                    <a:cubicBezTo>
                      <a:pt x="130969" y="13790"/>
                      <a:pt x="128005" y="15148"/>
                      <a:pt x="124961" y="16324"/>
                    </a:cubicBezTo>
                    <a:cubicBezTo>
                      <a:pt x="121913" y="17500"/>
                      <a:pt x="118803" y="18483"/>
                      <a:pt x="115635" y="19275"/>
                    </a:cubicBezTo>
                    <a:cubicBezTo>
                      <a:pt x="112467" y="20071"/>
                      <a:pt x="109264" y="20668"/>
                      <a:pt x="106024" y="21068"/>
                    </a:cubicBezTo>
                    <a:cubicBezTo>
                      <a:pt x="102780" y="21467"/>
                      <a:pt x="99525" y="21668"/>
                      <a:pt x="96260" y="21668"/>
                    </a:cubicBezTo>
                    <a:cubicBezTo>
                      <a:pt x="92996" y="21668"/>
                      <a:pt x="89741" y="21467"/>
                      <a:pt x="86500" y="21068"/>
                    </a:cubicBezTo>
                    <a:cubicBezTo>
                      <a:pt x="83257" y="20668"/>
                      <a:pt x="80054" y="20071"/>
                      <a:pt x="76886" y="19279"/>
                    </a:cubicBezTo>
                    <a:cubicBezTo>
                      <a:pt x="73717" y="18485"/>
                      <a:pt x="70608" y="17500"/>
                      <a:pt x="67560" y="16328"/>
                    </a:cubicBezTo>
                    <a:cubicBezTo>
                      <a:pt x="64513" y="15152"/>
                      <a:pt x="61551" y="13794"/>
                      <a:pt x="58669" y="12253"/>
                    </a:cubicBezTo>
                    <a:cubicBezTo>
                      <a:pt x="55067" y="10174"/>
                      <a:pt x="51340" y="8347"/>
                      <a:pt x="47489" y="6775"/>
                    </a:cubicBezTo>
                    <a:cubicBezTo>
                      <a:pt x="43638" y="5203"/>
                      <a:pt x="39698" y="3899"/>
                      <a:pt x="35668" y="2865"/>
                    </a:cubicBezTo>
                    <a:cubicBezTo>
                      <a:pt x="31637" y="1831"/>
                      <a:pt x="27559" y="1076"/>
                      <a:pt x="23426" y="600"/>
                    </a:cubicBezTo>
                    <a:cubicBezTo>
                      <a:pt x="19292" y="125"/>
                      <a:pt x="15148" y="-69"/>
                      <a:pt x="10987" y="21"/>
                    </a:cubicBezTo>
                    <a:cubicBezTo>
                      <a:pt x="10267" y="21"/>
                      <a:pt x="9550" y="94"/>
                      <a:pt x="8843" y="235"/>
                    </a:cubicBezTo>
                    <a:cubicBezTo>
                      <a:pt x="8136" y="376"/>
                      <a:pt x="7450" y="586"/>
                      <a:pt x="6781" y="866"/>
                    </a:cubicBezTo>
                    <a:cubicBezTo>
                      <a:pt x="6116" y="1141"/>
                      <a:pt x="5481" y="1479"/>
                      <a:pt x="4882" y="1883"/>
                    </a:cubicBezTo>
                    <a:cubicBezTo>
                      <a:pt x="4282" y="2283"/>
                      <a:pt x="3727" y="2742"/>
                      <a:pt x="3216" y="3252"/>
                    </a:cubicBezTo>
                    <a:cubicBezTo>
                      <a:pt x="2706" y="3762"/>
                      <a:pt x="2251" y="4317"/>
                      <a:pt x="1851" y="4920"/>
                    </a:cubicBezTo>
                    <a:cubicBezTo>
                      <a:pt x="1451" y="5520"/>
                      <a:pt x="1114" y="6151"/>
                      <a:pt x="838" y="6820"/>
                    </a:cubicBezTo>
                    <a:cubicBezTo>
                      <a:pt x="562" y="7485"/>
                      <a:pt x="352" y="8175"/>
                      <a:pt x="214" y="8881"/>
                    </a:cubicBezTo>
                    <a:cubicBezTo>
                      <a:pt x="72" y="9591"/>
                      <a:pt x="0" y="10305"/>
                      <a:pt x="0" y="11025"/>
                    </a:cubicBezTo>
                    <a:cubicBezTo>
                      <a:pt x="0" y="11750"/>
                      <a:pt x="72" y="12463"/>
                      <a:pt x="214" y="13170"/>
                    </a:cubicBezTo>
                    <a:cubicBezTo>
                      <a:pt x="352" y="13880"/>
                      <a:pt x="562" y="14566"/>
                      <a:pt x="838" y="15231"/>
                    </a:cubicBezTo>
                    <a:cubicBezTo>
                      <a:pt x="1114" y="15900"/>
                      <a:pt x="1451" y="16535"/>
                      <a:pt x="1851" y="17134"/>
                    </a:cubicBezTo>
                    <a:cubicBezTo>
                      <a:pt x="2251" y="17734"/>
                      <a:pt x="2706" y="18289"/>
                      <a:pt x="3216" y="18800"/>
                    </a:cubicBezTo>
                    <a:cubicBezTo>
                      <a:pt x="3727" y="19313"/>
                      <a:pt x="4282" y="19769"/>
                      <a:pt x="4882" y="20172"/>
                    </a:cubicBezTo>
                    <a:cubicBezTo>
                      <a:pt x="5481" y="20572"/>
                      <a:pt x="6116" y="20912"/>
                      <a:pt x="6781" y="21189"/>
                    </a:cubicBezTo>
                    <a:cubicBezTo>
                      <a:pt x="7450" y="21465"/>
                      <a:pt x="8136" y="21675"/>
                      <a:pt x="8843" y="21816"/>
                    </a:cubicBezTo>
                    <a:cubicBezTo>
                      <a:pt x="9550" y="21961"/>
                      <a:pt x="10267" y="22030"/>
                      <a:pt x="10987" y="22033"/>
                    </a:cubicBezTo>
                    <a:cubicBezTo>
                      <a:pt x="14273" y="21943"/>
                      <a:pt x="17544" y="22085"/>
                      <a:pt x="20809" y="22457"/>
                    </a:cubicBezTo>
                    <a:cubicBezTo>
                      <a:pt x="24074" y="22829"/>
                      <a:pt x="27297" y="23429"/>
                      <a:pt x="30476" y="24257"/>
                    </a:cubicBezTo>
                    <a:cubicBezTo>
                      <a:pt x="33654" y="25084"/>
                      <a:pt x="36760" y="26133"/>
                      <a:pt x="39791" y="27397"/>
                    </a:cubicBezTo>
                    <a:cubicBezTo>
                      <a:pt x="42825" y="28663"/>
                      <a:pt x="45751" y="30135"/>
                      <a:pt x="48575" y="31810"/>
                    </a:cubicBezTo>
                    <a:cubicBezTo>
                      <a:pt x="52253" y="33689"/>
                      <a:pt x="56028" y="35347"/>
                      <a:pt x="59900" y="36778"/>
                    </a:cubicBezTo>
                    <a:cubicBezTo>
                      <a:pt x="63775" y="38212"/>
                      <a:pt x="67719" y="39412"/>
                      <a:pt x="71732" y="40377"/>
                    </a:cubicBezTo>
                    <a:cubicBezTo>
                      <a:pt x="75748" y="41343"/>
                      <a:pt x="79806" y="42070"/>
                      <a:pt x="83908" y="42556"/>
                    </a:cubicBezTo>
                    <a:cubicBezTo>
                      <a:pt x="88007" y="43042"/>
                      <a:pt x="92124" y="43287"/>
                      <a:pt x="96253" y="43287"/>
                    </a:cubicBezTo>
                    <a:cubicBezTo>
                      <a:pt x="100384" y="43287"/>
                      <a:pt x="104496" y="43046"/>
                      <a:pt x="108599" y="42560"/>
                    </a:cubicBezTo>
                    <a:cubicBezTo>
                      <a:pt x="112701" y="42073"/>
                      <a:pt x="116759" y="41346"/>
                      <a:pt x="120772" y="40381"/>
                    </a:cubicBezTo>
                    <a:cubicBezTo>
                      <a:pt x="124788" y="39412"/>
                      <a:pt x="128732" y="38216"/>
                      <a:pt x="132604" y="36782"/>
                    </a:cubicBezTo>
                    <a:cubicBezTo>
                      <a:pt x="136478" y="35351"/>
                      <a:pt x="140254" y="33696"/>
                      <a:pt x="143932" y="31817"/>
                    </a:cubicBezTo>
                    <a:cubicBezTo>
                      <a:pt x="146824" y="30311"/>
                      <a:pt x="149792" y="28980"/>
                      <a:pt x="152843" y="27832"/>
                    </a:cubicBezTo>
                    <a:cubicBezTo>
                      <a:pt x="155898" y="26684"/>
                      <a:pt x="159005" y="25719"/>
                      <a:pt x="162173" y="24943"/>
                    </a:cubicBezTo>
                    <a:cubicBezTo>
                      <a:pt x="165341" y="24167"/>
                      <a:pt x="168543" y="23585"/>
                      <a:pt x="171780" y="23195"/>
                    </a:cubicBezTo>
                    <a:cubicBezTo>
                      <a:pt x="175014" y="22805"/>
                      <a:pt x="178265" y="22609"/>
                      <a:pt x="181526" y="22609"/>
                    </a:cubicBezTo>
                    <a:cubicBezTo>
                      <a:pt x="184785" y="22609"/>
                      <a:pt x="188035" y="22802"/>
                      <a:pt x="191272" y="23195"/>
                    </a:cubicBezTo>
                    <a:cubicBezTo>
                      <a:pt x="194510" y="23585"/>
                      <a:pt x="197712" y="24167"/>
                      <a:pt x="200877" y="24943"/>
                    </a:cubicBezTo>
                    <a:cubicBezTo>
                      <a:pt x="204046" y="25719"/>
                      <a:pt x="207155" y="26681"/>
                      <a:pt x="210206" y="27828"/>
                    </a:cubicBezTo>
                    <a:cubicBezTo>
                      <a:pt x="213257" y="28976"/>
                      <a:pt x="216229" y="30304"/>
                      <a:pt x="219121" y="31810"/>
                    </a:cubicBezTo>
                    <a:cubicBezTo>
                      <a:pt x="222786" y="33731"/>
                      <a:pt x="226551" y="35423"/>
                      <a:pt x="230419" y="36888"/>
                    </a:cubicBezTo>
                    <a:cubicBezTo>
                      <a:pt x="234290" y="38353"/>
                      <a:pt x="238230" y="39581"/>
                      <a:pt x="242247" y="40570"/>
                    </a:cubicBezTo>
                    <a:cubicBezTo>
                      <a:pt x="246267" y="41560"/>
                      <a:pt x="250328" y="42305"/>
                      <a:pt x="254434" y="42801"/>
                    </a:cubicBezTo>
                    <a:cubicBezTo>
                      <a:pt x="258540" y="43297"/>
                      <a:pt x="262663" y="43549"/>
                      <a:pt x="266800" y="43549"/>
                    </a:cubicBezTo>
                    <a:cubicBezTo>
                      <a:pt x="270937" y="43549"/>
                      <a:pt x="275057" y="43301"/>
                      <a:pt x="279166" y="42801"/>
                    </a:cubicBezTo>
                    <a:cubicBezTo>
                      <a:pt x="283272" y="42305"/>
                      <a:pt x="287333" y="41560"/>
                      <a:pt x="291350" y="40574"/>
                    </a:cubicBezTo>
                    <a:cubicBezTo>
                      <a:pt x="295370" y="39585"/>
                      <a:pt x="299309" y="38357"/>
                      <a:pt x="303178" y="36892"/>
                    </a:cubicBezTo>
                    <a:cubicBezTo>
                      <a:pt x="307049" y="35427"/>
                      <a:pt x="310814" y="33734"/>
                      <a:pt x="314479" y="31814"/>
                    </a:cubicBezTo>
                    <a:cubicBezTo>
                      <a:pt x="317357" y="30266"/>
                      <a:pt x="320318" y="28900"/>
                      <a:pt x="323362" y="27718"/>
                    </a:cubicBezTo>
                    <a:cubicBezTo>
                      <a:pt x="326410" y="26536"/>
                      <a:pt x="329516" y="25546"/>
                      <a:pt x="332688" y="24750"/>
                    </a:cubicBezTo>
                    <a:cubicBezTo>
                      <a:pt x="335857" y="23950"/>
                      <a:pt x="339062" y="23350"/>
                      <a:pt x="342303" y="22947"/>
                    </a:cubicBezTo>
                    <a:cubicBezTo>
                      <a:pt x="345547" y="22543"/>
                      <a:pt x="348801" y="22344"/>
                      <a:pt x="352070" y="22344"/>
                    </a:cubicBezTo>
                    <a:cubicBezTo>
                      <a:pt x="355338" y="22344"/>
                      <a:pt x="358592" y="22543"/>
                      <a:pt x="361836" y="22947"/>
                    </a:cubicBezTo>
                    <a:cubicBezTo>
                      <a:pt x="365077" y="23346"/>
                      <a:pt x="368283" y="23947"/>
                      <a:pt x="371452" y="24746"/>
                    </a:cubicBezTo>
                    <a:cubicBezTo>
                      <a:pt x="374623" y="25543"/>
                      <a:pt x="377729" y="26536"/>
                      <a:pt x="380777" y="27718"/>
                    </a:cubicBezTo>
                    <a:cubicBezTo>
                      <a:pt x="383821" y="28897"/>
                      <a:pt x="386783" y="30262"/>
                      <a:pt x="389661" y="31810"/>
                    </a:cubicBezTo>
                    <a:cubicBezTo>
                      <a:pt x="393322" y="33745"/>
                      <a:pt x="397086" y="35447"/>
                      <a:pt x="400955" y="36919"/>
                    </a:cubicBezTo>
                    <a:cubicBezTo>
                      <a:pt x="404823" y="38395"/>
                      <a:pt x="408767" y="39630"/>
                      <a:pt x="412786" y="40625"/>
                    </a:cubicBezTo>
                    <a:cubicBezTo>
                      <a:pt x="416806" y="41621"/>
                      <a:pt x="420868" y="42370"/>
                      <a:pt x="424977" y="42869"/>
                    </a:cubicBezTo>
                    <a:cubicBezTo>
                      <a:pt x="429086" y="43373"/>
                      <a:pt x="433213" y="43621"/>
                      <a:pt x="437353" y="43625"/>
                    </a:cubicBezTo>
                    <a:cubicBezTo>
                      <a:pt x="441494" y="43625"/>
                      <a:pt x="445617" y="43373"/>
                      <a:pt x="449726" y="42873"/>
                    </a:cubicBezTo>
                    <a:cubicBezTo>
                      <a:pt x="453835" y="42370"/>
                      <a:pt x="457901" y="41621"/>
                      <a:pt x="461920" y="40629"/>
                    </a:cubicBezTo>
                    <a:cubicBezTo>
                      <a:pt x="465936" y="39632"/>
                      <a:pt x="469880" y="38398"/>
                      <a:pt x="473749" y="36923"/>
                    </a:cubicBezTo>
                    <a:cubicBezTo>
                      <a:pt x="477619" y="35451"/>
                      <a:pt x="481384" y="33747"/>
                      <a:pt x="485046" y="31817"/>
                    </a:cubicBezTo>
                    <a:cubicBezTo>
                      <a:pt x="487928" y="30276"/>
                      <a:pt x="490892" y="28918"/>
                      <a:pt x="493940" y="27742"/>
                    </a:cubicBezTo>
                    <a:cubicBezTo>
                      <a:pt x="496988" y="26567"/>
                      <a:pt x="500097" y="25584"/>
                      <a:pt x="503266" y="24788"/>
                    </a:cubicBezTo>
                    <a:cubicBezTo>
                      <a:pt x="506434" y="23995"/>
                      <a:pt x="509640" y="23399"/>
                      <a:pt x="512884" y="22999"/>
                    </a:cubicBezTo>
                    <a:cubicBezTo>
                      <a:pt x="516124" y="22599"/>
                      <a:pt x="519379" y="22399"/>
                      <a:pt x="522647" y="22399"/>
                    </a:cubicBezTo>
                    <a:cubicBezTo>
                      <a:pt x="525915" y="22399"/>
                      <a:pt x="529170" y="22599"/>
                      <a:pt x="532410" y="22999"/>
                    </a:cubicBezTo>
                    <a:cubicBezTo>
                      <a:pt x="535654" y="23399"/>
                      <a:pt x="538861" y="23995"/>
                      <a:pt x="542029" y="24788"/>
                    </a:cubicBezTo>
                    <a:cubicBezTo>
                      <a:pt x="545197" y="25581"/>
                      <a:pt x="548307" y="26567"/>
                      <a:pt x="551354" y="27739"/>
                    </a:cubicBezTo>
                    <a:cubicBezTo>
                      <a:pt x="554405" y="28915"/>
                      <a:pt x="557370" y="30273"/>
                      <a:pt x="560252" y="31810"/>
                    </a:cubicBezTo>
                    <a:cubicBezTo>
                      <a:pt x="563923" y="33709"/>
                      <a:pt x="567695" y="35385"/>
                      <a:pt x="571567" y="36836"/>
                    </a:cubicBezTo>
                    <a:cubicBezTo>
                      <a:pt x="575442" y="38285"/>
                      <a:pt x="579386" y="39498"/>
                      <a:pt x="583406" y="40474"/>
                    </a:cubicBezTo>
                    <a:cubicBezTo>
                      <a:pt x="587422" y="41453"/>
                      <a:pt x="591483" y="42187"/>
                      <a:pt x="595589" y="42681"/>
                    </a:cubicBezTo>
                    <a:cubicBezTo>
                      <a:pt x="599695" y="43173"/>
                      <a:pt x="603815" y="43417"/>
                      <a:pt x="607951" y="43417"/>
                    </a:cubicBezTo>
                    <a:cubicBezTo>
                      <a:pt x="612085" y="43417"/>
                      <a:pt x="616205" y="43173"/>
                      <a:pt x="620311" y="42681"/>
                    </a:cubicBezTo>
                    <a:cubicBezTo>
                      <a:pt x="624416" y="42187"/>
                      <a:pt x="628478" y="41453"/>
                      <a:pt x="632494" y="40477"/>
                    </a:cubicBezTo>
                    <a:cubicBezTo>
                      <a:pt x="636513" y="39498"/>
                      <a:pt x="640458" y="38285"/>
                      <a:pt x="644333" y="36836"/>
                    </a:cubicBezTo>
                    <a:cubicBezTo>
                      <a:pt x="648205" y="35389"/>
                      <a:pt x="651976" y="33713"/>
                      <a:pt x="655651" y="31814"/>
                    </a:cubicBezTo>
                    <a:cubicBezTo>
                      <a:pt x="658474" y="30135"/>
                      <a:pt x="661405" y="28663"/>
                      <a:pt x="664438" y="27397"/>
                    </a:cubicBezTo>
                    <a:cubicBezTo>
                      <a:pt x="667472" y="26133"/>
                      <a:pt x="670578" y="25084"/>
                      <a:pt x="673761" y="24257"/>
                    </a:cubicBezTo>
                    <a:cubicBezTo>
                      <a:pt x="676942" y="23429"/>
                      <a:pt x="680165" y="22829"/>
                      <a:pt x="683431" y="22457"/>
                    </a:cubicBezTo>
                    <a:cubicBezTo>
                      <a:pt x="686695" y="22085"/>
                      <a:pt x="689971" y="21943"/>
                      <a:pt x="693255" y="22033"/>
                    </a:cubicBezTo>
                    <a:cubicBezTo>
                      <a:pt x="693980" y="22030"/>
                      <a:pt x="694693" y="21957"/>
                      <a:pt x="695400" y="21816"/>
                    </a:cubicBezTo>
                    <a:cubicBezTo>
                      <a:pt x="696110" y="21675"/>
                      <a:pt x="696796" y="21465"/>
                      <a:pt x="697462" y="21189"/>
                    </a:cubicBezTo>
                    <a:cubicBezTo>
                      <a:pt x="698131" y="20910"/>
                      <a:pt x="698762" y="20572"/>
                      <a:pt x="699361" y="20168"/>
                    </a:cubicBezTo>
                    <a:cubicBezTo>
                      <a:pt x="699961" y="19769"/>
                      <a:pt x="700516" y="19313"/>
                      <a:pt x="701026" y="18800"/>
                    </a:cubicBezTo>
                    <a:cubicBezTo>
                      <a:pt x="701536" y="18289"/>
                      <a:pt x="701992" y="17734"/>
                      <a:pt x="702392" y="17134"/>
                    </a:cubicBezTo>
                    <a:cubicBezTo>
                      <a:pt x="702791" y="16535"/>
                      <a:pt x="703133" y="15900"/>
                      <a:pt x="703408" y="15231"/>
                    </a:cubicBezTo>
                    <a:cubicBezTo>
                      <a:pt x="703685" y="14566"/>
                      <a:pt x="703891" y="13880"/>
                      <a:pt x="704032" y="13170"/>
                    </a:cubicBezTo>
                    <a:cubicBezTo>
                      <a:pt x="704174" y="12463"/>
                      <a:pt x="704243" y="11750"/>
                      <a:pt x="704243" y="11025"/>
                    </a:cubicBezTo>
                    <a:cubicBezTo>
                      <a:pt x="704243" y="10305"/>
                      <a:pt x="704174" y="9587"/>
                      <a:pt x="704032" y="8881"/>
                    </a:cubicBezTo>
                    <a:cubicBezTo>
                      <a:pt x="703891" y="8175"/>
                      <a:pt x="703685" y="7485"/>
                      <a:pt x="703408" y="6820"/>
                    </a:cubicBezTo>
                    <a:cubicBezTo>
                      <a:pt x="703133" y="6151"/>
                      <a:pt x="702795" y="5520"/>
                      <a:pt x="702392" y="4917"/>
                    </a:cubicBezTo>
                    <a:cubicBezTo>
                      <a:pt x="701992" y="4317"/>
                      <a:pt x="701536" y="3762"/>
                      <a:pt x="701026" y="3252"/>
                    </a:cubicBezTo>
                    <a:cubicBezTo>
                      <a:pt x="700516" y="2742"/>
                      <a:pt x="699961" y="2283"/>
                      <a:pt x="699361" y="1883"/>
                    </a:cubicBezTo>
                    <a:cubicBezTo>
                      <a:pt x="698762" y="1479"/>
                      <a:pt x="698131" y="1141"/>
                      <a:pt x="697462" y="863"/>
                    </a:cubicBezTo>
                    <a:cubicBezTo>
                      <a:pt x="696796" y="586"/>
                      <a:pt x="696110" y="376"/>
                      <a:pt x="695400" y="235"/>
                    </a:cubicBezTo>
                    <a:cubicBezTo>
                      <a:pt x="694693" y="94"/>
                      <a:pt x="693980" y="21"/>
                      <a:pt x="693255" y="21"/>
                    </a:cubicBezTo>
                    <a:close/>
                  </a:path>
                </a:pathLst>
              </a:custGeom>
              <a:grpFill/>
              <a:ln w="882"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B4C7FD92-CC4D-F3EF-85C6-A0A6FE35ED27}"/>
                  </a:ext>
                </a:extLst>
              </p:cNvPr>
              <p:cNvSpPr/>
              <p:nvPr/>
            </p:nvSpPr>
            <p:spPr>
              <a:xfrm flipH="1">
                <a:off x="9659476" y="2895167"/>
                <a:ext cx="704243" cy="43700"/>
              </a:xfrm>
              <a:custGeom>
                <a:avLst/>
                <a:gdLst>
                  <a:gd name="connsiteX0" fmla="*/ 693255 w 704243"/>
                  <a:gd name="connsiteY0" fmla="*/ 21 h 43700"/>
                  <a:gd name="connsiteX1" fmla="*/ 680818 w 704243"/>
                  <a:gd name="connsiteY1" fmla="*/ 600 h 43700"/>
                  <a:gd name="connsiteX2" fmla="*/ 668572 w 704243"/>
                  <a:gd name="connsiteY2" fmla="*/ 2866 h 43700"/>
                  <a:gd name="connsiteX3" fmla="*/ 656747 w 704243"/>
                  <a:gd name="connsiteY3" fmla="*/ 6772 h 43700"/>
                  <a:gd name="connsiteX4" fmla="*/ 645563 w 704243"/>
                  <a:gd name="connsiteY4" fmla="*/ 12250 h 43700"/>
                  <a:gd name="connsiteX5" fmla="*/ 636669 w 704243"/>
                  <a:gd name="connsiteY5" fmla="*/ 16335 h 43700"/>
                  <a:gd name="connsiteX6" fmla="*/ 627344 w 704243"/>
                  <a:gd name="connsiteY6" fmla="*/ 19300 h 43700"/>
                  <a:gd name="connsiteX7" fmla="*/ 617725 w 704243"/>
                  <a:gd name="connsiteY7" fmla="*/ 21096 h 43700"/>
                  <a:gd name="connsiteX8" fmla="*/ 607955 w 704243"/>
                  <a:gd name="connsiteY8" fmla="*/ 21699 h 43700"/>
                  <a:gd name="connsiteX9" fmla="*/ 598189 w 704243"/>
                  <a:gd name="connsiteY9" fmla="*/ 21096 h 43700"/>
                  <a:gd name="connsiteX10" fmla="*/ 588566 w 704243"/>
                  <a:gd name="connsiteY10" fmla="*/ 19303 h 43700"/>
                  <a:gd name="connsiteX11" fmla="*/ 579241 w 704243"/>
                  <a:gd name="connsiteY11" fmla="*/ 16338 h 43700"/>
                  <a:gd name="connsiteX12" fmla="*/ 570347 w 704243"/>
                  <a:gd name="connsiteY12" fmla="*/ 12256 h 43700"/>
                  <a:gd name="connsiteX13" fmla="*/ 559049 w 704243"/>
                  <a:gd name="connsiteY13" fmla="*/ 7161 h 43700"/>
                  <a:gd name="connsiteX14" fmla="*/ 547218 w 704243"/>
                  <a:gd name="connsiteY14" fmla="*/ 3468 h 43700"/>
                  <a:gd name="connsiteX15" fmla="*/ 535027 w 704243"/>
                  <a:gd name="connsiteY15" fmla="*/ 1231 h 43700"/>
                  <a:gd name="connsiteX16" fmla="*/ 522654 w 704243"/>
                  <a:gd name="connsiteY16" fmla="*/ 480 h 43700"/>
                  <a:gd name="connsiteX17" fmla="*/ 510284 w 704243"/>
                  <a:gd name="connsiteY17" fmla="*/ 1228 h 43700"/>
                  <a:gd name="connsiteX18" fmla="*/ 498095 w 704243"/>
                  <a:gd name="connsiteY18" fmla="*/ 3466 h 43700"/>
                  <a:gd name="connsiteX19" fmla="*/ 486262 w 704243"/>
                  <a:gd name="connsiteY19" fmla="*/ 7157 h 43700"/>
                  <a:gd name="connsiteX20" fmla="*/ 474966 w 704243"/>
                  <a:gd name="connsiteY20" fmla="*/ 12250 h 43700"/>
                  <a:gd name="connsiteX21" fmla="*/ 466061 w 704243"/>
                  <a:gd name="connsiteY21" fmla="*/ 16290 h 43700"/>
                  <a:gd name="connsiteX22" fmla="*/ 456735 w 704243"/>
                  <a:gd name="connsiteY22" fmla="*/ 19220 h 43700"/>
                  <a:gd name="connsiteX23" fmla="*/ 447120 w 704243"/>
                  <a:gd name="connsiteY23" fmla="*/ 20996 h 43700"/>
                  <a:gd name="connsiteX24" fmla="*/ 437360 w 704243"/>
                  <a:gd name="connsiteY24" fmla="*/ 21593 h 43700"/>
                  <a:gd name="connsiteX25" fmla="*/ 427604 w 704243"/>
                  <a:gd name="connsiteY25" fmla="*/ 20999 h 43700"/>
                  <a:gd name="connsiteX26" fmla="*/ 417989 w 704243"/>
                  <a:gd name="connsiteY26" fmla="*/ 19224 h 43700"/>
                  <a:gd name="connsiteX27" fmla="*/ 408660 w 704243"/>
                  <a:gd name="connsiteY27" fmla="*/ 16294 h 43700"/>
                  <a:gd name="connsiteX28" fmla="*/ 399759 w 704243"/>
                  <a:gd name="connsiteY28" fmla="*/ 12256 h 43700"/>
                  <a:gd name="connsiteX29" fmla="*/ 388461 w 704243"/>
                  <a:gd name="connsiteY29" fmla="*/ 7157 h 43700"/>
                  <a:gd name="connsiteX30" fmla="*/ 376633 w 704243"/>
                  <a:gd name="connsiteY30" fmla="*/ 3466 h 43700"/>
                  <a:gd name="connsiteX31" fmla="*/ 364446 w 704243"/>
                  <a:gd name="connsiteY31" fmla="*/ 1224 h 43700"/>
                  <a:gd name="connsiteX32" fmla="*/ 352076 w 704243"/>
                  <a:gd name="connsiteY32" fmla="*/ 477 h 43700"/>
                  <a:gd name="connsiteX33" fmla="*/ 339704 w 704243"/>
                  <a:gd name="connsiteY33" fmla="*/ 1224 h 43700"/>
                  <a:gd name="connsiteX34" fmla="*/ 327517 w 704243"/>
                  <a:gd name="connsiteY34" fmla="*/ 3462 h 43700"/>
                  <a:gd name="connsiteX35" fmla="*/ 315689 w 704243"/>
                  <a:gd name="connsiteY35" fmla="*/ 7157 h 43700"/>
                  <a:gd name="connsiteX36" fmla="*/ 304391 w 704243"/>
                  <a:gd name="connsiteY36" fmla="*/ 12253 h 43700"/>
                  <a:gd name="connsiteX37" fmla="*/ 295490 w 704243"/>
                  <a:gd name="connsiteY37" fmla="*/ 16283 h 43700"/>
                  <a:gd name="connsiteX38" fmla="*/ 286168 w 704243"/>
                  <a:gd name="connsiteY38" fmla="*/ 19206 h 43700"/>
                  <a:gd name="connsiteX39" fmla="*/ 276560 w 704243"/>
                  <a:gd name="connsiteY39" fmla="*/ 20978 h 43700"/>
                  <a:gd name="connsiteX40" fmla="*/ 266807 w 704243"/>
                  <a:gd name="connsiteY40" fmla="*/ 21571 h 43700"/>
                  <a:gd name="connsiteX41" fmla="*/ 257054 w 704243"/>
                  <a:gd name="connsiteY41" fmla="*/ 20978 h 43700"/>
                  <a:gd name="connsiteX42" fmla="*/ 247443 w 704243"/>
                  <a:gd name="connsiteY42" fmla="*/ 19206 h 43700"/>
                  <a:gd name="connsiteX43" fmla="*/ 238120 w 704243"/>
                  <a:gd name="connsiteY43" fmla="*/ 16287 h 43700"/>
                  <a:gd name="connsiteX44" fmla="*/ 229219 w 704243"/>
                  <a:gd name="connsiteY44" fmla="*/ 12256 h 43700"/>
                  <a:gd name="connsiteX45" fmla="*/ 217894 w 704243"/>
                  <a:gd name="connsiteY45" fmla="*/ 7285 h 43700"/>
                  <a:gd name="connsiteX46" fmla="*/ 206059 w 704243"/>
                  <a:gd name="connsiteY46" fmla="*/ 3683 h 43700"/>
                  <a:gd name="connsiteX47" fmla="*/ 193882 w 704243"/>
                  <a:gd name="connsiteY47" fmla="*/ 1500 h 43700"/>
                  <a:gd name="connsiteX48" fmla="*/ 181533 w 704243"/>
                  <a:gd name="connsiteY48" fmla="*/ 770 h 43700"/>
                  <a:gd name="connsiteX49" fmla="*/ 169188 w 704243"/>
                  <a:gd name="connsiteY49" fmla="*/ 1500 h 43700"/>
                  <a:gd name="connsiteX50" fmla="*/ 157012 w 704243"/>
                  <a:gd name="connsiteY50" fmla="*/ 3679 h 43700"/>
                  <a:gd name="connsiteX51" fmla="*/ 145177 w 704243"/>
                  <a:gd name="connsiteY51" fmla="*/ 7282 h 43700"/>
                  <a:gd name="connsiteX52" fmla="*/ 133852 w 704243"/>
                  <a:gd name="connsiteY52" fmla="*/ 12250 h 43700"/>
                  <a:gd name="connsiteX53" fmla="*/ 124961 w 704243"/>
                  <a:gd name="connsiteY53" fmla="*/ 16328 h 43700"/>
                  <a:gd name="connsiteX54" fmla="*/ 115639 w 704243"/>
                  <a:gd name="connsiteY54" fmla="*/ 19286 h 43700"/>
                  <a:gd name="connsiteX55" fmla="*/ 106024 w 704243"/>
                  <a:gd name="connsiteY55" fmla="*/ 21082 h 43700"/>
                  <a:gd name="connsiteX56" fmla="*/ 96260 w 704243"/>
                  <a:gd name="connsiteY56" fmla="*/ 21682 h 43700"/>
                  <a:gd name="connsiteX57" fmla="*/ 86497 w 704243"/>
                  <a:gd name="connsiteY57" fmla="*/ 21082 h 43700"/>
                  <a:gd name="connsiteX58" fmla="*/ 76882 w 704243"/>
                  <a:gd name="connsiteY58" fmla="*/ 19289 h 43700"/>
                  <a:gd name="connsiteX59" fmla="*/ 67560 w 704243"/>
                  <a:gd name="connsiteY59" fmla="*/ 16335 h 43700"/>
                  <a:gd name="connsiteX60" fmla="*/ 58669 w 704243"/>
                  <a:gd name="connsiteY60" fmla="*/ 12256 h 43700"/>
                  <a:gd name="connsiteX61" fmla="*/ 47489 w 704243"/>
                  <a:gd name="connsiteY61" fmla="*/ 6775 h 43700"/>
                  <a:gd name="connsiteX62" fmla="*/ 35668 w 704243"/>
                  <a:gd name="connsiteY62" fmla="*/ 2866 h 43700"/>
                  <a:gd name="connsiteX63" fmla="*/ 23426 w 704243"/>
                  <a:gd name="connsiteY63" fmla="*/ 600 h 43700"/>
                  <a:gd name="connsiteX64" fmla="*/ 10987 w 704243"/>
                  <a:gd name="connsiteY64" fmla="*/ 21 h 43700"/>
                  <a:gd name="connsiteX65" fmla="*/ 8843 w 704243"/>
                  <a:gd name="connsiteY65" fmla="*/ 238 h 43700"/>
                  <a:gd name="connsiteX66" fmla="*/ 6781 w 704243"/>
                  <a:gd name="connsiteY66" fmla="*/ 866 h 43700"/>
                  <a:gd name="connsiteX67" fmla="*/ 4882 w 704243"/>
                  <a:gd name="connsiteY67" fmla="*/ 1883 h 43700"/>
                  <a:gd name="connsiteX68" fmla="*/ 3216 w 704243"/>
                  <a:gd name="connsiteY68" fmla="*/ 3251 h 43700"/>
                  <a:gd name="connsiteX69" fmla="*/ 1851 w 704243"/>
                  <a:gd name="connsiteY69" fmla="*/ 4920 h 43700"/>
                  <a:gd name="connsiteX70" fmla="*/ 838 w 704243"/>
                  <a:gd name="connsiteY70" fmla="*/ 6819 h 43700"/>
                  <a:gd name="connsiteX71" fmla="*/ 214 w 704243"/>
                  <a:gd name="connsiteY71" fmla="*/ 8885 h 43700"/>
                  <a:gd name="connsiteX72" fmla="*/ 0 w 704243"/>
                  <a:gd name="connsiteY72" fmla="*/ 11029 h 43700"/>
                  <a:gd name="connsiteX73" fmla="*/ 214 w 704243"/>
                  <a:gd name="connsiteY73" fmla="*/ 13174 h 43700"/>
                  <a:gd name="connsiteX74" fmla="*/ 838 w 704243"/>
                  <a:gd name="connsiteY74" fmla="*/ 15235 h 43700"/>
                  <a:gd name="connsiteX75" fmla="*/ 1851 w 704243"/>
                  <a:gd name="connsiteY75" fmla="*/ 17135 h 43700"/>
                  <a:gd name="connsiteX76" fmla="*/ 3216 w 704243"/>
                  <a:gd name="connsiteY76" fmla="*/ 18803 h 43700"/>
                  <a:gd name="connsiteX77" fmla="*/ 4882 w 704243"/>
                  <a:gd name="connsiteY77" fmla="*/ 20172 h 43700"/>
                  <a:gd name="connsiteX78" fmla="*/ 6781 w 704243"/>
                  <a:gd name="connsiteY78" fmla="*/ 21189 h 43700"/>
                  <a:gd name="connsiteX79" fmla="*/ 8843 w 704243"/>
                  <a:gd name="connsiteY79" fmla="*/ 21819 h 43700"/>
                  <a:gd name="connsiteX80" fmla="*/ 10987 w 704243"/>
                  <a:gd name="connsiteY80" fmla="*/ 22034 h 43700"/>
                  <a:gd name="connsiteX81" fmla="*/ 20809 w 704243"/>
                  <a:gd name="connsiteY81" fmla="*/ 22461 h 43700"/>
                  <a:gd name="connsiteX82" fmla="*/ 30476 w 704243"/>
                  <a:gd name="connsiteY82" fmla="*/ 24260 h 43700"/>
                  <a:gd name="connsiteX83" fmla="*/ 39791 w 704243"/>
                  <a:gd name="connsiteY83" fmla="*/ 27398 h 43700"/>
                  <a:gd name="connsiteX84" fmla="*/ 48575 w 704243"/>
                  <a:gd name="connsiteY84" fmla="*/ 31814 h 43700"/>
                  <a:gd name="connsiteX85" fmla="*/ 59862 w 704243"/>
                  <a:gd name="connsiteY85" fmla="*/ 36944 h 43700"/>
                  <a:gd name="connsiteX86" fmla="*/ 71687 w 704243"/>
                  <a:gd name="connsiteY86" fmla="*/ 40664 h 43700"/>
                  <a:gd name="connsiteX87" fmla="*/ 83881 w 704243"/>
                  <a:gd name="connsiteY87" fmla="*/ 42919 h 43700"/>
                  <a:gd name="connsiteX88" fmla="*/ 96253 w 704243"/>
                  <a:gd name="connsiteY88" fmla="*/ 43673 h 43700"/>
                  <a:gd name="connsiteX89" fmla="*/ 108630 w 704243"/>
                  <a:gd name="connsiteY89" fmla="*/ 42919 h 43700"/>
                  <a:gd name="connsiteX90" fmla="*/ 120820 w 704243"/>
                  <a:gd name="connsiteY90" fmla="*/ 40667 h 43700"/>
                  <a:gd name="connsiteX91" fmla="*/ 132649 w 704243"/>
                  <a:gd name="connsiteY91" fmla="*/ 36947 h 43700"/>
                  <a:gd name="connsiteX92" fmla="*/ 143932 w 704243"/>
                  <a:gd name="connsiteY92" fmla="*/ 31818 h 43700"/>
                  <a:gd name="connsiteX93" fmla="*/ 152823 w 704243"/>
                  <a:gd name="connsiteY93" fmla="*/ 27736 h 43700"/>
                  <a:gd name="connsiteX94" fmla="*/ 162145 w 704243"/>
                  <a:gd name="connsiteY94" fmla="*/ 24774 h 43700"/>
                  <a:gd name="connsiteX95" fmla="*/ 171764 w 704243"/>
                  <a:gd name="connsiteY95" fmla="*/ 22978 h 43700"/>
                  <a:gd name="connsiteX96" fmla="*/ 181526 w 704243"/>
                  <a:gd name="connsiteY96" fmla="*/ 22378 h 43700"/>
                  <a:gd name="connsiteX97" fmla="*/ 191290 w 704243"/>
                  <a:gd name="connsiteY97" fmla="*/ 22978 h 43700"/>
                  <a:gd name="connsiteX98" fmla="*/ 200908 w 704243"/>
                  <a:gd name="connsiteY98" fmla="*/ 24771 h 43700"/>
                  <a:gd name="connsiteX99" fmla="*/ 210231 w 704243"/>
                  <a:gd name="connsiteY99" fmla="*/ 27732 h 43700"/>
                  <a:gd name="connsiteX100" fmla="*/ 219121 w 704243"/>
                  <a:gd name="connsiteY100" fmla="*/ 31814 h 43700"/>
                  <a:gd name="connsiteX101" fmla="*/ 230405 w 704243"/>
                  <a:gd name="connsiteY101" fmla="*/ 36954 h 43700"/>
                  <a:gd name="connsiteX102" fmla="*/ 242230 w 704243"/>
                  <a:gd name="connsiteY102" fmla="*/ 40684 h 43700"/>
                  <a:gd name="connsiteX103" fmla="*/ 254424 w 704243"/>
                  <a:gd name="connsiteY103" fmla="*/ 42946 h 43700"/>
                  <a:gd name="connsiteX104" fmla="*/ 266800 w 704243"/>
                  <a:gd name="connsiteY104" fmla="*/ 43700 h 43700"/>
                  <a:gd name="connsiteX105" fmla="*/ 279176 w 704243"/>
                  <a:gd name="connsiteY105" fmla="*/ 42946 h 43700"/>
                  <a:gd name="connsiteX106" fmla="*/ 291370 w 704243"/>
                  <a:gd name="connsiteY106" fmla="*/ 40687 h 43700"/>
                  <a:gd name="connsiteX107" fmla="*/ 303195 w 704243"/>
                  <a:gd name="connsiteY107" fmla="*/ 36958 h 43700"/>
                  <a:gd name="connsiteX108" fmla="*/ 314479 w 704243"/>
                  <a:gd name="connsiteY108" fmla="*/ 31818 h 43700"/>
                  <a:gd name="connsiteX109" fmla="*/ 323362 w 704243"/>
                  <a:gd name="connsiteY109" fmla="*/ 27704 h 43700"/>
                  <a:gd name="connsiteX110" fmla="*/ 332685 w 704243"/>
                  <a:gd name="connsiteY110" fmla="*/ 24726 h 43700"/>
                  <a:gd name="connsiteX111" fmla="*/ 342303 w 704243"/>
                  <a:gd name="connsiteY111" fmla="*/ 22916 h 43700"/>
                  <a:gd name="connsiteX112" fmla="*/ 352070 w 704243"/>
                  <a:gd name="connsiteY112" fmla="*/ 22309 h 43700"/>
                  <a:gd name="connsiteX113" fmla="*/ 361840 w 704243"/>
                  <a:gd name="connsiteY113" fmla="*/ 22916 h 43700"/>
                  <a:gd name="connsiteX114" fmla="*/ 371458 w 704243"/>
                  <a:gd name="connsiteY114" fmla="*/ 24722 h 43700"/>
                  <a:gd name="connsiteX115" fmla="*/ 380780 w 704243"/>
                  <a:gd name="connsiteY115" fmla="*/ 27704 h 43700"/>
                  <a:gd name="connsiteX116" fmla="*/ 389661 w 704243"/>
                  <a:gd name="connsiteY116" fmla="*/ 31814 h 43700"/>
                  <a:gd name="connsiteX117" fmla="*/ 400972 w 704243"/>
                  <a:gd name="connsiteY117" fmla="*/ 36864 h 43700"/>
                  <a:gd name="connsiteX118" fmla="*/ 412804 w 704243"/>
                  <a:gd name="connsiteY118" fmla="*/ 40526 h 43700"/>
                  <a:gd name="connsiteX119" fmla="*/ 424987 w 704243"/>
                  <a:gd name="connsiteY119" fmla="*/ 42742 h 43700"/>
                  <a:gd name="connsiteX120" fmla="*/ 437353 w 704243"/>
                  <a:gd name="connsiteY120" fmla="*/ 43487 h 43700"/>
                  <a:gd name="connsiteX121" fmla="*/ 449716 w 704243"/>
                  <a:gd name="connsiteY121" fmla="*/ 42746 h 43700"/>
                  <a:gd name="connsiteX122" fmla="*/ 461903 w 704243"/>
                  <a:gd name="connsiteY122" fmla="*/ 40529 h 43700"/>
                  <a:gd name="connsiteX123" fmla="*/ 473734 w 704243"/>
                  <a:gd name="connsiteY123" fmla="*/ 36868 h 43700"/>
                  <a:gd name="connsiteX124" fmla="*/ 485046 w 704243"/>
                  <a:gd name="connsiteY124" fmla="*/ 31818 h 43700"/>
                  <a:gd name="connsiteX125" fmla="*/ 493950 w 704243"/>
                  <a:gd name="connsiteY125" fmla="*/ 27794 h 43700"/>
                  <a:gd name="connsiteX126" fmla="*/ 503280 w 704243"/>
                  <a:gd name="connsiteY126" fmla="*/ 24877 h 43700"/>
                  <a:gd name="connsiteX127" fmla="*/ 512891 w 704243"/>
                  <a:gd name="connsiteY127" fmla="*/ 23112 h 43700"/>
                  <a:gd name="connsiteX128" fmla="*/ 522647 w 704243"/>
                  <a:gd name="connsiteY128" fmla="*/ 22519 h 43700"/>
                  <a:gd name="connsiteX129" fmla="*/ 532400 w 704243"/>
                  <a:gd name="connsiteY129" fmla="*/ 23109 h 43700"/>
                  <a:gd name="connsiteX130" fmla="*/ 542015 w 704243"/>
                  <a:gd name="connsiteY130" fmla="*/ 24877 h 43700"/>
                  <a:gd name="connsiteX131" fmla="*/ 551344 w 704243"/>
                  <a:gd name="connsiteY131" fmla="*/ 27791 h 43700"/>
                  <a:gd name="connsiteX132" fmla="*/ 560248 w 704243"/>
                  <a:gd name="connsiteY132" fmla="*/ 31814 h 43700"/>
                  <a:gd name="connsiteX133" fmla="*/ 571546 w 704243"/>
                  <a:gd name="connsiteY133" fmla="*/ 36930 h 43700"/>
                  <a:gd name="connsiteX134" fmla="*/ 583378 w 704243"/>
                  <a:gd name="connsiteY134" fmla="*/ 40643 h 43700"/>
                  <a:gd name="connsiteX135" fmla="*/ 595572 w 704243"/>
                  <a:gd name="connsiteY135" fmla="*/ 42890 h 43700"/>
                  <a:gd name="connsiteX136" fmla="*/ 607948 w 704243"/>
                  <a:gd name="connsiteY136" fmla="*/ 43642 h 43700"/>
                  <a:gd name="connsiteX137" fmla="*/ 620328 w 704243"/>
                  <a:gd name="connsiteY137" fmla="*/ 42890 h 43700"/>
                  <a:gd name="connsiteX138" fmla="*/ 632522 w 704243"/>
                  <a:gd name="connsiteY138" fmla="*/ 40643 h 43700"/>
                  <a:gd name="connsiteX139" fmla="*/ 644353 w 704243"/>
                  <a:gd name="connsiteY139" fmla="*/ 36933 h 43700"/>
                  <a:gd name="connsiteX140" fmla="*/ 655651 w 704243"/>
                  <a:gd name="connsiteY140" fmla="*/ 31814 h 43700"/>
                  <a:gd name="connsiteX141" fmla="*/ 664438 w 704243"/>
                  <a:gd name="connsiteY141" fmla="*/ 27398 h 43700"/>
                  <a:gd name="connsiteX142" fmla="*/ 673761 w 704243"/>
                  <a:gd name="connsiteY142" fmla="*/ 24260 h 43700"/>
                  <a:gd name="connsiteX143" fmla="*/ 683431 w 704243"/>
                  <a:gd name="connsiteY143" fmla="*/ 22461 h 43700"/>
                  <a:gd name="connsiteX144" fmla="*/ 693255 w 704243"/>
                  <a:gd name="connsiteY144" fmla="*/ 22034 h 43700"/>
                  <a:gd name="connsiteX145" fmla="*/ 695400 w 704243"/>
                  <a:gd name="connsiteY145" fmla="*/ 21819 h 43700"/>
                  <a:gd name="connsiteX146" fmla="*/ 697462 w 704243"/>
                  <a:gd name="connsiteY146" fmla="*/ 21189 h 43700"/>
                  <a:gd name="connsiteX147" fmla="*/ 699361 w 704243"/>
                  <a:gd name="connsiteY147" fmla="*/ 20172 h 43700"/>
                  <a:gd name="connsiteX148" fmla="*/ 701026 w 704243"/>
                  <a:gd name="connsiteY148" fmla="*/ 18803 h 43700"/>
                  <a:gd name="connsiteX149" fmla="*/ 702392 w 704243"/>
                  <a:gd name="connsiteY149" fmla="*/ 17135 h 43700"/>
                  <a:gd name="connsiteX150" fmla="*/ 703408 w 704243"/>
                  <a:gd name="connsiteY150" fmla="*/ 15235 h 43700"/>
                  <a:gd name="connsiteX151" fmla="*/ 704032 w 704243"/>
                  <a:gd name="connsiteY151" fmla="*/ 13174 h 43700"/>
                  <a:gd name="connsiteX152" fmla="*/ 704243 w 704243"/>
                  <a:gd name="connsiteY152" fmla="*/ 11029 h 43700"/>
                  <a:gd name="connsiteX153" fmla="*/ 704032 w 704243"/>
                  <a:gd name="connsiteY153" fmla="*/ 8885 h 43700"/>
                  <a:gd name="connsiteX154" fmla="*/ 703408 w 704243"/>
                  <a:gd name="connsiteY154" fmla="*/ 6819 h 43700"/>
                  <a:gd name="connsiteX155" fmla="*/ 702392 w 704243"/>
                  <a:gd name="connsiteY155" fmla="*/ 4920 h 43700"/>
                  <a:gd name="connsiteX156" fmla="*/ 701026 w 704243"/>
                  <a:gd name="connsiteY156" fmla="*/ 3251 h 43700"/>
                  <a:gd name="connsiteX157" fmla="*/ 699361 w 704243"/>
                  <a:gd name="connsiteY157" fmla="*/ 1883 h 43700"/>
                  <a:gd name="connsiteX158" fmla="*/ 697462 w 704243"/>
                  <a:gd name="connsiteY158" fmla="*/ 866 h 43700"/>
                  <a:gd name="connsiteX159" fmla="*/ 695400 w 704243"/>
                  <a:gd name="connsiteY159" fmla="*/ 238 h 43700"/>
                  <a:gd name="connsiteX160" fmla="*/ 693255 w 704243"/>
                  <a:gd name="connsiteY160" fmla="*/ 21 h 4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Lst>
                <a:rect l="l" t="t" r="r" b="b"/>
                <a:pathLst>
                  <a:path w="704243" h="43700">
                    <a:moveTo>
                      <a:pt x="693255" y="21"/>
                    </a:moveTo>
                    <a:cubicBezTo>
                      <a:pt x="689099" y="-68"/>
                      <a:pt x="684951" y="124"/>
                      <a:pt x="680818" y="600"/>
                    </a:cubicBezTo>
                    <a:cubicBezTo>
                      <a:pt x="676684" y="1077"/>
                      <a:pt x="672602" y="1831"/>
                      <a:pt x="668572" y="2866"/>
                    </a:cubicBezTo>
                    <a:cubicBezTo>
                      <a:pt x="664542" y="3900"/>
                      <a:pt x="660598" y="5199"/>
                      <a:pt x="656747" y="6772"/>
                    </a:cubicBezTo>
                    <a:cubicBezTo>
                      <a:pt x="652893" y="8344"/>
                      <a:pt x="649166" y="10171"/>
                      <a:pt x="645563" y="12250"/>
                    </a:cubicBezTo>
                    <a:cubicBezTo>
                      <a:pt x="642682" y="13794"/>
                      <a:pt x="639720" y="15156"/>
                      <a:pt x="636669" y="16335"/>
                    </a:cubicBezTo>
                    <a:cubicBezTo>
                      <a:pt x="633621" y="17513"/>
                      <a:pt x="630516" y="18504"/>
                      <a:pt x="627344" y="19300"/>
                    </a:cubicBezTo>
                    <a:cubicBezTo>
                      <a:pt x="624175" y="20096"/>
                      <a:pt x="620965" y="20696"/>
                      <a:pt x="617725" y="21096"/>
                    </a:cubicBezTo>
                    <a:cubicBezTo>
                      <a:pt x="614481" y="21495"/>
                      <a:pt x="611223" y="21699"/>
                      <a:pt x="607955" y="21699"/>
                    </a:cubicBezTo>
                    <a:cubicBezTo>
                      <a:pt x="604687" y="21699"/>
                      <a:pt x="601432" y="21499"/>
                      <a:pt x="598189" y="21096"/>
                    </a:cubicBezTo>
                    <a:cubicBezTo>
                      <a:pt x="594944" y="20696"/>
                      <a:pt x="591738" y="20096"/>
                      <a:pt x="588566" y="19303"/>
                    </a:cubicBezTo>
                    <a:cubicBezTo>
                      <a:pt x="585399" y="18507"/>
                      <a:pt x="582288" y="17517"/>
                      <a:pt x="579241" y="16338"/>
                    </a:cubicBezTo>
                    <a:cubicBezTo>
                      <a:pt x="576194" y="15160"/>
                      <a:pt x="573228" y="13798"/>
                      <a:pt x="570347" y="12256"/>
                    </a:cubicBezTo>
                    <a:cubicBezTo>
                      <a:pt x="566685" y="10329"/>
                      <a:pt x="562917" y="8630"/>
                      <a:pt x="559049" y="7161"/>
                    </a:cubicBezTo>
                    <a:cubicBezTo>
                      <a:pt x="555181" y="5692"/>
                      <a:pt x="551238" y="4461"/>
                      <a:pt x="547218" y="3468"/>
                    </a:cubicBezTo>
                    <a:cubicBezTo>
                      <a:pt x="543198" y="2476"/>
                      <a:pt x="539137" y="1732"/>
                      <a:pt x="535027" y="1231"/>
                    </a:cubicBezTo>
                    <a:cubicBezTo>
                      <a:pt x="530918" y="732"/>
                      <a:pt x="526794" y="480"/>
                      <a:pt x="522654" y="480"/>
                    </a:cubicBezTo>
                    <a:cubicBezTo>
                      <a:pt x="518517" y="480"/>
                      <a:pt x="514394" y="732"/>
                      <a:pt x="510284" y="1228"/>
                    </a:cubicBezTo>
                    <a:cubicBezTo>
                      <a:pt x="506175" y="1728"/>
                      <a:pt x="502110" y="2476"/>
                      <a:pt x="498095" y="3466"/>
                    </a:cubicBezTo>
                    <a:cubicBezTo>
                      <a:pt x="494075" y="4459"/>
                      <a:pt x="490130" y="5689"/>
                      <a:pt x="486262" y="7157"/>
                    </a:cubicBezTo>
                    <a:cubicBezTo>
                      <a:pt x="482395" y="8626"/>
                      <a:pt x="478626" y="10326"/>
                      <a:pt x="474966" y="12250"/>
                    </a:cubicBezTo>
                    <a:cubicBezTo>
                      <a:pt x="472080" y="13780"/>
                      <a:pt x="469112" y="15124"/>
                      <a:pt x="466061" y="16290"/>
                    </a:cubicBezTo>
                    <a:cubicBezTo>
                      <a:pt x="463013" y="17459"/>
                      <a:pt x="459903" y="18434"/>
                      <a:pt x="456735" y="19220"/>
                    </a:cubicBezTo>
                    <a:cubicBezTo>
                      <a:pt x="453567" y="20010"/>
                      <a:pt x="450361" y="20600"/>
                      <a:pt x="447120" y="20996"/>
                    </a:cubicBezTo>
                    <a:cubicBezTo>
                      <a:pt x="443879" y="21392"/>
                      <a:pt x="440625" y="21593"/>
                      <a:pt x="437360" y="21593"/>
                    </a:cubicBezTo>
                    <a:cubicBezTo>
                      <a:pt x="434095" y="21593"/>
                      <a:pt x="430844" y="21396"/>
                      <a:pt x="427604" y="20999"/>
                    </a:cubicBezTo>
                    <a:cubicBezTo>
                      <a:pt x="424364" y="20602"/>
                      <a:pt x="421157" y="20010"/>
                      <a:pt x="417989" y="19224"/>
                    </a:cubicBezTo>
                    <a:cubicBezTo>
                      <a:pt x="414820" y="18437"/>
                      <a:pt x="411711" y="17459"/>
                      <a:pt x="408660" y="16294"/>
                    </a:cubicBezTo>
                    <a:cubicBezTo>
                      <a:pt x="405613" y="15128"/>
                      <a:pt x="402644" y="13784"/>
                      <a:pt x="399759" y="12256"/>
                    </a:cubicBezTo>
                    <a:cubicBezTo>
                      <a:pt x="396097" y="10329"/>
                      <a:pt x="392329" y="8630"/>
                      <a:pt x="388461" y="7157"/>
                    </a:cubicBezTo>
                    <a:cubicBezTo>
                      <a:pt x="384593" y="5689"/>
                      <a:pt x="380652" y="4455"/>
                      <a:pt x="376633" y="3466"/>
                    </a:cubicBezTo>
                    <a:cubicBezTo>
                      <a:pt x="372617" y="2473"/>
                      <a:pt x="368552" y="1724"/>
                      <a:pt x="364446" y="1224"/>
                    </a:cubicBezTo>
                    <a:cubicBezTo>
                      <a:pt x="360337" y="725"/>
                      <a:pt x="356214" y="477"/>
                      <a:pt x="352076" y="477"/>
                    </a:cubicBezTo>
                    <a:cubicBezTo>
                      <a:pt x="347936" y="477"/>
                      <a:pt x="343813" y="725"/>
                      <a:pt x="339704" y="1224"/>
                    </a:cubicBezTo>
                    <a:cubicBezTo>
                      <a:pt x="335598" y="1724"/>
                      <a:pt x="331533" y="2469"/>
                      <a:pt x="327517" y="3462"/>
                    </a:cubicBezTo>
                    <a:cubicBezTo>
                      <a:pt x="323497" y="4455"/>
                      <a:pt x="319557" y="5685"/>
                      <a:pt x="315689" y="7157"/>
                    </a:cubicBezTo>
                    <a:cubicBezTo>
                      <a:pt x="311820" y="8630"/>
                      <a:pt x="308053" y="10326"/>
                      <a:pt x="304391" y="12253"/>
                    </a:cubicBezTo>
                    <a:cubicBezTo>
                      <a:pt x="301506" y="13777"/>
                      <a:pt x="298541" y="15122"/>
                      <a:pt x="295490" y="16283"/>
                    </a:cubicBezTo>
                    <a:cubicBezTo>
                      <a:pt x="292442" y="17448"/>
                      <a:pt x="289336" y="18421"/>
                      <a:pt x="286168" y="19206"/>
                    </a:cubicBezTo>
                    <a:cubicBezTo>
                      <a:pt x="283000" y="19992"/>
                      <a:pt x="279797" y="20582"/>
                      <a:pt x="276560" y="20978"/>
                    </a:cubicBezTo>
                    <a:cubicBezTo>
                      <a:pt x="273319" y="21372"/>
                      <a:pt x="270069" y="21571"/>
                      <a:pt x="266807" y="21571"/>
                    </a:cubicBezTo>
                    <a:cubicBezTo>
                      <a:pt x="263542" y="21571"/>
                      <a:pt x="260291" y="21375"/>
                      <a:pt x="257054" y="20978"/>
                    </a:cubicBezTo>
                    <a:cubicBezTo>
                      <a:pt x="253814" y="20582"/>
                      <a:pt x="250611" y="19992"/>
                      <a:pt x="247443" y="19206"/>
                    </a:cubicBezTo>
                    <a:cubicBezTo>
                      <a:pt x="244278" y="18424"/>
                      <a:pt x="241168" y="17448"/>
                      <a:pt x="238120" y="16287"/>
                    </a:cubicBezTo>
                    <a:cubicBezTo>
                      <a:pt x="235069" y="15122"/>
                      <a:pt x="232105" y="13780"/>
                      <a:pt x="229219" y="12256"/>
                    </a:cubicBezTo>
                    <a:cubicBezTo>
                      <a:pt x="225540" y="10374"/>
                      <a:pt x="221766" y="8716"/>
                      <a:pt x="217894" y="7285"/>
                    </a:cubicBezTo>
                    <a:cubicBezTo>
                      <a:pt x="214019" y="5851"/>
                      <a:pt x="210075" y="4648"/>
                      <a:pt x="206059" y="3683"/>
                    </a:cubicBezTo>
                    <a:cubicBezTo>
                      <a:pt x="202042" y="2714"/>
                      <a:pt x="197985" y="1987"/>
                      <a:pt x="193882" y="1500"/>
                    </a:cubicBezTo>
                    <a:cubicBezTo>
                      <a:pt x="189784" y="1014"/>
                      <a:pt x="185667" y="770"/>
                      <a:pt x="181533" y="770"/>
                    </a:cubicBezTo>
                    <a:cubicBezTo>
                      <a:pt x="177403" y="770"/>
                      <a:pt x="173287" y="1010"/>
                      <a:pt x="169188" y="1500"/>
                    </a:cubicBezTo>
                    <a:cubicBezTo>
                      <a:pt x="165085" y="1987"/>
                      <a:pt x="161028" y="2714"/>
                      <a:pt x="157012" y="3679"/>
                    </a:cubicBezTo>
                    <a:cubicBezTo>
                      <a:pt x="152995" y="4648"/>
                      <a:pt x="149051" y="5848"/>
                      <a:pt x="145177" y="7282"/>
                    </a:cubicBezTo>
                    <a:cubicBezTo>
                      <a:pt x="141305" y="8713"/>
                      <a:pt x="137527" y="10371"/>
                      <a:pt x="133852" y="12250"/>
                    </a:cubicBezTo>
                    <a:cubicBezTo>
                      <a:pt x="130969" y="13794"/>
                      <a:pt x="128008" y="15153"/>
                      <a:pt x="124961" y="16328"/>
                    </a:cubicBezTo>
                    <a:cubicBezTo>
                      <a:pt x="121913" y="17507"/>
                      <a:pt x="118807" y="18493"/>
                      <a:pt x="115639" y="19286"/>
                    </a:cubicBezTo>
                    <a:cubicBezTo>
                      <a:pt x="112470" y="20082"/>
                      <a:pt x="109264" y="20678"/>
                      <a:pt x="106024" y="21082"/>
                    </a:cubicBezTo>
                    <a:cubicBezTo>
                      <a:pt x="102783" y="21482"/>
                      <a:pt x="99528" y="21682"/>
                      <a:pt x="96260" y="21682"/>
                    </a:cubicBezTo>
                    <a:cubicBezTo>
                      <a:pt x="92996" y="21682"/>
                      <a:pt x="89741" y="21482"/>
                      <a:pt x="86497" y="21082"/>
                    </a:cubicBezTo>
                    <a:cubicBezTo>
                      <a:pt x="83257" y="20682"/>
                      <a:pt x="80050" y="20086"/>
                      <a:pt x="76882" y="19289"/>
                    </a:cubicBezTo>
                    <a:cubicBezTo>
                      <a:pt x="73714" y="18497"/>
                      <a:pt x="70608" y="17511"/>
                      <a:pt x="67560" y="16335"/>
                    </a:cubicBezTo>
                    <a:cubicBezTo>
                      <a:pt x="64513" y="15156"/>
                      <a:pt x="61551" y="13798"/>
                      <a:pt x="58669" y="12256"/>
                    </a:cubicBezTo>
                    <a:cubicBezTo>
                      <a:pt x="55067" y="10174"/>
                      <a:pt x="51340" y="8347"/>
                      <a:pt x="47489" y="6775"/>
                    </a:cubicBezTo>
                    <a:cubicBezTo>
                      <a:pt x="43638" y="5203"/>
                      <a:pt x="39698" y="3900"/>
                      <a:pt x="35668" y="2866"/>
                    </a:cubicBezTo>
                    <a:cubicBezTo>
                      <a:pt x="31637" y="1831"/>
                      <a:pt x="27559" y="1077"/>
                      <a:pt x="23426" y="600"/>
                    </a:cubicBezTo>
                    <a:cubicBezTo>
                      <a:pt x="19292" y="124"/>
                      <a:pt x="15148" y="-68"/>
                      <a:pt x="10987" y="21"/>
                    </a:cubicBezTo>
                    <a:cubicBezTo>
                      <a:pt x="10267" y="25"/>
                      <a:pt x="9550" y="94"/>
                      <a:pt x="8843" y="238"/>
                    </a:cubicBezTo>
                    <a:cubicBezTo>
                      <a:pt x="8136" y="379"/>
                      <a:pt x="7450" y="590"/>
                      <a:pt x="6781" y="866"/>
                    </a:cubicBezTo>
                    <a:cubicBezTo>
                      <a:pt x="6116" y="1142"/>
                      <a:pt x="5481" y="1483"/>
                      <a:pt x="4882" y="1883"/>
                    </a:cubicBezTo>
                    <a:cubicBezTo>
                      <a:pt x="4282" y="2287"/>
                      <a:pt x="3727" y="2741"/>
                      <a:pt x="3216" y="3251"/>
                    </a:cubicBezTo>
                    <a:cubicBezTo>
                      <a:pt x="2706" y="3765"/>
                      <a:pt x="2251" y="4320"/>
                      <a:pt x="1851" y="4920"/>
                    </a:cubicBezTo>
                    <a:cubicBezTo>
                      <a:pt x="1451" y="5520"/>
                      <a:pt x="1114" y="6154"/>
                      <a:pt x="838" y="6819"/>
                    </a:cubicBezTo>
                    <a:cubicBezTo>
                      <a:pt x="562" y="7488"/>
                      <a:pt x="352" y="8174"/>
                      <a:pt x="214" y="8885"/>
                    </a:cubicBezTo>
                    <a:cubicBezTo>
                      <a:pt x="72" y="9592"/>
                      <a:pt x="0" y="10306"/>
                      <a:pt x="0" y="11029"/>
                    </a:cubicBezTo>
                    <a:cubicBezTo>
                      <a:pt x="0" y="11749"/>
                      <a:pt x="72" y="12463"/>
                      <a:pt x="214" y="13174"/>
                    </a:cubicBezTo>
                    <a:cubicBezTo>
                      <a:pt x="352" y="13880"/>
                      <a:pt x="562" y="14567"/>
                      <a:pt x="838" y="15235"/>
                    </a:cubicBezTo>
                    <a:cubicBezTo>
                      <a:pt x="1114" y="15900"/>
                      <a:pt x="1451" y="16535"/>
                      <a:pt x="1851" y="17135"/>
                    </a:cubicBezTo>
                    <a:cubicBezTo>
                      <a:pt x="2251" y="17738"/>
                      <a:pt x="2706" y="18293"/>
                      <a:pt x="3216" y="18803"/>
                    </a:cubicBezTo>
                    <a:cubicBezTo>
                      <a:pt x="3727" y="19314"/>
                      <a:pt x="4282" y="19768"/>
                      <a:pt x="4882" y="20172"/>
                    </a:cubicBezTo>
                    <a:cubicBezTo>
                      <a:pt x="5481" y="20571"/>
                      <a:pt x="6116" y="20913"/>
                      <a:pt x="6781" y="21189"/>
                    </a:cubicBezTo>
                    <a:cubicBezTo>
                      <a:pt x="7450" y="21468"/>
                      <a:pt x="8136" y="21678"/>
                      <a:pt x="8843" y="21819"/>
                    </a:cubicBezTo>
                    <a:cubicBezTo>
                      <a:pt x="9550" y="21961"/>
                      <a:pt x="10267" y="22034"/>
                      <a:pt x="10987" y="22034"/>
                    </a:cubicBezTo>
                    <a:cubicBezTo>
                      <a:pt x="14273" y="21944"/>
                      <a:pt x="17544" y="22088"/>
                      <a:pt x="20809" y="22461"/>
                    </a:cubicBezTo>
                    <a:cubicBezTo>
                      <a:pt x="24074" y="22833"/>
                      <a:pt x="27297" y="23434"/>
                      <a:pt x="30476" y="24260"/>
                    </a:cubicBezTo>
                    <a:cubicBezTo>
                      <a:pt x="33654" y="25088"/>
                      <a:pt x="36760" y="26132"/>
                      <a:pt x="39791" y="27398"/>
                    </a:cubicBezTo>
                    <a:cubicBezTo>
                      <a:pt x="42825" y="28663"/>
                      <a:pt x="45751" y="30135"/>
                      <a:pt x="48575" y="31814"/>
                    </a:cubicBezTo>
                    <a:cubicBezTo>
                      <a:pt x="52233" y="33751"/>
                      <a:pt x="55994" y="35461"/>
                      <a:pt x="59862" y="36944"/>
                    </a:cubicBezTo>
                    <a:cubicBezTo>
                      <a:pt x="63727" y="38423"/>
                      <a:pt x="67670" y="39664"/>
                      <a:pt x="71687" y="40664"/>
                    </a:cubicBezTo>
                    <a:cubicBezTo>
                      <a:pt x="75707" y="41664"/>
                      <a:pt x="79771" y="42415"/>
                      <a:pt x="83881" y="42919"/>
                    </a:cubicBezTo>
                    <a:cubicBezTo>
                      <a:pt x="87990" y="43422"/>
                      <a:pt x="92113" y="43673"/>
                      <a:pt x="96253" y="43673"/>
                    </a:cubicBezTo>
                    <a:cubicBezTo>
                      <a:pt x="100394" y="43673"/>
                      <a:pt x="104520" y="43422"/>
                      <a:pt x="108630" y="42919"/>
                    </a:cubicBezTo>
                    <a:cubicBezTo>
                      <a:pt x="112739" y="42415"/>
                      <a:pt x="116803" y="41664"/>
                      <a:pt x="120820" y="40667"/>
                    </a:cubicBezTo>
                    <a:cubicBezTo>
                      <a:pt x="124836" y="39667"/>
                      <a:pt x="128781" y="38426"/>
                      <a:pt x="132649" y="36947"/>
                    </a:cubicBezTo>
                    <a:cubicBezTo>
                      <a:pt x="136513" y="35464"/>
                      <a:pt x="140274" y="33755"/>
                      <a:pt x="143932" y="31818"/>
                    </a:cubicBezTo>
                    <a:cubicBezTo>
                      <a:pt x="146814" y="30273"/>
                      <a:pt x="149776" y="28912"/>
                      <a:pt x="152823" y="27736"/>
                    </a:cubicBezTo>
                    <a:cubicBezTo>
                      <a:pt x="155871" y="26557"/>
                      <a:pt x="158977" y="25568"/>
                      <a:pt x="162145" y="24774"/>
                    </a:cubicBezTo>
                    <a:cubicBezTo>
                      <a:pt x="165317" y="23978"/>
                      <a:pt x="168519" y="23378"/>
                      <a:pt x="171764" y="22978"/>
                    </a:cubicBezTo>
                    <a:cubicBezTo>
                      <a:pt x="175004" y="22578"/>
                      <a:pt x="178258" y="22378"/>
                      <a:pt x="181526" y="22378"/>
                    </a:cubicBezTo>
                    <a:cubicBezTo>
                      <a:pt x="184794" y="22374"/>
                      <a:pt x="188049" y="22578"/>
                      <a:pt x="191290" y="22978"/>
                    </a:cubicBezTo>
                    <a:cubicBezTo>
                      <a:pt x="194534" y="23378"/>
                      <a:pt x="197740" y="23975"/>
                      <a:pt x="200908" y="24771"/>
                    </a:cubicBezTo>
                    <a:cubicBezTo>
                      <a:pt x="204077" y="25568"/>
                      <a:pt x="207183" y="26553"/>
                      <a:pt x="210231" y="27732"/>
                    </a:cubicBezTo>
                    <a:cubicBezTo>
                      <a:pt x="213278" y="28912"/>
                      <a:pt x="216243" y="30270"/>
                      <a:pt x="219121" y="31814"/>
                    </a:cubicBezTo>
                    <a:cubicBezTo>
                      <a:pt x="222780" y="33759"/>
                      <a:pt x="226540" y="35472"/>
                      <a:pt x="230405" y="36954"/>
                    </a:cubicBezTo>
                    <a:cubicBezTo>
                      <a:pt x="234270" y="38440"/>
                      <a:pt x="238214" y="39681"/>
                      <a:pt x="242230" y="40684"/>
                    </a:cubicBezTo>
                    <a:cubicBezTo>
                      <a:pt x="246249" y="41687"/>
                      <a:pt x="250314" y="42439"/>
                      <a:pt x="254424" y="42946"/>
                    </a:cubicBezTo>
                    <a:cubicBezTo>
                      <a:pt x="258533" y="43449"/>
                      <a:pt x="262660" y="43700"/>
                      <a:pt x="266800" y="43700"/>
                    </a:cubicBezTo>
                    <a:cubicBezTo>
                      <a:pt x="270941" y="43700"/>
                      <a:pt x="275067" y="43449"/>
                      <a:pt x="279176" y="42946"/>
                    </a:cubicBezTo>
                    <a:cubicBezTo>
                      <a:pt x="283289" y="42439"/>
                      <a:pt x="287351" y="41687"/>
                      <a:pt x="291370" y="40687"/>
                    </a:cubicBezTo>
                    <a:cubicBezTo>
                      <a:pt x="295390" y="39685"/>
                      <a:pt x="299330" y="38443"/>
                      <a:pt x="303195" y="36958"/>
                    </a:cubicBezTo>
                    <a:cubicBezTo>
                      <a:pt x="307063" y="35475"/>
                      <a:pt x="310824" y="33762"/>
                      <a:pt x="314479" y="31818"/>
                    </a:cubicBezTo>
                    <a:cubicBezTo>
                      <a:pt x="317357" y="30263"/>
                      <a:pt x="320315" y="28894"/>
                      <a:pt x="323362" y="27704"/>
                    </a:cubicBezTo>
                    <a:cubicBezTo>
                      <a:pt x="326407" y="26519"/>
                      <a:pt x="329513" y="25526"/>
                      <a:pt x="332685" y="24726"/>
                    </a:cubicBezTo>
                    <a:cubicBezTo>
                      <a:pt x="335853" y="23922"/>
                      <a:pt x="339059" y="23320"/>
                      <a:pt x="342303" y="22916"/>
                    </a:cubicBezTo>
                    <a:cubicBezTo>
                      <a:pt x="345547" y="22513"/>
                      <a:pt x="348801" y="22309"/>
                      <a:pt x="352070" y="22309"/>
                    </a:cubicBezTo>
                    <a:cubicBezTo>
                      <a:pt x="355338" y="22309"/>
                      <a:pt x="358596" y="22513"/>
                      <a:pt x="361840" y="22916"/>
                    </a:cubicBezTo>
                    <a:cubicBezTo>
                      <a:pt x="365084" y="23320"/>
                      <a:pt x="368291" y="23922"/>
                      <a:pt x="371458" y="24722"/>
                    </a:cubicBezTo>
                    <a:cubicBezTo>
                      <a:pt x="374626" y="25523"/>
                      <a:pt x="377733" y="26519"/>
                      <a:pt x="380780" y="27704"/>
                    </a:cubicBezTo>
                    <a:cubicBezTo>
                      <a:pt x="383824" y="28890"/>
                      <a:pt x="386786" y="30259"/>
                      <a:pt x="389661" y="31814"/>
                    </a:cubicBezTo>
                    <a:cubicBezTo>
                      <a:pt x="393329" y="33724"/>
                      <a:pt x="397101" y="35406"/>
                      <a:pt x="400972" y="36864"/>
                    </a:cubicBezTo>
                    <a:cubicBezTo>
                      <a:pt x="404841" y="38323"/>
                      <a:pt x="408784" y="39543"/>
                      <a:pt x="412804" y="40526"/>
                    </a:cubicBezTo>
                    <a:cubicBezTo>
                      <a:pt x="416820" y="41508"/>
                      <a:pt x="420881" y="42250"/>
                      <a:pt x="424987" y="42742"/>
                    </a:cubicBezTo>
                    <a:cubicBezTo>
                      <a:pt x="429097" y="43239"/>
                      <a:pt x="433216" y="43487"/>
                      <a:pt x="437353" y="43487"/>
                    </a:cubicBezTo>
                    <a:cubicBezTo>
                      <a:pt x="441490" y="43487"/>
                      <a:pt x="445610" y="43239"/>
                      <a:pt x="449716" y="42746"/>
                    </a:cubicBezTo>
                    <a:cubicBezTo>
                      <a:pt x="453822" y="42250"/>
                      <a:pt x="457883" y="41512"/>
                      <a:pt x="461903" y="40529"/>
                    </a:cubicBezTo>
                    <a:cubicBezTo>
                      <a:pt x="465919" y="39546"/>
                      <a:pt x="469863" y="38327"/>
                      <a:pt x="473734" y="36868"/>
                    </a:cubicBezTo>
                    <a:cubicBezTo>
                      <a:pt x="477606" y="35410"/>
                      <a:pt x="481374" y="33728"/>
                      <a:pt x="485046" y="31818"/>
                    </a:cubicBezTo>
                    <a:cubicBezTo>
                      <a:pt x="487931" y="30297"/>
                      <a:pt x="490899" y="28956"/>
                      <a:pt x="493950" y="27794"/>
                    </a:cubicBezTo>
                    <a:cubicBezTo>
                      <a:pt x="497001" y="26635"/>
                      <a:pt x="500111" y="25664"/>
                      <a:pt x="503280" y="24877"/>
                    </a:cubicBezTo>
                    <a:cubicBezTo>
                      <a:pt x="506448" y="24095"/>
                      <a:pt x="509650" y="23506"/>
                      <a:pt x="512891" y="23112"/>
                    </a:cubicBezTo>
                    <a:cubicBezTo>
                      <a:pt x="516131" y="22716"/>
                      <a:pt x="519383" y="22519"/>
                      <a:pt x="522647" y="22519"/>
                    </a:cubicBezTo>
                    <a:cubicBezTo>
                      <a:pt x="525908" y="22519"/>
                      <a:pt x="529163" y="22716"/>
                      <a:pt x="532400" y="23109"/>
                    </a:cubicBezTo>
                    <a:cubicBezTo>
                      <a:pt x="535641" y="23506"/>
                      <a:pt x="538847" y="24092"/>
                      <a:pt x="542015" y="24877"/>
                    </a:cubicBezTo>
                    <a:cubicBezTo>
                      <a:pt x="545183" y="25660"/>
                      <a:pt x="548293" y="26633"/>
                      <a:pt x="551344" y="27791"/>
                    </a:cubicBezTo>
                    <a:cubicBezTo>
                      <a:pt x="554392" y="28952"/>
                      <a:pt x="557363" y="30294"/>
                      <a:pt x="560248" y="31814"/>
                    </a:cubicBezTo>
                    <a:cubicBezTo>
                      <a:pt x="563910" y="33748"/>
                      <a:pt x="567674" y="35455"/>
                      <a:pt x="571546" y="36930"/>
                    </a:cubicBezTo>
                    <a:cubicBezTo>
                      <a:pt x="575414" y="38409"/>
                      <a:pt x="579358" y="39643"/>
                      <a:pt x="583378" y="40643"/>
                    </a:cubicBezTo>
                    <a:cubicBezTo>
                      <a:pt x="587398" y="41639"/>
                      <a:pt x="591463" y="42387"/>
                      <a:pt x="595572" y="42890"/>
                    </a:cubicBezTo>
                    <a:cubicBezTo>
                      <a:pt x="599681" y="43391"/>
                      <a:pt x="603808" y="43642"/>
                      <a:pt x="607948" y="43642"/>
                    </a:cubicBezTo>
                    <a:cubicBezTo>
                      <a:pt x="612092" y="43642"/>
                      <a:pt x="616215" y="43394"/>
                      <a:pt x="620328" y="42890"/>
                    </a:cubicBezTo>
                    <a:cubicBezTo>
                      <a:pt x="624437" y="42387"/>
                      <a:pt x="628502" y="41639"/>
                      <a:pt x="632522" y="40643"/>
                    </a:cubicBezTo>
                    <a:cubicBezTo>
                      <a:pt x="636542" y="39647"/>
                      <a:pt x="640485" y="38409"/>
                      <a:pt x="644353" y="36933"/>
                    </a:cubicBezTo>
                    <a:cubicBezTo>
                      <a:pt x="648225" y="35455"/>
                      <a:pt x="651990" y="33751"/>
                      <a:pt x="655651" y="31814"/>
                    </a:cubicBezTo>
                    <a:cubicBezTo>
                      <a:pt x="658474" y="30135"/>
                      <a:pt x="661405" y="28663"/>
                      <a:pt x="664438" y="27398"/>
                    </a:cubicBezTo>
                    <a:cubicBezTo>
                      <a:pt x="667472" y="26132"/>
                      <a:pt x="670578" y="25088"/>
                      <a:pt x="673761" y="24260"/>
                    </a:cubicBezTo>
                    <a:cubicBezTo>
                      <a:pt x="676942" y="23434"/>
                      <a:pt x="680165" y="22833"/>
                      <a:pt x="683431" y="22461"/>
                    </a:cubicBezTo>
                    <a:cubicBezTo>
                      <a:pt x="686695" y="22085"/>
                      <a:pt x="689971" y="21944"/>
                      <a:pt x="693255" y="22034"/>
                    </a:cubicBezTo>
                    <a:cubicBezTo>
                      <a:pt x="693980" y="22034"/>
                      <a:pt x="694693" y="21961"/>
                      <a:pt x="695400" y="21819"/>
                    </a:cubicBezTo>
                    <a:cubicBezTo>
                      <a:pt x="696110" y="21675"/>
                      <a:pt x="696796" y="21468"/>
                      <a:pt x="697462" y="21189"/>
                    </a:cubicBezTo>
                    <a:cubicBezTo>
                      <a:pt x="698131" y="20913"/>
                      <a:pt x="698762" y="20571"/>
                      <a:pt x="699361" y="20172"/>
                    </a:cubicBezTo>
                    <a:cubicBezTo>
                      <a:pt x="699961" y="19768"/>
                      <a:pt x="700516" y="19314"/>
                      <a:pt x="701026" y="18803"/>
                    </a:cubicBezTo>
                    <a:cubicBezTo>
                      <a:pt x="701536" y="18293"/>
                      <a:pt x="701992" y="17738"/>
                      <a:pt x="702392" y="17135"/>
                    </a:cubicBezTo>
                    <a:cubicBezTo>
                      <a:pt x="702795" y="16535"/>
                      <a:pt x="703133" y="15900"/>
                      <a:pt x="703408" y="15235"/>
                    </a:cubicBezTo>
                    <a:cubicBezTo>
                      <a:pt x="703685" y="14567"/>
                      <a:pt x="703891" y="13880"/>
                      <a:pt x="704032" y="13174"/>
                    </a:cubicBezTo>
                    <a:cubicBezTo>
                      <a:pt x="704174" y="12463"/>
                      <a:pt x="704243" y="11749"/>
                      <a:pt x="704243" y="11029"/>
                    </a:cubicBezTo>
                    <a:cubicBezTo>
                      <a:pt x="704243" y="10306"/>
                      <a:pt x="704174" y="9592"/>
                      <a:pt x="704032" y="8885"/>
                    </a:cubicBezTo>
                    <a:cubicBezTo>
                      <a:pt x="703891" y="8174"/>
                      <a:pt x="703685" y="7488"/>
                      <a:pt x="703408" y="6819"/>
                    </a:cubicBezTo>
                    <a:cubicBezTo>
                      <a:pt x="703133" y="6154"/>
                      <a:pt x="702795" y="5520"/>
                      <a:pt x="702392" y="4920"/>
                    </a:cubicBezTo>
                    <a:cubicBezTo>
                      <a:pt x="701992" y="4320"/>
                      <a:pt x="701536" y="3765"/>
                      <a:pt x="701026" y="3251"/>
                    </a:cubicBezTo>
                    <a:cubicBezTo>
                      <a:pt x="700516" y="2741"/>
                      <a:pt x="699961" y="2287"/>
                      <a:pt x="699361" y="1883"/>
                    </a:cubicBezTo>
                    <a:cubicBezTo>
                      <a:pt x="698762" y="1483"/>
                      <a:pt x="698131" y="1142"/>
                      <a:pt x="697462" y="866"/>
                    </a:cubicBezTo>
                    <a:cubicBezTo>
                      <a:pt x="696796" y="590"/>
                      <a:pt x="696110" y="379"/>
                      <a:pt x="695400" y="238"/>
                    </a:cubicBezTo>
                    <a:cubicBezTo>
                      <a:pt x="694693" y="94"/>
                      <a:pt x="693980" y="25"/>
                      <a:pt x="693255" y="21"/>
                    </a:cubicBezTo>
                    <a:close/>
                  </a:path>
                </a:pathLst>
              </a:custGeom>
              <a:grpFill/>
              <a:ln w="882"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71B7FCB4-563E-130C-2B46-B0369FED13AD}"/>
                  </a:ext>
                </a:extLst>
              </p:cNvPr>
              <p:cNvSpPr/>
              <p:nvPr/>
            </p:nvSpPr>
            <p:spPr>
              <a:xfrm flipH="1">
                <a:off x="9653816" y="2108722"/>
                <a:ext cx="704243" cy="528349"/>
              </a:xfrm>
              <a:custGeom>
                <a:avLst/>
                <a:gdLst>
                  <a:gd name="connsiteX0" fmla="*/ 10987 w 704243"/>
                  <a:gd name="connsiteY0" fmla="*/ 528350 h 528349"/>
                  <a:gd name="connsiteX1" fmla="*/ 693255 w 704243"/>
                  <a:gd name="connsiteY1" fmla="*/ 528350 h 528349"/>
                  <a:gd name="connsiteX2" fmla="*/ 695400 w 704243"/>
                  <a:gd name="connsiteY2" fmla="*/ 528136 h 528349"/>
                  <a:gd name="connsiteX3" fmla="*/ 697462 w 704243"/>
                  <a:gd name="connsiteY3" fmla="*/ 527509 h 528349"/>
                  <a:gd name="connsiteX4" fmla="*/ 699361 w 704243"/>
                  <a:gd name="connsiteY4" fmla="*/ 526488 h 528349"/>
                  <a:gd name="connsiteX5" fmla="*/ 701026 w 704243"/>
                  <a:gd name="connsiteY5" fmla="*/ 525120 h 528349"/>
                  <a:gd name="connsiteX6" fmla="*/ 702392 w 704243"/>
                  <a:gd name="connsiteY6" fmla="*/ 523454 h 528349"/>
                  <a:gd name="connsiteX7" fmla="*/ 703408 w 704243"/>
                  <a:gd name="connsiteY7" fmla="*/ 521551 h 528349"/>
                  <a:gd name="connsiteX8" fmla="*/ 704032 w 704243"/>
                  <a:gd name="connsiteY8" fmla="*/ 519490 h 528349"/>
                  <a:gd name="connsiteX9" fmla="*/ 704243 w 704243"/>
                  <a:gd name="connsiteY9" fmla="*/ 517345 h 528349"/>
                  <a:gd name="connsiteX10" fmla="*/ 704032 w 704243"/>
                  <a:gd name="connsiteY10" fmla="*/ 515201 h 528349"/>
                  <a:gd name="connsiteX11" fmla="*/ 703408 w 704243"/>
                  <a:gd name="connsiteY11" fmla="*/ 513139 h 528349"/>
                  <a:gd name="connsiteX12" fmla="*/ 702392 w 704243"/>
                  <a:gd name="connsiteY12" fmla="*/ 511236 h 528349"/>
                  <a:gd name="connsiteX13" fmla="*/ 701026 w 704243"/>
                  <a:gd name="connsiteY13" fmla="*/ 509571 h 528349"/>
                  <a:gd name="connsiteX14" fmla="*/ 699361 w 704243"/>
                  <a:gd name="connsiteY14" fmla="*/ 508203 h 528349"/>
                  <a:gd name="connsiteX15" fmla="*/ 697462 w 704243"/>
                  <a:gd name="connsiteY15" fmla="*/ 507182 h 528349"/>
                  <a:gd name="connsiteX16" fmla="*/ 695400 w 704243"/>
                  <a:gd name="connsiteY16" fmla="*/ 506554 h 528349"/>
                  <a:gd name="connsiteX17" fmla="*/ 693255 w 704243"/>
                  <a:gd name="connsiteY17" fmla="*/ 506337 h 528349"/>
                  <a:gd name="connsiteX18" fmla="*/ 398256 w 704243"/>
                  <a:gd name="connsiteY18" fmla="*/ 506337 h 528349"/>
                  <a:gd name="connsiteX19" fmla="*/ 401341 w 704243"/>
                  <a:gd name="connsiteY19" fmla="*/ 416761 h 528349"/>
                  <a:gd name="connsiteX20" fmla="*/ 454711 w 704243"/>
                  <a:gd name="connsiteY20" fmla="*/ 341073 h 528349"/>
                  <a:gd name="connsiteX21" fmla="*/ 467274 w 704243"/>
                  <a:gd name="connsiteY21" fmla="*/ 340538 h 528349"/>
                  <a:gd name="connsiteX22" fmla="*/ 525102 w 704243"/>
                  <a:gd name="connsiteY22" fmla="*/ 283906 h 528349"/>
                  <a:gd name="connsiteX23" fmla="*/ 575931 w 704243"/>
                  <a:gd name="connsiteY23" fmla="*/ 229392 h 528349"/>
                  <a:gd name="connsiteX24" fmla="*/ 554747 w 704243"/>
                  <a:gd name="connsiteY24" fmla="*/ 159367 h 528349"/>
                  <a:gd name="connsiteX25" fmla="*/ 544563 w 704243"/>
                  <a:gd name="connsiteY25" fmla="*/ 96085 h 528349"/>
                  <a:gd name="connsiteX26" fmla="*/ 491799 w 704243"/>
                  <a:gd name="connsiteY26" fmla="*/ 63920 h 528349"/>
                  <a:gd name="connsiteX27" fmla="*/ 487797 w 704243"/>
                  <a:gd name="connsiteY27" fmla="*/ 52022 h 528349"/>
                  <a:gd name="connsiteX28" fmla="*/ 481805 w 704243"/>
                  <a:gd name="connsiteY28" fmla="*/ 40994 h 528349"/>
                  <a:gd name="connsiteX29" fmla="*/ 474011 w 704243"/>
                  <a:gd name="connsiteY29" fmla="*/ 31155 h 528349"/>
                  <a:gd name="connsiteX30" fmla="*/ 464636 w 704243"/>
                  <a:gd name="connsiteY30" fmla="*/ 22805 h 528349"/>
                  <a:gd name="connsiteX31" fmla="*/ 400497 w 704243"/>
                  <a:gd name="connsiteY31" fmla="*/ 13156 h 528349"/>
                  <a:gd name="connsiteX32" fmla="*/ 394912 w 704243"/>
                  <a:gd name="connsiteY32" fmla="*/ 10132 h 528349"/>
                  <a:gd name="connsiteX33" fmla="*/ 389141 w 704243"/>
                  <a:gd name="connsiteY33" fmla="*/ 7481 h 528349"/>
                  <a:gd name="connsiteX34" fmla="*/ 383207 w 704243"/>
                  <a:gd name="connsiteY34" fmla="*/ 5216 h 528349"/>
                  <a:gd name="connsiteX35" fmla="*/ 377136 w 704243"/>
                  <a:gd name="connsiteY35" fmla="*/ 3351 h 528349"/>
                  <a:gd name="connsiteX36" fmla="*/ 370955 w 704243"/>
                  <a:gd name="connsiteY36" fmla="*/ 1893 h 528349"/>
                  <a:gd name="connsiteX37" fmla="*/ 364691 w 704243"/>
                  <a:gd name="connsiteY37" fmla="*/ 845 h 528349"/>
                  <a:gd name="connsiteX38" fmla="*/ 358372 w 704243"/>
                  <a:gd name="connsiteY38" fmla="*/ 210 h 528349"/>
                  <a:gd name="connsiteX39" fmla="*/ 352022 w 704243"/>
                  <a:gd name="connsiteY39" fmla="*/ 0 h 528349"/>
                  <a:gd name="connsiteX40" fmla="*/ 345675 w 704243"/>
                  <a:gd name="connsiteY40" fmla="*/ 207 h 528349"/>
                  <a:gd name="connsiteX41" fmla="*/ 339355 w 704243"/>
                  <a:gd name="connsiteY41" fmla="*/ 831 h 528349"/>
                  <a:gd name="connsiteX42" fmla="*/ 333092 w 704243"/>
                  <a:gd name="connsiteY42" fmla="*/ 1876 h 528349"/>
                  <a:gd name="connsiteX43" fmla="*/ 326907 w 704243"/>
                  <a:gd name="connsiteY43" fmla="*/ 3330 h 528349"/>
                  <a:gd name="connsiteX44" fmla="*/ 320836 w 704243"/>
                  <a:gd name="connsiteY44" fmla="*/ 5189 h 528349"/>
                  <a:gd name="connsiteX45" fmla="*/ 314899 w 704243"/>
                  <a:gd name="connsiteY45" fmla="*/ 7447 h 528349"/>
                  <a:gd name="connsiteX46" fmla="*/ 309124 w 704243"/>
                  <a:gd name="connsiteY46" fmla="*/ 10094 h 528349"/>
                  <a:gd name="connsiteX47" fmla="*/ 303536 w 704243"/>
                  <a:gd name="connsiteY47" fmla="*/ 13114 h 528349"/>
                  <a:gd name="connsiteX48" fmla="*/ 239606 w 704243"/>
                  <a:gd name="connsiteY48" fmla="*/ 22805 h 528349"/>
                  <a:gd name="connsiteX49" fmla="*/ 230236 w 704243"/>
                  <a:gd name="connsiteY49" fmla="*/ 31155 h 528349"/>
                  <a:gd name="connsiteX50" fmla="*/ 222438 w 704243"/>
                  <a:gd name="connsiteY50" fmla="*/ 40994 h 528349"/>
                  <a:gd name="connsiteX51" fmla="*/ 216450 w 704243"/>
                  <a:gd name="connsiteY51" fmla="*/ 52022 h 528349"/>
                  <a:gd name="connsiteX52" fmla="*/ 212447 w 704243"/>
                  <a:gd name="connsiteY52" fmla="*/ 63920 h 528349"/>
                  <a:gd name="connsiteX53" fmla="*/ 159680 w 704243"/>
                  <a:gd name="connsiteY53" fmla="*/ 96085 h 528349"/>
                  <a:gd name="connsiteX54" fmla="*/ 149499 w 704243"/>
                  <a:gd name="connsiteY54" fmla="*/ 159367 h 528349"/>
                  <a:gd name="connsiteX55" fmla="*/ 128311 w 704243"/>
                  <a:gd name="connsiteY55" fmla="*/ 229392 h 528349"/>
                  <a:gd name="connsiteX56" fmla="*/ 179141 w 704243"/>
                  <a:gd name="connsiteY56" fmla="*/ 283910 h 528349"/>
                  <a:gd name="connsiteX57" fmla="*/ 236969 w 704243"/>
                  <a:gd name="connsiteY57" fmla="*/ 340538 h 528349"/>
                  <a:gd name="connsiteX58" fmla="*/ 244788 w 704243"/>
                  <a:gd name="connsiteY58" fmla="*/ 341173 h 528349"/>
                  <a:gd name="connsiteX59" fmla="*/ 309386 w 704243"/>
                  <a:gd name="connsiteY59" fmla="*/ 423409 h 528349"/>
                  <a:gd name="connsiteX60" fmla="*/ 311489 w 704243"/>
                  <a:gd name="connsiteY60" fmla="*/ 506337 h 528349"/>
                  <a:gd name="connsiteX61" fmla="*/ 10987 w 704243"/>
                  <a:gd name="connsiteY61" fmla="*/ 506337 h 528349"/>
                  <a:gd name="connsiteX62" fmla="*/ 8843 w 704243"/>
                  <a:gd name="connsiteY62" fmla="*/ 506554 h 528349"/>
                  <a:gd name="connsiteX63" fmla="*/ 6781 w 704243"/>
                  <a:gd name="connsiteY63" fmla="*/ 507182 h 528349"/>
                  <a:gd name="connsiteX64" fmla="*/ 4882 w 704243"/>
                  <a:gd name="connsiteY64" fmla="*/ 508203 h 528349"/>
                  <a:gd name="connsiteX65" fmla="*/ 3216 w 704243"/>
                  <a:gd name="connsiteY65" fmla="*/ 509571 h 528349"/>
                  <a:gd name="connsiteX66" fmla="*/ 1851 w 704243"/>
                  <a:gd name="connsiteY66" fmla="*/ 511236 h 528349"/>
                  <a:gd name="connsiteX67" fmla="*/ 838 w 704243"/>
                  <a:gd name="connsiteY67" fmla="*/ 513139 h 528349"/>
                  <a:gd name="connsiteX68" fmla="*/ 214 w 704243"/>
                  <a:gd name="connsiteY68" fmla="*/ 515201 h 528349"/>
                  <a:gd name="connsiteX69" fmla="*/ 0 w 704243"/>
                  <a:gd name="connsiteY69" fmla="*/ 517345 h 528349"/>
                  <a:gd name="connsiteX70" fmla="*/ 214 w 704243"/>
                  <a:gd name="connsiteY70" fmla="*/ 519490 h 528349"/>
                  <a:gd name="connsiteX71" fmla="*/ 838 w 704243"/>
                  <a:gd name="connsiteY71" fmla="*/ 521551 h 528349"/>
                  <a:gd name="connsiteX72" fmla="*/ 1851 w 704243"/>
                  <a:gd name="connsiteY72" fmla="*/ 523454 h 528349"/>
                  <a:gd name="connsiteX73" fmla="*/ 3216 w 704243"/>
                  <a:gd name="connsiteY73" fmla="*/ 525120 h 528349"/>
                  <a:gd name="connsiteX74" fmla="*/ 4882 w 704243"/>
                  <a:gd name="connsiteY74" fmla="*/ 526488 h 528349"/>
                  <a:gd name="connsiteX75" fmla="*/ 6781 w 704243"/>
                  <a:gd name="connsiteY75" fmla="*/ 527509 h 528349"/>
                  <a:gd name="connsiteX76" fmla="*/ 8843 w 704243"/>
                  <a:gd name="connsiteY76" fmla="*/ 528136 h 528349"/>
                  <a:gd name="connsiteX77" fmla="*/ 10987 w 704243"/>
                  <a:gd name="connsiteY77" fmla="*/ 528350 h 528349"/>
                  <a:gd name="connsiteX78" fmla="*/ 240420 w 704243"/>
                  <a:gd name="connsiteY78" fmla="*/ 318798 h 528349"/>
                  <a:gd name="connsiteX79" fmla="*/ 197847 w 704243"/>
                  <a:gd name="connsiteY79" fmla="*/ 271544 h 528349"/>
                  <a:gd name="connsiteX80" fmla="*/ 195385 w 704243"/>
                  <a:gd name="connsiteY80" fmla="*/ 267827 h 528349"/>
                  <a:gd name="connsiteX81" fmla="*/ 191652 w 704243"/>
                  <a:gd name="connsiteY81" fmla="*/ 265390 h 528349"/>
                  <a:gd name="connsiteX82" fmla="*/ 149665 w 704243"/>
                  <a:gd name="connsiteY82" fmla="*/ 224075 h 528349"/>
                  <a:gd name="connsiteX83" fmla="*/ 169767 w 704243"/>
                  <a:gd name="connsiteY83" fmla="*/ 169406 h 528349"/>
                  <a:gd name="connsiteX84" fmla="*/ 171257 w 704243"/>
                  <a:gd name="connsiteY84" fmla="*/ 167151 h 528349"/>
                  <a:gd name="connsiteX85" fmla="*/ 172156 w 704243"/>
                  <a:gd name="connsiteY85" fmla="*/ 164603 h 528349"/>
                  <a:gd name="connsiteX86" fmla="*/ 172411 w 704243"/>
                  <a:gd name="connsiteY86" fmla="*/ 161915 h 528349"/>
                  <a:gd name="connsiteX87" fmla="*/ 172008 w 704243"/>
                  <a:gd name="connsiteY87" fmla="*/ 159242 h 528349"/>
                  <a:gd name="connsiteX88" fmla="*/ 223138 w 704243"/>
                  <a:gd name="connsiteY88" fmla="*/ 84484 h 528349"/>
                  <a:gd name="connsiteX89" fmla="*/ 224927 w 704243"/>
                  <a:gd name="connsiteY89" fmla="*/ 84095 h 528349"/>
                  <a:gd name="connsiteX90" fmla="*/ 226630 w 704243"/>
                  <a:gd name="connsiteY90" fmla="*/ 83415 h 528349"/>
                  <a:gd name="connsiteX91" fmla="*/ 228195 w 704243"/>
                  <a:gd name="connsiteY91" fmla="*/ 82464 h 528349"/>
                  <a:gd name="connsiteX92" fmla="*/ 229581 w 704243"/>
                  <a:gd name="connsiteY92" fmla="*/ 81264 h 528349"/>
                  <a:gd name="connsiteX93" fmla="*/ 230746 w 704243"/>
                  <a:gd name="connsiteY93" fmla="*/ 79851 h 528349"/>
                  <a:gd name="connsiteX94" fmla="*/ 231663 w 704243"/>
                  <a:gd name="connsiteY94" fmla="*/ 78265 h 528349"/>
                  <a:gd name="connsiteX95" fmla="*/ 232301 w 704243"/>
                  <a:gd name="connsiteY95" fmla="*/ 76548 h 528349"/>
                  <a:gd name="connsiteX96" fmla="*/ 232649 w 704243"/>
                  <a:gd name="connsiteY96" fmla="*/ 74748 h 528349"/>
                  <a:gd name="connsiteX97" fmla="*/ 303036 w 704243"/>
                  <a:gd name="connsiteY97" fmla="*/ 35544 h 528349"/>
                  <a:gd name="connsiteX98" fmla="*/ 307746 w 704243"/>
                  <a:gd name="connsiteY98" fmla="*/ 35633 h 528349"/>
                  <a:gd name="connsiteX99" fmla="*/ 312059 w 704243"/>
                  <a:gd name="connsiteY99" fmla="*/ 33744 h 528349"/>
                  <a:gd name="connsiteX100" fmla="*/ 316667 w 704243"/>
                  <a:gd name="connsiteY100" fmla="*/ 31052 h 528349"/>
                  <a:gd name="connsiteX101" fmla="*/ 321453 w 704243"/>
                  <a:gd name="connsiteY101" fmla="*/ 28693 h 528349"/>
                  <a:gd name="connsiteX102" fmla="*/ 326397 w 704243"/>
                  <a:gd name="connsiteY102" fmla="*/ 26684 h 528349"/>
                  <a:gd name="connsiteX103" fmla="*/ 331468 w 704243"/>
                  <a:gd name="connsiteY103" fmla="*/ 25029 h 528349"/>
                  <a:gd name="connsiteX104" fmla="*/ 336646 w 704243"/>
                  <a:gd name="connsiteY104" fmla="*/ 23743 h 528349"/>
                  <a:gd name="connsiteX105" fmla="*/ 341903 w 704243"/>
                  <a:gd name="connsiteY105" fmla="*/ 22826 h 528349"/>
                  <a:gd name="connsiteX106" fmla="*/ 347213 w 704243"/>
                  <a:gd name="connsiteY106" fmla="*/ 22288 h 528349"/>
                  <a:gd name="connsiteX107" fmla="*/ 352546 w 704243"/>
                  <a:gd name="connsiteY107" fmla="*/ 22129 h 528349"/>
                  <a:gd name="connsiteX108" fmla="*/ 357879 w 704243"/>
                  <a:gd name="connsiteY108" fmla="*/ 22350 h 528349"/>
                  <a:gd name="connsiteX109" fmla="*/ 363181 w 704243"/>
                  <a:gd name="connsiteY109" fmla="*/ 22953 h 528349"/>
                  <a:gd name="connsiteX110" fmla="*/ 368425 w 704243"/>
                  <a:gd name="connsiteY110" fmla="*/ 23929 h 528349"/>
                  <a:gd name="connsiteX111" fmla="*/ 373588 w 704243"/>
                  <a:gd name="connsiteY111" fmla="*/ 25277 h 528349"/>
                  <a:gd name="connsiteX112" fmla="*/ 378643 w 704243"/>
                  <a:gd name="connsiteY112" fmla="*/ 26990 h 528349"/>
                  <a:gd name="connsiteX113" fmla="*/ 383559 w 704243"/>
                  <a:gd name="connsiteY113" fmla="*/ 29059 h 528349"/>
                  <a:gd name="connsiteX114" fmla="*/ 388320 w 704243"/>
                  <a:gd name="connsiteY114" fmla="*/ 31472 h 528349"/>
                  <a:gd name="connsiteX115" fmla="*/ 392894 w 704243"/>
                  <a:gd name="connsiteY115" fmla="*/ 34216 h 528349"/>
                  <a:gd name="connsiteX116" fmla="*/ 396918 w 704243"/>
                  <a:gd name="connsiteY116" fmla="*/ 35709 h 528349"/>
                  <a:gd name="connsiteX117" fmla="*/ 401206 w 704243"/>
                  <a:gd name="connsiteY117" fmla="*/ 35544 h 528349"/>
                  <a:gd name="connsiteX118" fmla="*/ 471597 w 704243"/>
                  <a:gd name="connsiteY118" fmla="*/ 74748 h 528349"/>
                  <a:gd name="connsiteX119" fmla="*/ 471942 w 704243"/>
                  <a:gd name="connsiteY119" fmla="*/ 76548 h 528349"/>
                  <a:gd name="connsiteX120" fmla="*/ 472583 w 704243"/>
                  <a:gd name="connsiteY120" fmla="*/ 78265 h 528349"/>
                  <a:gd name="connsiteX121" fmla="*/ 473497 w 704243"/>
                  <a:gd name="connsiteY121" fmla="*/ 79851 h 528349"/>
                  <a:gd name="connsiteX122" fmla="*/ 474666 w 704243"/>
                  <a:gd name="connsiteY122" fmla="*/ 81264 h 528349"/>
                  <a:gd name="connsiteX123" fmla="*/ 476048 w 704243"/>
                  <a:gd name="connsiteY123" fmla="*/ 82460 h 528349"/>
                  <a:gd name="connsiteX124" fmla="*/ 477613 w 704243"/>
                  <a:gd name="connsiteY124" fmla="*/ 83415 h 528349"/>
                  <a:gd name="connsiteX125" fmla="*/ 479316 w 704243"/>
                  <a:gd name="connsiteY125" fmla="*/ 84095 h 528349"/>
                  <a:gd name="connsiteX126" fmla="*/ 481106 w 704243"/>
                  <a:gd name="connsiteY126" fmla="*/ 84484 h 528349"/>
                  <a:gd name="connsiteX127" fmla="*/ 532249 w 704243"/>
                  <a:gd name="connsiteY127" fmla="*/ 159208 h 528349"/>
                  <a:gd name="connsiteX128" fmla="*/ 531828 w 704243"/>
                  <a:gd name="connsiteY128" fmla="*/ 161886 h 528349"/>
                  <a:gd name="connsiteX129" fmla="*/ 532079 w 704243"/>
                  <a:gd name="connsiteY129" fmla="*/ 164586 h 528349"/>
                  <a:gd name="connsiteX130" fmla="*/ 532979 w 704243"/>
                  <a:gd name="connsiteY130" fmla="*/ 167144 h 528349"/>
                  <a:gd name="connsiteX131" fmla="*/ 534479 w 704243"/>
                  <a:gd name="connsiteY131" fmla="*/ 169402 h 528349"/>
                  <a:gd name="connsiteX132" fmla="*/ 554595 w 704243"/>
                  <a:gd name="connsiteY132" fmla="*/ 223989 h 528349"/>
                  <a:gd name="connsiteX133" fmla="*/ 512594 w 704243"/>
                  <a:gd name="connsiteY133" fmla="*/ 265390 h 528349"/>
                  <a:gd name="connsiteX134" fmla="*/ 508857 w 704243"/>
                  <a:gd name="connsiteY134" fmla="*/ 267827 h 528349"/>
                  <a:gd name="connsiteX135" fmla="*/ 506399 w 704243"/>
                  <a:gd name="connsiteY135" fmla="*/ 271544 h 528349"/>
                  <a:gd name="connsiteX136" fmla="*/ 463827 w 704243"/>
                  <a:gd name="connsiteY136" fmla="*/ 318798 h 528349"/>
                  <a:gd name="connsiteX137" fmla="*/ 401820 w 704243"/>
                  <a:gd name="connsiteY137" fmla="*/ 286444 h 528349"/>
                  <a:gd name="connsiteX138" fmla="*/ 400448 w 704243"/>
                  <a:gd name="connsiteY138" fmla="*/ 285082 h 528349"/>
                  <a:gd name="connsiteX139" fmla="*/ 398859 w 704243"/>
                  <a:gd name="connsiteY139" fmla="*/ 283982 h 528349"/>
                  <a:gd name="connsiteX140" fmla="*/ 397104 w 704243"/>
                  <a:gd name="connsiteY140" fmla="*/ 283176 h 528349"/>
                  <a:gd name="connsiteX141" fmla="*/ 395232 w 704243"/>
                  <a:gd name="connsiteY141" fmla="*/ 282689 h 528349"/>
                  <a:gd name="connsiteX142" fmla="*/ 393305 w 704243"/>
                  <a:gd name="connsiteY142" fmla="*/ 282538 h 528349"/>
                  <a:gd name="connsiteX143" fmla="*/ 391382 w 704243"/>
                  <a:gd name="connsiteY143" fmla="*/ 282724 h 528349"/>
                  <a:gd name="connsiteX144" fmla="*/ 389519 w 704243"/>
                  <a:gd name="connsiteY144" fmla="*/ 283248 h 528349"/>
                  <a:gd name="connsiteX145" fmla="*/ 387779 w 704243"/>
                  <a:gd name="connsiteY145" fmla="*/ 284089 h 528349"/>
                  <a:gd name="connsiteX146" fmla="*/ 316464 w 704243"/>
                  <a:gd name="connsiteY146" fmla="*/ 284089 h 528349"/>
                  <a:gd name="connsiteX147" fmla="*/ 314723 w 704243"/>
                  <a:gd name="connsiteY147" fmla="*/ 283251 h 528349"/>
                  <a:gd name="connsiteX148" fmla="*/ 312862 w 704243"/>
                  <a:gd name="connsiteY148" fmla="*/ 282731 h 528349"/>
                  <a:gd name="connsiteX149" fmla="*/ 310941 w 704243"/>
                  <a:gd name="connsiteY149" fmla="*/ 282545 h 528349"/>
                  <a:gd name="connsiteX150" fmla="*/ 309014 w 704243"/>
                  <a:gd name="connsiteY150" fmla="*/ 282696 h 528349"/>
                  <a:gd name="connsiteX151" fmla="*/ 307142 w 704243"/>
                  <a:gd name="connsiteY151" fmla="*/ 283183 h 528349"/>
                  <a:gd name="connsiteX152" fmla="*/ 305387 w 704243"/>
                  <a:gd name="connsiteY152" fmla="*/ 283986 h 528349"/>
                  <a:gd name="connsiteX153" fmla="*/ 303798 w 704243"/>
                  <a:gd name="connsiteY153" fmla="*/ 285085 h 528349"/>
                  <a:gd name="connsiteX154" fmla="*/ 302426 w 704243"/>
                  <a:gd name="connsiteY154" fmla="*/ 286444 h 528349"/>
                  <a:gd name="connsiteX155" fmla="*/ 240420 w 704243"/>
                  <a:gd name="connsiteY155" fmla="*/ 318798 h 528349"/>
                  <a:gd name="connsiteX156" fmla="*/ 399093 w 704243"/>
                  <a:gd name="connsiteY156" fmla="*/ 314644 h 528349"/>
                  <a:gd name="connsiteX157" fmla="*/ 383231 w 704243"/>
                  <a:gd name="connsiteY157" fmla="*/ 332651 h 528349"/>
                  <a:gd name="connsiteX158" fmla="*/ 383231 w 704243"/>
                  <a:gd name="connsiteY158" fmla="*/ 310417 h 528349"/>
                  <a:gd name="connsiteX159" fmla="*/ 391127 w 704243"/>
                  <a:gd name="connsiteY159" fmla="*/ 307211 h 528349"/>
                  <a:gd name="connsiteX160" fmla="*/ 399093 w 704243"/>
                  <a:gd name="connsiteY160" fmla="*/ 314644 h 528349"/>
                  <a:gd name="connsiteX161" fmla="*/ 321011 w 704243"/>
                  <a:gd name="connsiteY161" fmla="*/ 309952 h 528349"/>
                  <a:gd name="connsiteX162" fmla="*/ 321011 w 704243"/>
                  <a:gd name="connsiteY162" fmla="*/ 333584 h 528349"/>
                  <a:gd name="connsiteX163" fmla="*/ 303943 w 704243"/>
                  <a:gd name="connsiteY163" fmla="*/ 315671 h 528349"/>
                  <a:gd name="connsiteX164" fmla="*/ 313316 w 704243"/>
                  <a:gd name="connsiteY164" fmla="*/ 307012 h 528349"/>
                  <a:gd name="connsiteX165" fmla="*/ 321011 w 704243"/>
                  <a:gd name="connsiteY165" fmla="*/ 309952 h 528349"/>
                  <a:gd name="connsiteX166" fmla="*/ 273060 w 704243"/>
                  <a:gd name="connsiteY166" fmla="*/ 335304 h 528349"/>
                  <a:gd name="connsiteX167" fmla="*/ 285913 w 704243"/>
                  <a:gd name="connsiteY167" fmla="*/ 328710 h 528349"/>
                  <a:gd name="connsiteX168" fmla="*/ 323518 w 704243"/>
                  <a:gd name="connsiteY168" fmla="*/ 369442 h 528349"/>
                  <a:gd name="connsiteX169" fmla="*/ 326044 w 704243"/>
                  <a:gd name="connsiteY169" fmla="*/ 371610 h 528349"/>
                  <a:gd name="connsiteX170" fmla="*/ 329099 w 704243"/>
                  <a:gd name="connsiteY170" fmla="*/ 372934 h 528349"/>
                  <a:gd name="connsiteX171" fmla="*/ 332409 w 704243"/>
                  <a:gd name="connsiteY171" fmla="*/ 373289 h 528349"/>
                  <a:gd name="connsiteX172" fmla="*/ 335677 w 704243"/>
                  <a:gd name="connsiteY172" fmla="*/ 372648 h 528349"/>
                  <a:gd name="connsiteX173" fmla="*/ 338604 w 704243"/>
                  <a:gd name="connsiteY173" fmla="*/ 371069 h 528349"/>
                  <a:gd name="connsiteX174" fmla="*/ 340934 w 704243"/>
                  <a:gd name="connsiteY174" fmla="*/ 368687 h 528349"/>
                  <a:gd name="connsiteX175" fmla="*/ 342451 w 704243"/>
                  <a:gd name="connsiteY175" fmla="*/ 365725 h 528349"/>
                  <a:gd name="connsiteX176" fmla="*/ 343020 w 704243"/>
                  <a:gd name="connsiteY176" fmla="*/ 362447 h 528349"/>
                  <a:gd name="connsiteX177" fmla="*/ 343020 w 704243"/>
                  <a:gd name="connsiteY177" fmla="*/ 314899 h 528349"/>
                  <a:gd name="connsiteX178" fmla="*/ 361223 w 704243"/>
                  <a:gd name="connsiteY178" fmla="*/ 315210 h 528349"/>
                  <a:gd name="connsiteX179" fmla="*/ 361223 w 704243"/>
                  <a:gd name="connsiteY179" fmla="*/ 362447 h 528349"/>
                  <a:gd name="connsiteX180" fmla="*/ 361798 w 704243"/>
                  <a:gd name="connsiteY180" fmla="*/ 365722 h 528349"/>
                  <a:gd name="connsiteX181" fmla="*/ 363316 w 704243"/>
                  <a:gd name="connsiteY181" fmla="*/ 368684 h 528349"/>
                  <a:gd name="connsiteX182" fmla="*/ 365643 w 704243"/>
                  <a:gd name="connsiteY182" fmla="*/ 371058 h 528349"/>
                  <a:gd name="connsiteX183" fmla="*/ 368569 w 704243"/>
                  <a:gd name="connsiteY183" fmla="*/ 372641 h 528349"/>
                  <a:gd name="connsiteX184" fmla="*/ 371834 w 704243"/>
                  <a:gd name="connsiteY184" fmla="*/ 373282 h 528349"/>
                  <a:gd name="connsiteX185" fmla="*/ 375144 w 704243"/>
                  <a:gd name="connsiteY185" fmla="*/ 372927 h 528349"/>
                  <a:gd name="connsiteX186" fmla="*/ 378198 w 704243"/>
                  <a:gd name="connsiteY186" fmla="*/ 371607 h 528349"/>
                  <a:gd name="connsiteX187" fmla="*/ 380725 w 704243"/>
                  <a:gd name="connsiteY187" fmla="*/ 369445 h 528349"/>
                  <a:gd name="connsiteX188" fmla="*/ 416837 w 704243"/>
                  <a:gd name="connsiteY188" fmla="*/ 327813 h 528349"/>
                  <a:gd name="connsiteX189" fmla="*/ 429428 w 704243"/>
                  <a:gd name="connsiteY189" fmla="*/ 334523 h 528349"/>
                  <a:gd name="connsiteX190" fmla="*/ 376247 w 704243"/>
                  <a:gd name="connsiteY190" fmla="*/ 439894 h 528349"/>
                  <a:gd name="connsiteX191" fmla="*/ 376247 w 704243"/>
                  <a:gd name="connsiteY191" fmla="*/ 506337 h 528349"/>
                  <a:gd name="connsiteX192" fmla="*/ 333499 w 704243"/>
                  <a:gd name="connsiteY192" fmla="*/ 506337 h 528349"/>
                  <a:gd name="connsiteX193" fmla="*/ 333499 w 704243"/>
                  <a:gd name="connsiteY193" fmla="*/ 439894 h 528349"/>
                  <a:gd name="connsiteX194" fmla="*/ 273060 w 704243"/>
                  <a:gd name="connsiteY194" fmla="*/ 335304 h 528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704243" h="528349">
                    <a:moveTo>
                      <a:pt x="10987" y="528350"/>
                    </a:moveTo>
                    <a:lnTo>
                      <a:pt x="693255" y="528350"/>
                    </a:lnTo>
                    <a:cubicBezTo>
                      <a:pt x="693980" y="528350"/>
                      <a:pt x="694693" y="528277"/>
                      <a:pt x="695400" y="528136"/>
                    </a:cubicBezTo>
                    <a:cubicBezTo>
                      <a:pt x="696110" y="527994"/>
                      <a:pt x="696796" y="527784"/>
                      <a:pt x="697462" y="527509"/>
                    </a:cubicBezTo>
                    <a:cubicBezTo>
                      <a:pt x="698131" y="527229"/>
                      <a:pt x="698762" y="526891"/>
                      <a:pt x="699361" y="526488"/>
                    </a:cubicBezTo>
                    <a:cubicBezTo>
                      <a:pt x="699961" y="526088"/>
                      <a:pt x="700516" y="525630"/>
                      <a:pt x="701026" y="525120"/>
                    </a:cubicBezTo>
                    <a:cubicBezTo>
                      <a:pt x="701536" y="524609"/>
                      <a:pt x="701992" y="524054"/>
                      <a:pt x="702392" y="523454"/>
                    </a:cubicBezTo>
                    <a:cubicBezTo>
                      <a:pt x="702791" y="522851"/>
                      <a:pt x="703133" y="522220"/>
                      <a:pt x="703408" y="521551"/>
                    </a:cubicBezTo>
                    <a:cubicBezTo>
                      <a:pt x="703685" y="520886"/>
                      <a:pt x="703891" y="520196"/>
                      <a:pt x="704032" y="519490"/>
                    </a:cubicBezTo>
                    <a:cubicBezTo>
                      <a:pt x="704174" y="518783"/>
                      <a:pt x="704243" y="518065"/>
                      <a:pt x="704243" y="517345"/>
                    </a:cubicBezTo>
                    <a:cubicBezTo>
                      <a:pt x="704243" y="516625"/>
                      <a:pt x="704174" y="515907"/>
                      <a:pt x="704032" y="515201"/>
                    </a:cubicBezTo>
                    <a:cubicBezTo>
                      <a:pt x="703891" y="514491"/>
                      <a:pt x="703685" y="513804"/>
                      <a:pt x="703408" y="513139"/>
                    </a:cubicBezTo>
                    <a:cubicBezTo>
                      <a:pt x="703133" y="512471"/>
                      <a:pt x="702791" y="511836"/>
                      <a:pt x="702392" y="511236"/>
                    </a:cubicBezTo>
                    <a:cubicBezTo>
                      <a:pt x="701992" y="510636"/>
                      <a:pt x="701536" y="510082"/>
                      <a:pt x="701026" y="509571"/>
                    </a:cubicBezTo>
                    <a:cubicBezTo>
                      <a:pt x="700516" y="509057"/>
                      <a:pt x="699961" y="508603"/>
                      <a:pt x="699361" y="508203"/>
                    </a:cubicBezTo>
                    <a:cubicBezTo>
                      <a:pt x="698762" y="507800"/>
                      <a:pt x="698131" y="507461"/>
                      <a:pt x="697462" y="507182"/>
                    </a:cubicBezTo>
                    <a:cubicBezTo>
                      <a:pt x="696796" y="506906"/>
                      <a:pt x="696110" y="506696"/>
                      <a:pt x="695400" y="506554"/>
                    </a:cubicBezTo>
                    <a:cubicBezTo>
                      <a:pt x="694693" y="506413"/>
                      <a:pt x="693980" y="506341"/>
                      <a:pt x="693255" y="506337"/>
                    </a:cubicBezTo>
                    <a:lnTo>
                      <a:pt x="398256" y="506337"/>
                    </a:lnTo>
                    <a:cubicBezTo>
                      <a:pt x="398256" y="476665"/>
                      <a:pt x="393232" y="445841"/>
                      <a:pt x="401341" y="416761"/>
                    </a:cubicBezTo>
                    <a:cubicBezTo>
                      <a:pt x="409194" y="388599"/>
                      <a:pt x="432430" y="359410"/>
                      <a:pt x="454711" y="341073"/>
                    </a:cubicBezTo>
                    <a:cubicBezTo>
                      <a:pt x="456411" y="339745"/>
                      <a:pt x="464867" y="340927"/>
                      <a:pt x="467274" y="340538"/>
                    </a:cubicBezTo>
                    <a:cubicBezTo>
                      <a:pt x="491279" y="336677"/>
                      <a:pt x="510719" y="317633"/>
                      <a:pt x="525102" y="283906"/>
                    </a:cubicBezTo>
                    <a:cubicBezTo>
                      <a:pt x="536886" y="278318"/>
                      <a:pt x="568109" y="260815"/>
                      <a:pt x="575931" y="229392"/>
                    </a:cubicBezTo>
                    <a:cubicBezTo>
                      <a:pt x="581433" y="207303"/>
                      <a:pt x="574304" y="183764"/>
                      <a:pt x="554747" y="159367"/>
                    </a:cubicBezTo>
                    <a:cubicBezTo>
                      <a:pt x="557002" y="147376"/>
                      <a:pt x="559904" y="119458"/>
                      <a:pt x="544563" y="96085"/>
                    </a:cubicBezTo>
                    <a:cubicBezTo>
                      <a:pt x="533587" y="79354"/>
                      <a:pt x="515856" y="68553"/>
                      <a:pt x="491799" y="63920"/>
                    </a:cubicBezTo>
                    <a:cubicBezTo>
                      <a:pt x="490807" y="59838"/>
                      <a:pt x="489472" y="55873"/>
                      <a:pt x="487797" y="52022"/>
                    </a:cubicBezTo>
                    <a:cubicBezTo>
                      <a:pt x="486118" y="48175"/>
                      <a:pt x="484122" y="44497"/>
                      <a:pt x="481805" y="40994"/>
                    </a:cubicBezTo>
                    <a:cubicBezTo>
                      <a:pt x="479492" y="37488"/>
                      <a:pt x="476892" y="34209"/>
                      <a:pt x="474011" y="31155"/>
                    </a:cubicBezTo>
                    <a:cubicBezTo>
                      <a:pt x="471125" y="28100"/>
                      <a:pt x="468001" y="25318"/>
                      <a:pt x="464636" y="22805"/>
                    </a:cubicBezTo>
                    <a:cubicBezTo>
                      <a:pt x="448006" y="11060"/>
                      <a:pt x="426435" y="7819"/>
                      <a:pt x="400497" y="13156"/>
                    </a:cubicBezTo>
                    <a:cubicBezTo>
                      <a:pt x="398669" y="12087"/>
                      <a:pt x="396808" y="11077"/>
                      <a:pt x="394912" y="10132"/>
                    </a:cubicBezTo>
                    <a:cubicBezTo>
                      <a:pt x="393019" y="9184"/>
                      <a:pt x="391095" y="8302"/>
                      <a:pt x="389141" y="7481"/>
                    </a:cubicBezTo>
                    <a:cubicBezTo>
                      <a:pt x="387190" y="6661"/>
                      <a:pt x="385210" y="5906"/>
                      <a:pt x="383207" y="5216"/>
                    </a:cubicBezTo>
                    <a:cubicBezTo>
                      <a:pt x="381204" y="4530"/>
                      <a:pt x="379180" y="3906"/>
                      <a:pt x="377136" y="3351"/>
                    </a:cubicBezTo>
                    <a:cubicBezTo>
                      <a:pt x="375092" y="2796"/>
                      <a:pt x="373031" y="2310"/>
                      <a:pt x="370955" y="1893"/>
                    </a:cubicBezTo>
                    <a:cubicBezTo>
                      <a:pt x="368879" y="1472"/>
                      <a:pt x="366790" y="1124"/>
                      <a:pt x="364691" y="845"/>
                    </a:cubicBezTo>
                    <a:cubicBezTo>
                      <a:pt x="362592" y="562"/>
                      <a:pt x="360485" y="352"/>
                      <a:pt x="358372" y="210"/>
                    </a:cubicBezTo>
                    <a:cubicBezTo>
                      <a:pt x="356259" y="69"/>
                      <a:pt x="354141" y="0"/>
                      <a:pt x="352022" y="0"/>
                    </a:cubicBezTo>
                    <a:cubicBezTo>
                      <a:pt x="349904" y="-3"/>
                      <a:pt x="347788" y="66"/>
                      <a:pt x="345675" y="207"/>
                    </a:cubicBezTo>
                    <a:cubicBezTo>
                      <a:pt x="343561" y="345"/>
                      <a:pt x="341455" y="555"/>
                      <a:pt x="339355" y="831"/>
                    </a:cubicBezTo>
                    <a:cubicBezTo>
                      <a:pt x="337256" y="1110"/>
                      <a:pt x="335167" y="1458"/>
                      <a:pt x="333092" y="1876"/>
                    </a:cubicBezTo>
                    <a:cubicBezTo>
                      <a:pt x="331012" y="2293"/>
                      <a:pt x="328951" y="2775"/>
                      <a:pt x="326907" y="3330"/>
                    </a:cubicBezTo>
                    <a:cubicBezTo>
                      <a:pt x="324863" y="3882"/>
                      <a:pt x="322839" y="4503"/>
                      <a:pt x="320836" y="5189"/>
                    </a:cubicBezTo>
                    <a:cubicBezTo>
                      <a:pt x="318830" y="5878"/>
                      <a:pt x="316850" y="6630"/>
                      <a:pt x="314899" y="7447"/>
                    </a:cubicBezTo>
                    <a:cubicBezTo>
                      <a:pt x="312945" y="8267"/>
                      <a:pt x="311021" y="9146"/>
                      <a:pt x="309124" y="10094"/>
                    </a:cubicBezTo>
                    <a:cubicBezTo>
                      <a:pt x="307228" y="11039"/>
                      <a:pt x="305367" y="12046"/>
                      <a:pt x="303536" y="13114"/>
                    </a:cubicBezTo>
                    <a:cubicBezTo>
                      <a:pt x="277694" y="7843"/>
                      <a:pt x="256199" y="11084"/>
                      <a:pt x="239606" y="22805"/>
                    </a:cubicBezTo>
                    <a:cubicBezTo>
                      <a:pt x="236241" y="25318"/>
                      <a:pt x="233118" y="28104"/>
                      <a:pt x="230236" y="31155"/>
                    </a:cubicBezTo>
                    <a:cubicBezTo>
                      <a:pt x="227350" y="34209"/>
                      <a:pt x="224755" y="37488"/>
                      <a:pt x="222438" y="40994"/>
                    </a:cubicBezTo>
                    <a:cubicBezTo>
                      <a:pt x="220125" y="44497"/>
                      <a:pt x="218129" y="48175"/>
                      <a:pt x="216450" y="52022"/>
                    </a:cubicBezTo>
                    <a:cubicBezTo>
                      <a:pt x="214770" y="55873"/>
                      <a:pt x="213437" y="59838"/>
                      <a:pt x="212447" y="63920"/>
                    </a:cubicBezTo>
                    <a:cubicBezTo>
                      <a:pt x="188391" y="68553"/>
                      <a:pt x="170657" y="79354"/>
                      <a:pt x="159680" y="96085"/>
                    </a:cubicBezTo>
                    <a:cubicBezTo>
                      <a:pt x="144339" y="119458"/>
                      <a:pt x="147242" y="147376"/>
                      <a:pt x="149499" y="159367"/>
                    </a:cubicBezTo>
                    <a:cubicBezTo>
                      <a:pt x="129939" y="183764"/>
                      <a:pt x="122809" y="207303"/>
                      <a:pt x="128311" y="229392"/>
                    </a:cubicBezTo>
                    <a:cubicBezTo>
                      <a:pt x="136134" y="260815"/>
                      <a:pt x="167358" y="278318"/>
                      <a:pt x="179141" y="283910"/>
                    </a:cubicBezTo>
                    <a:cubicBezTo>
                      <a:pt x="193527" y="317633"/>
                      <a:pt x="212967" y="336677"/>
                      <a:pt x="236969" y="340538"/>
                    </a:cubicBezTo>
                    <a:cubicBezTo>
                      <a:pt x="239561" y="340934"/>
                      <a:pt x="242168" y="341145"/>
                      <a:pt x="244788" y="341173"/>
                    </a:cubicBezTo>
                    <a:cubicBezTo>
                      <a:pt x="273706" y="360195"/>
                      <a:pt x="300705" y="389085"/>
                      <a:pt x="309386" y="423409"/>
                    </a:cubicBezTo>
                    <a:cubicBezTo>
                      <a:pt x="315909" y="449202"/>
                      <a:pt x="311489" y="479775"/>
                      <a:pt x="311489" y="506337"/>
                    </a:cubicBezTo>
                    <a:lnTo>
                      <a:pt x="10987" y="506337"/>
                    </a:lnTo>
                    <a:cubicBezTo>
                      <a:pt x="10267" y="506341"/>
                      <a:pt x="9550" y="506413"/>
                      <a:pt x="8843" y="506554"/>
                    </a:cubicBezTo>
                    <a:cubicBezTo>
                      <a:pt x="8136" y="506696"/>
                      <a:pt x="7450" y="506906"/>
                      <a:pt x="6781" y="507182"/>
                    </a:cubicBezTo>
                    <a:cubicBezTo>
                      <a:pt x="6116" y="507461"/>
                      <a:pt x="5481" y="507800"/>
                      <a:pt x="4882" y="508203"/>
                    </a:cubicBezTo>
                    <a:cubicBezTo>
                      <a:pt x="4282" y="508603"/>
                      <a:pt x="3727" y="509057"/>
                      <a:pt x="3216" y="509571"/>
                    </a:cubicBezTo>
                    <a:cubicBezTo>
                      <a:pt x="2706" y="510082"/>
                      <a:pt x="2251" y="510636"/>
                      <a:pt x="1851" y="511236"/>
                    </a:cubicBezTo>
                    <a:cubicBezTo>
                      <a:pt x="1451" y="511836"/>
                      <a:pt x="1114" y="512471"/>
                      <a:pt x="838" y="513139"/>
                    </a:cubicBezTo>
                    <a:cubicBezTo>
                      <a:pt x="562" y="513804"/>
                      <a:pt x="352" y="514491"/>
                      <a:pt x="214" y="515201"/>
                    </a:cubicBezTo>
                    <a:cubicBezTo>
                      <a:pt x="72" y="515907"/>
                      <a:pt x="0" y="516625"/>
                      <a:pt x="0" y="517345"/>
                    </a:cubicBezTo>
                    <a:cubicBezTo>
                      <a:pt x="0" y="518065"/>
                      <a:pt x="72" y="518783"/>
                      <a:pt x="214" y="519490"/>
                    </a:cubicBezTo>
                    <a:cubicBezTo>
                      <a:pt x="352" y="520196"/>
                      <a:pt x="562" y="520886"/>
                      <a:pt x="838" y="521551"/>
                    </a:cubicBezTo>
                    <a:cubicBezTo>
                      <a:pt x="1114" y="522220"/>
                      <a:pt x="1451" y="522851"/>
                      <a:pt x="1851" y="523454"/>
                    </a:cubicBezTo>
                    <a:cubicBezTo>
                      <a:pt x="2251" y="524054"/>
                      <a:pt x="2706" y="524609"/>
                      <a:pt x="3216" y="525120"/>
                    </a:cubicBezTo>
                    <a:cubicBezTo>
                      <a:pt x="3727" y="525630"/>
                      <a:pt x="4282" y="526088"/>
                      <a:pt x="4882" y="526488"/>
                    </a:cubicBezTo>
                    <a:cubicBezTo>
                      <a:pt x="5481" y="526891"/>
                      <a:pt x="6116" y="527229"/>
                      <a:pt x="6781" y="527509"/>
                    </a:cubicBezTo>
                    <a:cubicBezTo>
                      <a:pt x="7450" y="527784"/>
                      <a:pt x="8136" y="527994"/>
                      <a:pt x="8843" y="528136"/>
                    </a:cubicBezTo>
                    <a:cubicBezTo>
                      <a:pt x="9550" y="528277"/>
                      <a:pt x="10267" y="528350"/>
                      <a:pt x="10987" y="528350"/>
                    </a:cubicBezTo>
                    <a:close/>
                    <a:moveTo>
                      <a:pt x="240420" y="318798"/>
                    </a:moveTo>
                    <a:cubicBezTo>
                      <a:pt x="223627" y="316075"/>
                      <a:pt x="209303" y="300175"/>
                      <a:pt x="197847" y="271544"/>
                    </a:cubicBezTo>
                    <a:cubicBezTo>
                      <a:pt x="197282" y="270138"/>
                      <a:pt x="196464" y="268896"/>
                      <a:pt x="195385" y="267827"/>
                    </a:cubicBezTo>
                    <a:cubicBezTo>
                      <a:pt x="194310" y="266756"/>
                      <a:pt x="193066" y="265946"/>
                      <a:pt x="191652" y="265390"/>
                    </a:cubicBezTo>
                    <a:cubicBezTo>
                      <a:pt x="191297" y="265248"/>
                      <a:pt x="156339" y="250863"/>
                      <a:pt x="149665" y="224075"/>
                    </a:cubicBezTo>
                    <a:cubicBezTo>
                      <a:pt x="145667" y="208007"/>
                      <a:pt x="152433" y="189614"/>
                      <a:pt x="169767" y="169406"/>
                    </a:cubicBezTo>
                    <a:cubicBezTo>
                      <a:pt x="170357" y="168713"/>
                      <a:pt x="170854" y="167961"/>
                      <a:pt x="171257" y="167151"/>
                    </a:cubicBezTo>
                    <a:cubicBezTo>
                      <a:pt x="171660" y="166337"/>
                      <a:pt x="171960" y="165489"/>
                      <a:pt x="172156" y="164603"/>
                    </a:cubicBezTo>
                    <a:cubicBezTo>
                      <a:pt x="172353" y="163718"/>
                      <a:pt x="172436" y="162821"/>
                      <a:pt x="172411" y="161915"/>
                    </a:cubicBezTo>
                    <a:cubicBezTo>
                      <a:pt x="172388" y="161007"/>
                      <a:pt x="172250" y="160114"/>
                      <a:pt x="172008" y="159242"/>
                    </a:cubicBezTo>
                    <a:cubicBezTo>
                      <a:pt x="161059" y="120044"/>
                      <a:pt x="184568" y="89542"/>
                      <a:pt x="223138" y="84484"/>
                    </a:cubicBezTo>
                    <a:cubicBezTo>
                      <a:pt x="223744" y="84404"/>
                      <a:pt x="224344" y="84274"/>
                      <a:pt x="224927" y="84095"/>
                    </a:cubicBezTo>
                    <a:cubicBezTo>
                      <a:pt x="225513" y="83915"/>
                      <a:pt x="226082" y="83688"/>
                      <a:pt x="226630" y="83415"/>
                    </a:cubicBezTo>
                    <a:cubicBezTo>
                      <a:pt x="227178" y="83140"/>
                      <a:pt x="227699" y="82822"/>
                      <a:pt x="228195" y="82464"/>
                    </a:cubicBezTo>
                    <a:cubicBezTo>
                      <a:pt x="228688" y="82102"/>
                      <a:pt x="229150" y="81702"/>
                      <a:pt x="229581" y="81264"/>
                    </a:cubicBezTo>
                    <a:cubicBezTo>
                      <a:pt x="230009" y="80826"/>
                      <a:pt x="230398" y="80354"/>
                      <a:pt x="230746" y="79851"/>
                    </a:cubicBezTo>
                    <a:cubicBezTo>
                      <a:pt x="231094" y="79347"/>
                      <a:pt x="231401" y="78820"/>
                      <a:pt x="231663" y="78265"/>
                    </a:cubicBezTo>
                    <a:cubicBezTo>
                      <a:pt x="231922" y="77710"/>
                      <a:pt x="232136" y="77137"/>
                      <a:pt x="232301" y="76548"/>
                    </a:cubicBezTo>
                    <a:cubicBezTo>
                      <a:pt x="232466" y="75958"/>
                      <a:pt x="232584" y="75358"/>
                      <a:pt x="232649" y="74748"/>
                    </a:cubicBezTo>
                    <a:cubicBezTo>
                      <a:pt x="236583" y="38171"/>
                      <a:pt x="272216" y="28169"/>
                      <a:pt x="303036" y="35544"/>
                    </a:cubicBezTo>
                    <a:cubicBezTo>
                      <a:pt x="304601" y="35919"/>
                      <a:pt x="306170" y="35950"/>
                      <a:pt x="307746" y="35633"/>
                    </a:cubicBezTo>
                    <a:cubicBezTo>
                      <a:pt x="309321" y="35319"/>
                      <a:pt x="310759" y="34689"/>
                      <a:pt x="312059" y="33744"/>
                    </a:cubicBezTo>
                    <a:cubicBezTo>
                      <a:pt x="313562" y="32792"/>
                      <a:pt x="315099" y="31896"/>
                      <a:pt x="316667" y="31052"/>
                    </a:cubicBezTo>
                    <a:cubicBezTo>
                      <a:pt x="318233" y="30210"/>
                      <a:pt x="319829" y="29424"/>
                      <a:pt x="321453" y="28693"/>
                    </a:cubicBezTo>
                    <a:cubicBezTo>
                      <a:pt x="323076" y="27966"/>
                      <a:pt x="324724" y="27294"/>
                      <a:pt x="326397" y="26684"/>
                    </a:cubicBezTo>
                    <a:cubicBezTo>
                      <a:pt x="328068" y="26073"/>
                      <a:pt x="329757" y="25522"/>
                      <a:pt x="331468" y="25029"/>
                    </a:cubicBezTo>
                    <a:cubicBezTo>
                      <a:pt x="333181" y="24539"/>
                      <a:pt x="334904" y="24112"/>
                      <a:pt x="336646" y="23743"/>
                    </a:cubicBezTo>
                    <a:cubicBezTo>
                      <a:pt x="338387" y="23374"/>
                      <a:pt x="340141" y="23071"/>
                      <a:pt x="341903" y="22826"/>
                    </a:cubicBezTo>
                    <a:cubicBezTo>
                      <a:pt x="343668" y="22584"/>
                      <a:pt x="345437" y="22405"/>
                      <a:pt x="347213" y="22288"/>
                    </a:cubicBezTo>
                    <a:cubicBezTo>
                      <a:pt x="348987" y="22171"/>
                      <a:pt x="350767" y="22119"/>
                      <a:pt x="352546" y="22129"/>
                    </a:cubicBezTo>
                    <a:cubicBezTo>
                      <a:pt x="354324" y="22140"/>
                      <a:pt x="356103" y="22216"/>
                      <a:pt x="357879" y="22350"/>
                    </a:cubicBezTo>
                    <a:cubicBezTo>
                      <a:pt x="359650" y="22488"/>
                      <a:pt x="361419" y="22688"/>
                      <a:pt x="363181" y="22953"/>
                    </a:cubicBezTo>
                    <a:cubicBezTo>
                      <a:pt x="364939" y="23215"/>
                      <a:pt x="366687" y="23539"/>
                      <a:pt x="368425" y="23929"/>
                    </a:cubicBezTo>
                    <a:cubicBezTo>
                      <a:pt x="370162" y="24315"/>
                      <a:pt x="371883" y="24767"/>
                      <a:pt x="373588" y="25277"/>
                    </a:cubicBezTo>
                    <a:cubicBezTo>
                      <a:pt x="375292" y="25787"/>
                      <a:pt x="376977" y="26360"/>
                      <a:pt x="378643" y="26990"/>
                    </a:cubicBezTo>
                    <a:cubicBezTo>
                      <a:pt x="380305" y="27621"/>
                      <a:pt x="381945" y="28311"/>
                      <a:pt x="383559" y="29059"/>
                    </a:cubicBezTo>
                    <a:cubicBezTo>
                      <a:pt x="385176" y="29807"/>
                      <a:pt x="386761" y="30610"/>
                      <a:pt x="388320" y="31472"/>
                    </a:cubicBezTo>
                    <a:cubicBezTo>
                      <a:pt x="389878" y="32334"/>
                      <a:pt x="391402" y="33248"/>
                      <a:pt x="392894" y="34216"/>
                    </a:cubicBezTo>
                    <a:cubicBezTo>
                      <a:pt x="394136" y="34982"/>
                      <a:pt x="395477" y="35478"/>
                      <a:pt x="396918" y="35709"/>
                    </a:cubicBezTo>
                    <a:cubicBezTo>
                      <a:pt x="398359" y="35937"/>
                      <a:pt x="399786" y="35885"/>
                      <a:pt x="401206" y="35544"/>
                    </a:cubicBezTo>
                    <a:cubicBezTo>
                      <a:pt x="431841" y="28280"/>
                      <a:pt x="467067" y="39074"/>
                      <a:pt x="471597" y="74748"/>
                    </a:cubicBezTo>
                    <a:cubicBezTo>
                      <a:pt x="471662" y="75358"/>
                      <a:pt x="471776" y="75958"/>
                      <a:pt x="471942" y="76548"/>
                    </a:cubicBezTo>
                    <a:cubicBezTo>
                      <a:pt x="472107" y="77137"/>
                      <a:pt x="472321" y="77710"/>
                      <a:pt x="472583" y="78265"/>
                    </a:cubicBezTo>
                    <a:cubicBezTo>
                      <a:pt x="472841" y="78816"/>
                      <a:pt x="473148" y="79347"/>
                      <a:pt x="473497" y="79851"/>
                    </a:cubicBezTo>
                    <a:cubicBezTo>
                      <a:pt x="473848" y="80354"/>
                      <a:pt x="474235" y="80823"/>
                      <a:pt x="474666" y="81264"/>
                    </a:cubicBezTo>
                    <a:cubicBezTo>
                      <a:pt x="475093" y="81702"/>
                      <a:pt x="475555" y="82102"/>
                      <a:pt x="476048" y="82460"/>
                    </a:cubicBezTo>
                    <a:cubicBezTo>
                      <a:pt x="476544" y="82822"/>
                      <a:pt x="477065" y="83140"/>
                      <a:pt x="477613" y="83415"/>
                    </a:cubicBezTo>
                    <a:cubicBezTo>
                      <a:pt x="478161" y="83688"/>
                      <a:pt x="478730" y="83915"/>
                      <a:pt x="479316" y="84095"/>
                    </a:cubicBezTo>
                    <a:cubicBezTo>
                      <a:pt x="479902" y="84274"/>
                      <a:pt x="480498" y="84404"/>
                      <a:pt x="481106" y="84484"/>
                    </a:cubicBezTo>
                    <a:cubicBezTo>
                      <a:pt x="519276" y="89493"/>
                      <a:pt x="543422" y="120093"/>
                      <a:pt x="532249" y="159208"/>
                    </a:cubicBezTo>
                    <a:cubicBezTo>
                      <a:pt x="531997" y="160083"/>
                      <a:pt x="531858" y="160976"/>
                      <a:pt x="531828" y="161886"/>
                    </a:cubicBezTo>
                    <a:cubicBezTo>
                      <a:pt x="531800" y="162797"/>
                      <a:pt x="531883" y="163696"/>
                      <a:pt x="532079" y="164586"/>
                    </a:cubicBezTo>
                    <a:cubicBezTo>
                      <a:pt x="532272" y="165479"/>
                      <a:pt x="532573" y="166330"/>
                      <a:pt x="532979" y="167144"/>
                    </a:cubicBezTo>
                    <a:cubicBezTo>
                      <a:pt x="533386" y="167961"/>
                      <a:pt x="533886" y="168713"/>
                      <a:pt x="534479" y="169402"/>
                    </a:cubicBezTo>
                    <a:cubicBezTo>
                      <a:pt x="551786" y="189580"/>
                      <a:pt x="558556" y="207945"/>
                      <a:pt x="554595" y="223989"/>
                    </a:cubicBezTo>
                    <a:cubicBezTo>
                      <a:pt x="547921" y="251066"/>
                      <a:pt x="512925" y="265259"/>
                      <a:pt x="512594" y="265390"/>
                    </a:cubicBezTo>
                    <a:cubicBezTo>
                      <a:pt x="511181" y="265946"/>
                      <a:pt x="509937" y="266756"/>
                      <a:pt x="508857" y="267827"/>
                    </a:cubicBezTo>
                    <a:cubicBezTo>
                      <a:pt x="507782" y="268896"/>
                      <a:pt x="506962" y="270138"/>
                      <a:pt x="506399" y="271544"/>
                    </a:cubicBezTo>
                    <a:cubicBezTo>
                      <a:pt x="494943" y="300175"/>
                      <a:pt x="480616" y="316075"/>
                      <a:pt x="463827" y="318798"/>
                    </a:cubicBezTo>
                    <a:cubicBezTo>
                      <a:pt x="433750" y="323670"/>
                      <a:pt x="402137" y="286820"/>
                      <a:pt x="401820" y="286444"/>
                    </a:cubicBezTo>
                    <a:cubicBezTo>
                      <a:pt x="401403" y="285951"/>
                      <a:pt x="400945" y="285496"/>
                      <a:pt x="400448" y="285082"/>
                    </a:cubicBezTo>
                    <a:cubicBezTo>
                      <a:pt x="399952" y="284668"/>
                      <a:pt x="399421" y="284299"/>
                      <a:pt x="398859" y="283982"/>
                    </a:cubicBezTo>
                    <a:cubicBezTo>
                      <a:pt x="398297" y="283662"/>
                      <a:pt x="397710" y="283393"/>
                      <a:pt x="397104" y="283176"/>
                    </a:cubicBezTo>
                    <a:cubicBezTo>
                      <a:pt x="396494" y="282958"/>
                      <a:pt x="395870" y="282796"/>
                      <a:pt x="395232" y="282689"/>
                    </a:cubicBezTo>
                    <a:cubicBezTo>
                      <a:pt x="394594" y="282583"/>
                      <a:pt x="393953" y="282530"/>
                      <a:pt x="393305" y="282538"/>
                    </a:cubicBezTo>
                    <a:cubicBezTo>
                      <a:pt x="392657" y="282545"/>
                      <a:pt x="392015" y="282606"/>
                      <a:pt x="391382" y="282724"/>
                    </a:cubicBezTo>
                    <a:cubicBezTo>
                      <a:pt x="390744" y="282845"/>
                      <a:pt x="390123" y="283020"/>
                      <a:pt x="389519" y="283248"/>
                    </a:cubicBezTo>
                    <a:cubicBezTo>
                      <a:pt x="388917" y="283476"/>
                      <a:pt x="388333" y="283758"/>
                      <a:pt x="387779" y="284089"/>
                    </a:cubicBezTo>
                    <a:cubicBezTo>
                      <a:pt x="352832" y="304898"/>
                      <a:pt x="317902" y="284927"/>
                      <a:pt x="316464" y="284089"/>
                    </a:cubicBezTo>
                    <a:cubicBezTo>
                      <a:pt x="315909" y="283758"/>
                      <a:pt x="315330" y="283479"/>
                      <a:pt x="314723" y="283251"/>
                    </a:cubicBezTo>
                    <a:cubicBezTo>
                      <a:pt x="314120" y="283024"/>
                      <a:pt x="313499" y="282852"/>
                      <a:pt x="312862" y="282731"/>
                    </a:cubicBezTo>
                    <a:cubicBezTo>
                      <a:pt x="312227" y="282613"/>
                      <a:pt x="311586" y="282552"/>
                      <a:pt x="310941" y="282545"/>
                    </a:cubicBezTo>
                    <a:cubicBezTo>
                      <a:pt x="310294" y="282538"/>
                      <a:pt x="309652" y="282590"/>
                      <a:pt x="309014" y="282696"/>
                    </a:cubicBezTo>
                    <a:cubicBezTo>
                      <a:pt x="308377" y="282803"/>
                      <a:pt x="307753" y="282966"/>
                      <a:pt x="307142" y="283183"/>
                    </a:cubicBezTo>
                    <a:cubicBezTo>
                      <a:pt x="306536" y="283400"/>
                      <a:pt x="305950" y="283665"/>
                      <a:pt x="305387" y="283986"/>
                    </a:cubicBezTo>
                    <a:cubicBezTo>
                      <a:pt x="304825" y="284306"/>
                      <a:pt x="304295" y="284672"/>
                      <a:pt x="303798" y="285085"/>
                    </a:cubicBezTo>
                    <a:cubicBezTo>
                      <a:pt x="303302" y="285499"/>
                      <a:pt x="302843" y="285951"/>
                      <a:pt x="302426" y="286444"/>
                    </a:cubicBezTo>
                    <a:cubicBezTo>
                      <a:pt x="302109" y="286816"/>
                      <a:pt x="270475" y="323680"/>
                      <a:pt x="240420" y="318798"/>
                    </a:cubicBezTo>
                    <a:close/>
                    <a:moveTo>
                      <a:pt x="399093" y="314644"/>
                    </a:moveTo>
                    <a:cubicBezTo>
                      <a:pt x="394088" y="320288"/>
                      <a:pt x="388610" y="326493"/>
                      <a:pt x="383231" y="332651"/>
                    </a:cubicBezTo>
                    <a:lnTo>
                      <a:pt x="383231" y="310417"/>
                    </a:lnTo>
                    <a:cubicBezTo>
                      <a:pt x="385852" y="309484"/>
                      <a:pt x="388479" y="308456"/>
                      <a:pt x="391127" y="307211"/>
                    </a:cubicBezTo>
                    <a:cubicBezTo>
                      <a:pt x="393288" y="309376"/>
                      <a:pt x="395970" y="311927"/>
                      <a:pt x="399093" y="314644"/>
                    </a:cubicBezTo>
                    <a:close/>
                    <a:moveTo>
                      <a:pt x="321011" y="309952"/>
                    </a:moveTo>
                    <a:lnTo>
                      <a:pt x="321011" y="333584"/>
                    </a:lnTo>
                    <a:cubicBezTo>
                      <a:pt x="315199" y="327362"/>
                      <a:pt x="309276" y="321177"/>
                      <a:pt x="303943" y="315671"/>
                    </a:cubicBezTo>
                    <a:cubicBezTo>
                      <a:pt x="307677" y="312490"/>
                      <a:pt x="310855" y="309484"/>
                      <a:pt x="313316" y="307012"/>
                    </a:cubicBezTo>
                    <a:cubicBezTo>
                      <a:pt x="315495" y="307949"/>
                      <a:pt x="318105" y="308959"/>
                      <a:pt x="321011" y="309952"/>
                    </a:cubicBezTo>
                    <a:close/>
                    <a:moveTo>
                      <a:pt x="273060" y="335304"/>
                    </a:moveTo>
                    <a:cubicBezTo>
                      <a:pt x="277501" y="333409"/>
                      <a:pt x="281786" y="331209"/>
                      <a:pt x="285913" y="328710"/>
                    </a:cubicBezTo>
                    <a:cubicBezTo>
                      <a:pt x="298034" y="341183"/>
                      <a:pt x="314419" y="358389"/>
                      <a:pt x="323518" y="369442"/>
                    </a:cubicBezTo>
                    <a:cubicBezTo>
                      <a:pt x="324252" y="370293"/>
                      <a:pt x="325093" y="371017"/>
                      <a:pt x="326044" y="371610"/>
                    </a:cubicBezTo>
                    <a:cubicBezTo>
                      <a:pt x="326996" y="372207"/>
                      <a:pt x="328013" y="372648"/>
                      <a:pt x="329099" y="372934"/>
                    </a:cubicBezTo>
                    <a:cubicBezTo>
                      <a:pt x="330185" y="373220"/>
                      <a:pt x="331289" y="373337"/>
                      <a:pt x="332409" y="373289"/>
                    </a:cubicBezTo>
                    <a:cubicBezTo>
                      <a:pt x="333529" y="373241"/>
                      <a:pt x="334618" y="373027"/>
                      <a:pt x="335677" y="372648"/>
                    </a:cubicBezTo>
                    <a:cubicBezTo>
                      <a:pt x="336732" y="372268"/>
                      <a:pt x="337707" y="371744"/>
                      <a:pt x="338604" y="371069"/>
                    </a:cubicBezTo>
                    <a:cubicBezTo>
                      <a:pt x="339500" y="370393"/>
                      <a:pt x="340276" y="369600"/>
                      <a:pt x="340934" y="368687"/>
                    </a:cubicBezTo>
                    <a:cubicBezTo>
                      <a:pt x="341590" y="367776"/>
                      <a:pt x="342093" y="366790"/>
                      <a:pt x="342451" y="365725"/>
                    </a:cubicBezTo>
                    <a:cubicBezTo>
                      <a:pt x="342807" y="364660"/>
                      <a:pt x="342996" y="363567"/>
                      <a:pt x="343020" y="362447"/>
                    </a:cubicBezTo>
                    <a:lnTo>
                      <a:pt x="343020" y="314899"/>
                    </a:lnTo>
                    <a:cubicBezTo>
                      <a:pt x="349077" y="315599"/>
                      <a:pt x="355145" y="315702"/>
                      <a:pt x="361223" y="315210"/>
                    </a:cubicBezTo>
                    <a:lnTo>
                      <a:pt x="361223" y="362447"/>
                    </a:lnTo>
                    <a:cubicBezTo>
                      <a:pt x="361250" y="363567"/>
                      <a:pt x="361440" y="364660"/>
                      <a:pt x="361798" y="365722"/>
                    </a:cubicBezTo>
                    <a:cubicBezTo>
                      <a:pt x="362153" y="366787"/>
                      <a:pt x="362661" y="367773"/>
                      <a:pt x="363316" y="368684"/>
                    </a:cubicBezTo>
                    <a:cubicBezTo>
                      <a:pt x="363970" y="369593"/>
                      <a:pt x="364746" y="370386"/>
                      <a:pt x="365643" y="371058"/>
                    </a:cubicBezTo>
                    <a:cubicBezTo>
                      <a:pt x="366539" y="371735"/>
                      <a:pt x="367515" y="372261"/>
                      <a:pt x="368569" y="372641"/>
                    </a:cubicBezTo>
                    <a:cubicBezTo>
                      <a:pt x="369628" y="373020"/>
                      <a:pt x="370714" y="373234"/>
                      <a:pt x="371834" y="373282"/>
                    </a:cubicBezTo>
                    <a:cubicBezTo>
                      <a:pt x="372955" y="373330"/>
                      <a:pt x="374058" y="373213"/>
                      <a:pt x="375144" y="372927"/>
                    </a:cubicBezTo>
                    <a:cubicBezTo>
                      <a:pt x="376230" y="372641"/>
                      <a:pt x="377247" y="372203"/>
                      <a:pt x="378198" y="371607"/>
                    </a:cubicBezTo>
                    <a:cubicBezTo>
                      <a:pt x="379149" y="371013"/>
                      <a:pt x="379991" y="370293"/>
                      <a:pt x="380725" y="369445"/>
                    </a:cubicBezTo>
                    <a:cubicBezTo>
                      <a:pt x="389482" y="358802"/>
                      <a:pt x="404854" y="341317"/>
                      <a:pt x="416837" y="327813"/>
                    </a:cubicBezTo>
                    <a:cubicBezTo>
                      <a:pt x="420885" y="330334"/>
                      <a:pt x="425080" y="332568"/>
                      <a:pt x="429428" y="334523"/>
                    </a:cubicBezTo>
                    <a:cubicBezTo>
                      <a:pt x="401824" y="362450"/>
                      <a:pt x="376247" y="399390"/>
                      <a:pt x="376247" y="439894"/>
                    </a:cubicBezTo>
                    <a:lnTo>
                      <a:pt x="376247" y="506337"/>
                    </a:lnTo>
                    <a:lnTo>
                      <a:pt x="333499" y="506337"/>
                    </a:lnTo>
                    <a:lnTo>
                      <a:pt x="333499" y="439894"/>
                    </a:lnTo>
                    <a:cubicBezTo>
                      <a:pt x="333499" y="398142"/>
                      <a:pt x="303461" y="361485"/>
                      <a:pt x="273060" y="335304"/>
                    </a:cubicBezTo>
                    <a:close/>
                  </a:path>
                </a:pathLst>
              </a:custGeom>
              <a:grpFill/>
              <a:ln w="882" cap="flat">
                <a:noFill/>
                <a:prstDash val="solid"/>
                <a:miter/>
              </a:ln>
            </p:spPr>
            <p:txBody>
              <a:bodyPr rtlCol="0" anchor="ctr"/>
              <a:lstStyle/>
              <a:p>
                <a:endParaRPr lang="en-US"/>
              </a:p>
            </p:txBody>
          </p:sp>
        </p:grpSp>
      </p:grpSp>
      <p:sp>
        <p:nvSpPr>
          <p:cNvPr id="5" name="TextBox 4">
            <a:extLst>
              <a:ext uri="{FF2B5EF4-FFF2-40B4-BE49-F238E27FC236}">
                <a16:creationId xmlns:a16="http://schemas.microsoft.com/office/drawing/2014/main" id="{C17D8CE1-15BF-97C4-3567-E865CB12551F}"/>
              </a:ext>
            </a:extLst>
          </p:cNvPr>
          <p:cNvSpPr txBox="1"/>
          <p:nvPr/>
        </p:nvSpPr>
        <p:spPr>
          <a:xfrm>
            <a:off x="696695" y="4337548"/>
            <a:ext cx="10843483" cy="126034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1">
              <a:lnSpc>
                <a:spcPct val="107000"/>
              </a:lnSpc>
              <a:buSzPts val="1000"/>
              <a:tabLst>
                <a:tab pos="457200" algn="l"/>
              </a:tabLst>
            </a:pPr>
            <a:r>
              <a:rPr lang="en-US" sz="2400" kern="100" dirty="0">
                <a:solidFill>
                  <a:srgbClr val="17375E"/>
                </a:solidFill>
                <a:latin typeface="+mn-lt"/>
                <a:ea typeface="Aptos" panose="020B0004020202020204" pitchFamily="34" charset="0"/>
                <a:cs typeface="Times New Roman" panose="02020603050405020304" pitchFamily="18" charset="0"/>
              </a:rPr>
              <a:t>EPA research on wasted food in the U.S. shows that a family of 4 spends almost </a:t>
            </a:r>
            <a:r>
              <a:rPr lang="en-US" sz="2400" b="1" kern="100" dirty="0">
                <a:solidFill>
                  <a:srgbClr val="17375E"/>
                </a:solidFill>
                <a:latin typeface="+mn-lt"/>
                <a:ea typeface="Aptos" panose="020B0004020202020204" pitchFamily="34" charset="0"/>
                <a:cs typeface="Times New Roman" panose="02020603050405020304" pitchFamily="18" charset="0"/>
              </a:rPr>
              <a:t>$3,000 per year </a:t>
            </a:r>
            <a:r>
              <a:rPr lang="en-US" sz="2400" kern="100" dirty="0">
                <a:solidFill>
                  <a:srgbClr val="17375E"/>
                </a:solidFill>
                <a:latin typeface="+mn-lt"/>
                <a:ea typeface="Aptos" panose="020B0004020202020204" pitchFamily="34" charset="0"/>
                <a:cs typeface="Times New Roman" panose="02020603050405020304" pitchFamily="18" charset="0"/>
              </a:rPr>
              <a:t>on food that’s never eaten! That’s about $56 per week thrown away—money that could be used for bills, savings, or fun!</a:t>
            </a:r>
          </a:p>
        </p:txBody>
      </p:sp>
    </p:spTree>
    <p:extLst>
      <p:ext uri="{BB962C8B-B14F-4D97-AF65-F5344CB8AC3E}">
        <p14:creationId xmlns:p14="http://schemas.microsoft.com/office/powerpoint/2010/main" val="11219219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7B4DD7-3F96-ED5E-9830-422F886A1026}"/>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3B17BBCF-3F6D-DDBC-A1CD-FC01E5FE76BB}"/>
              </a:ext>
            </a:extLst>
          </p:cNvPr>
          <p:cNvSpPr txBox="1"/>
          <p:nvPr/>
        </p:nvSpPr>
        <p:spPr>
          <a:xfrm>
            <a:off x="11658600" y="5778759"/>
            <a:ext cx="381000" cy="369332"/>
          </a:xfrm>
          <a:prstGeom prst="rect">
            <a:avLst/>
          </a:prstGeom>
          <a:noFill/>
        </p:spPr>
        <p:txBody>
          <a:bodyPr wrap="square" rtlCol="0">
            <a:spAutoFit/>
          </a:bodyPr>
          <a:lstStyle/>
          <a:p>
            <a:fld id="{7D8592C1-7026-49E7-B083-CB07DDED7AB9}" type="slidenum">
              <a:rPr lang="en-US" smtClean="0"/>
              <a:t>7</a:t>
            </a:fld>
            <a:endParaRPr lang="en-US" dirty="0"/>
          </a:p>
        </p:txBody>
      </p:sp>
      <p:grpSp>
        <p:nvGrpSpPr>
          <p:cNvPr id="2" name="Group 1">
            <a:extLst>
              <a:ext uri="{FF2B5EF4-FFF2-40B4-BE49-F238E27FC236}">
                <a16:creationId xmlns:a16="http://schemas.microsoft.com/office/drawing/2014/main" id="{5CADDAFB-7549-E834-0B0F-4533770F290B}"/>
              </a:ext>
            </a:extLst>
          </p:cNvPr>
          <p:cNvGrpSpPr/>
          <p:nvPr/>
        </p:nvGrpSpPr>
        <p:grpSpPr>
          <a:xfrm>
            <a:off x="7001140" y="2657982"/>
            <a:ext cx="4657460" cy="2959863"/>
            <a:chOff x="13225665" y="3312162"/>
            <a:chExt cx="3608476" cy="4020473"/>
          </a:xfrm>
          <a:solidFill>
            <a:srgbClr val="4472C4"/>
          </a:solidFill>
        </p:grpSpPr>
        <p:sp>
          <p:nvSpPr>
            <p:cNvPr id="4" name="Rectangle: Rounded Corners 3">
              <a:extLst>
                <a:ext uri="{FF2B5EF4-FFF2-40B4-BE49-F238E27FC236}">
                  <a16:creationId xmlns:a16="http://schemas.microsoft.com/office/drawing/2014/main" id="{14802DA7-95FE-9500-13C1-6D1C82161EBF}"/>
                </a:ext>
              </a:extLst>
            </p:cNvPr>
            <p:cNvSpPr/>
            <p:nvPr/>
          </p:nvSpPr>
          <p:spPr>
            <a:xfrm>
              <a:off x="13225665" y="3312162"/>
              <a:ext cx="3608476" cy="4020473"/>
            </a:xfrm>
            <a:prstGeom prst="roundRect">
              <a:avLst>
                <a:gd name="adj" fmla="val 11553"/>
              </a:avLst>
            </a:prstGeom>
            <a:grpFill/>
            <a:ln w="28575">
              <a:solidFill>
                <a:srgbClr val="25408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8E411FA6-06B6-78A5-7F04-B35A32356804}"/>
                </a:ext>
              </a:extLst>
            </p:cNvPr>
            <p:cNvSpPr txBox="1"/>
            <p:nvPr/>
          </p:nvSpPr>
          <p:spPr>
            <a:xfrm>
              <a:off x="13441517" y="3587439"/>
              <a:ext cx="3368082" cy="3469917"/>
            </a:xfrm>
            <a:prstGeom prst="rect">
              <a:avLst/>
            </a:prstGeom>
            <a:grpFill/>
          </p:spPr>
          <p:txBody>
            <a:bodyPr wrap="square" lIns="91440" tIns="45720" rIns="91440" bIns="45720" rtlCol="0" anchor="t">
              <a:spAutoFit/>
            </a:bodyPr>
            <a:lstStyle/>
            <a:p>
              <a:pPr>
                <a:defRPr/>
              </a:pPr>
              <a:r>
                <a:rPr lang="en-US" sz="3200" b="1" dirty="0">
                  <a:solidFill>
                    <a:schemeClr val="bg1"/>
                  </a:solidFill>
                  <a:latin typeface="+mj-lt"/>
                </a:rPr>
                <a:t>Promote the manufacture </a:t>
              </a:r>
            </a:p>
            <a:p>
              <a:pPr>
                <a:defRPr/>
              </a:pPr>
              <a:r>
                <a:rPr lang="en-US" sz="3200" b="1" dirty="0">
                  <a:solidFill>
                    <a:schemeClr val="bg1"/>
                  </a:solidFill>
                  <a:latin typeface="+mj-lt"/>
                </a:rPr>
                <a:t>and use of </a:t>
              </a:r>
              <a:r>
                <a:rPr lang="en-US" sz="3200" b="1" dirty="0">
                  <a:solidFill>
                    <a:srgbClr val="FFC000"/>
                  </a:solidFill>
                  <a:latin typeface="+mj-lt"/>
                </a:rPr>
                <a:t>climate-friendly building products</a:t>
              </a:r>
            </a:p>
          </p:txBody>
        </p:sp>
      </p:grpSp>
      <p:sp>
        <p:nvSpPr>
          <p:cNvPr id="8" name="TextBox 7">
            <a:extLst>
              <a:ext uri="{FF2B5EF4-FFF2-40B4-BE49-F238E27FC236}">
                <a16:creationId xmlns:a16="http://schemas.microsoft.com/office/drawing/2014/main" id="{22AD3E6F-8742-7CD4-D53B-83003EC47FFA}"/>
              </a:ext>
            </a:extLst>
          </p:cNvPr>
          <p:cNvSpPr txBox="1"/>
          <p:nvPr/>
        </p:nvSpPr>
        <p:spPr>
          <a:xfrm>
            <a:off x="554191" y="2864326"/>
            <a:ext cx="6347016" cy="284103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marR="0" lvl="0" indent="-342900">
              <a:lnSpc>
                <a:spcPct val="107000"/>
              </a:lnSpc>
              <a:buSzPts val="1000"/>
              <a:buFont typeface="Symbol" panose="05050102010706020507" pitchFamily="18" charset="2"/>
              <a:buChar char=""/>
              <a:tabLst>
                <a:tab pos="457200" algn="l"/>
              </a:tabLst>
            </a:pPr>
            <a:r>
              <a:rPr lang="en-US" sz="2400" b="1" kern="100" dirty="0">
                <a:solidFill>
                  <a:srgbClr val="17375E"/>
                </a:solidFill>
                <a:effectLst/>
                <a:latin typeface="+mn-lt"/>
                <a:ea typeface="Aptos" panose="020B0004020202020204" pitchFamily="34" charset="0"/>
                <a:cs typeface="Times New Roman" panose="02020603050405020304" pitchFamily="18" charset="0"/>
              </a:rPr>
              <a:t>Divert demolition debris from landfills </a:t>
            </a:r>
            <a:r>
              <a:rPr lang="en-US" sz="2400" kern="100" dirty="0">
                <a:solidFill>
                  <a:srgbClr val="17375E"/>
                </a:solidFill>
                <a:effectLst/>
                <a:latin typeface="+mn-lt"/>
                <a:ea typeface="Aptos" panose="020B0004020202020204" pitchFamily="34" charset="0"/>
                <a:cs typeface="Times New Roman" panose="02020603050405020304" pitchFamily="18" charset="0"/>
              </a:rPr>
              <a:t>by encouraging municipalities to give two weeks’ notice for </a:t>
            </a:r>
            <a:r>
              <a:rPr lang="en-US" sz="2400" b="1" kern="100" dirty="0">
                <a:solidFill>
                  <a:srgbClr val="17375E"/>
                </a:solidFill>
                <a:effectLst/>
                <a:latin typeface="+mn-lt"/>
                <a:ea typeface="Aptos" panose="020B0004020202020204" pitchFamily="34" charset="0"/>
                <a:cs typeface="Times New Roman" panose="02020603050405020304" pitchFamily="18" charset="0"/>
              </a:rPr>
              <a:t>salvage</a:t>
            </a:r>
            <a:r>
              <a:rPr lang="en-US" sz="2400" kern="100" dirty="0">
                <a:solidFill>
                  <a:srgbClr val="17375E"/>
                </a:solidFill>
                <a:effectLst/>
                <a:latin typeface="+mn-lt"/>
                <a:ea typeface="Aptos" panose="020B0004020202020204" pitchFamily="34" charset="0"/>
                <a:cs typeface="Times New Roman" panose="02020603050405020304" pitchFamily="18" charset="0"/>
              </a:rPr>
              <a:t> opportunities.</a:t>
            </a:r>
          </a:p>
          <a:p>
            <a:pPr marL="800100" lvl="1" indent="-342900">
              <a:lnSpc>
                <a:spcPct val="107000"/>
              </a:lnSpc>
              <a:buSzPts val="1000"/>
              <a:buFont typeface="Symbol" panose="05050102010706020507" pitchFamily="18" charset="2"/>
              <a:buChar char=""/>
              <a:tabLst>
                <a:tab pos="457200" algn="l"/>
              </a:tabLst>
            </a:pPr>
            <a:r>
              <a:rPr lang="en-US" sz="2400" kern="100" dirty="0">
                <a:solidFill>
                  <a:srgbClr val="17375E"/>
                </a:solidFill>
                <a:effectLst/>
                <a:latin typeface="+mn-lt"/>
                <a:ea typeface="Aptos" panose="020B0004020202020204" pitchFamily="34" charset="0"/>
                <a:cs typeface="Times New Roman" panose="02020603050405020304" pitchFamily="18" charset="0"/>
              </a:rPr>
              <a:t>Posting advance public notice of pending demolitions along with a </a:t>
            </a:r>
            <a:r>
              <a:rPr lang="en-US" sz="2400" b="1" kern="100" dirty="0">
                <a:solidFill>
                  <a:srgbClr val="17375E"/>
                </a:solidFill>
                <a:effectLst/>
                <a:latin typeface="+mn-lt"/>
                <a:ea typeface="Aptos" panose="020B0004020202020204" pitchFamily="34" charset="0"/>
                <a:cs typeface="Times New Roman" panose="02020603050405020304" pitchFamily="18" charset="0"/>
              </a:rPr>
              <a:t>liability</a:t>
            </a:r>
            <a:r>
              <a:rPr lang="en-US" sz="2400" kern="100" dirty="0">
                <a:solidFill>
                  <a:srgbClr val="17375E"/>
                </a:solidFill>
                <a:effectLst/>
                <a:latin typeface="+mn-lt"/>
                <a:ea typeface="Aptos" panose="020B0004020202020204" pitchFamily="34" charset="0"/>
                <a:cs typeface="Times New Roman" panose="02020603050405020304" pitchFamily="18" charset="0"/>
              </a:rPr>
              <a:t> </a:t>
            </a:r>
            <a:r>
              <a:rPr lang="en-US" sz="2400" b="1" kern="100" dirty="0">
                <a:solidFill>
                  <a:srgbClr val="17375E"/>
                </a:solidFill>
                <a:effectLst/>
                <a:latin typeface="+mn-lt"/>
                <a:ea typeface="Aptos" panose="020B0004020202020204" pitchFamily="34" charset="0"/>
                <a:cs typeface="Times New Roman" panose="02020603050405020304" pitchFamily="18" charset="0"/>
              </a:rPr>
              <a:t>waiver</a:t>
            </a:r>
            <a:r>
              <a:rPr lang="en-US" sz="2400" kern="100" dirty="0">
                <a:solidFill>
                  <a:srgbClr val="17375E"/>
                </a:solidFill>
                <a:effectLst/>
                <a:latin typeface="+mn-lt"/>
                <a:ea typeface="Aptos" panose="020B0004020202020204" pitchFamily="34" charset="0"/>
                <a:cs typeface="Times New Roman" panose="02020603050405020304" pitchFamily="18" charset="0"/>
              </a:rPr>
              <a:t> to reduce risk would enable building materials salvage and </a:t>
            </a:r>
            <a:r>
              <a:rPr lang="en-US" sz="2400" b="1" kern="100" dirty="0">
                <a:solidFill>
                  <a:srgbClr val="17375E"/>
                </a:solidFill>
                <a:effectLst/>
                <a:latin typeface="+mn-lt"/>
                <a:ea typeface="Aptos" panose="020B0004020202020204" pitchFamily="34" charset="0"/>
                <a:cs typeface="Times New Roman" panose="02020603050405020304" pitchFamily="18" charset="0"/>
              </a:rPr>
              <a:t>reduce waste.</a:t>
            </a:r>
          </a:p>
        </p:txBody>
      </p:sp>
      <p:sp>
        <p:nvSpPr>
          <p:cNvPr id="12" name="TextBox 11">
            <a:extLst>
              <a:ext uri="{FF2B5EF4-FFF2-40B4-BE49-F238E27FC236}">
                <a16:creationId xmlns:a16="http://schemas.microsoft.com/office/drawing/2014/main" id="{A79CE952-63F5-0392-D6DC-452EBFBBA715}"/>
              </a:ext>
            </a:extLst>
          </p:cNvPr>
          <p:cNvSpPr txBox="1"/>
          <p:nvPr/>
        </p:nvSpPr>
        <p:spPr>
          <a:xfrm>
            <a:off x="554191" y="1568169"/>
            <a:ext cx="10839523" cy="126034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marR="0" lvl="0" indent="-342900">
              <a:lnSpc>
                <a:spcPct val="107000"/>
              </a:lnSpc>
              <a:buSzPts val="1000"/>
              <a:buFont typeface="Symbol" panose="05050102010706020507" pitchFamily="18" charset="2"/>
              <a:buChar char=""/>
              <a:tabLst>
                <a:tab pos="457200" algn="l"/>
              </a:tabLst>
            </a:pPr>
            <a:r>
              <a:rPr lang="en-US" sz="2400" kern="100" dirty="0">
                <a:solidFill>
                  <a:srgbClr val="17375E"/>
                </a:solidFill>
                <a:latin typeface="+mn-lt"/>
                <a:ea typeface="Aptos" panose="020B0004020202020204" pitchFamily="34" charset="0"/>
                <a:cs typeface="Times New Roman" panose="02020603050405020304" pitchFamily="18" charset="0"/>
              </a:rPr>
              <a:t>Require large commercial and state-funded buildings to be </a:t>
            </a:r>
            <a:r>
              <a:rPr lang="en-US" sz="2400" b="1" kern="100" dirty="0">
                <a:solidFill>
                  <a:srgbClr val="17375E"/>
                </a:solidFill>
                <a:latin typeface="+mn-lt"/>
                <a:ea typeface="Aptos" panose="020B0004020202020204" pitchFamily="34" charset="0"/>
                <a:cs typeface="Times New Roman" panose="02020603050405020304" pitchFamily="18" charset="0"/>
              </a:rPr>
              <a:t>designed for deconstruction </a:t>
            </a:r>
            <a:r>
              <a:rPr lang="en-US" sz="2400" kern="100" dirty="0">
                <a:solidFill>
                  <a:srgbClr val="17375E"/>
                </a:solidFill>
                <a:latin typeface="+mn-lt"/>
                <a:ea typeface="Aptos" panose="020B0004020202020204" pitchFamily="34" charset="0"/>
                <a:cs typeface="Times New Roman" panose="02020603050405020304" pitchFamily="18" charset="0"/>
              </a:rPr>
              <a:t>and reuse. This </a:t>
            </a:r>
            <a:r>
              <a:rPr lang="en-US" sz="2400" b="1" kern="100" dirty="0">
                <a:solidFill>
                  <a:srgbClr val="17375E"/>
                </a:solidFill>
                <a:latin typeface="+mn-lt"/>
                <a:ea typeface="Aptos" panose="020B0004020202020204" pitchFamily="34" charset="0"/>
                <a:cs typeface="Times New Roman" panose="02020603050405020304" pitchFamily="18" charset="0"/>
              </a:rPr>
              <a:t>prevents future waste </a:t>
            </a:r>
            <a:r>
              <a:rPr lang="en-US" sz="2400" kern="100" dirty="0">
                <a:solidFill>
                  <a:srgbClr val="17375E"/>
                </a:solidFill>
                <a:latin typeface="+mn-lt"/>
                <a:ea typeface="Aptos" panose="020B0004020202020204" pitchFamily="34" charset="0"/>
                <a:cs typeface="Times New Roman" panose="02020603050405020304" pitchFamily="18" charset="0"/>
              </a:rPr>
              <a:t>and ensures building materials live beyond a single use phase.</a:t>
            </a:r>
            <a:endParaRPr lang="en-US" sz="2000" b="1" kern="100" dirty="0">
              <a:solidFill>
                <a:srgbClr val="25408F"/>
              </a:solidFill>
              <a:effectLst/>
              <a:latin typeface="+mj-lt"/>
              <a:ea typeface="Aptos" panose="020B0004020202020204" pitchFamily="34" charset="0"/>
              <a:cs typeface="Times New Roman" panose="02020603050405020304" pitchFamily="18" charset="0"/>
            </a:endParaRPr>
          </a:p>
        </p:txBody>
      </p:sp>
      <p:grpSp>
        <p:nvGrpSpPr>
          <p:cNvPr id="13" name="Group 12">
            <a:extLst>
              <a:ext uri="{FF2B5EF4-FFF2-40B4-BE49-F238E27FC236}">
                <a16:creationId xmlns:a16="http://schemas.microsoft.com/office/drawing/2014/main" id="{DFE197B9-BF5B-2FBF-BEEC-BB39C44D4D40}"/>
              </a:ext>
            </a:extLst>
          </p:cNvPr>
          <p:cNvGrpSpPr>
            <a:grpSpLocks noChangeAspect="1"/>
          </p:cNvGrpSpPr>
          <p:nvPr/>
        </p:nvGrpSpPr>
        <p:grpSpPr>
          <a:xfrm>
            <a:off x="10242804" y="2879982"/>
            <a:ext cx="969264" cy="969264"/>
            <a:chOff x="267813" y="266683"/>
            <a:chExt cx="833378" cy="833378"/>
          </a:xfrm>
        </p:grpSpPr>
        <p:sp>
          <p:nvSpPr>
            <p:cNvPr id="14" name="Oval 13">
              <a:extLst>
                <a:ext uri="{FF2B5EF4-FFF2-40B4-BE49-F238E27FC236}">
                  <a16:creationId xmlns:a16="http://schemas.microsoft.com/office/drawing/2014/main" id="{5D3F86BB-FC9F-9E18-7E23-E79C70D74123}"/>
                </a:ext>
              </a:extLst>
            </p:cNvPr>
            <p:cNvSpPr/>
            <p:nvPr/>
          </p:nvSpPr>
          <p:spPr>
            <a:xfrm>
              <a:off x="267813" y="266683"/>
              <a:ext cx="833378" cy="833378"/>
            </a:xfrm>
            <a:prstGeom prst="ellipse">
              <a:avLst/>
            </a:prstGeom>
            <a:solidFill>
              <a:sysClr val="window" lastClr="FFFFFF"/>
            </a:solidFill>
            <a:ln w="57150" cap="flat" cmpd="sng" algn="ctr">
              <a:solidFill>
                <a:srgbClr val="FFC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venir Next LT Pro Light"/>
                <a:ea typeface="+mn-ea"/>
                <a:cs typeface="+mn-cs"/>
              </a:endParaRPr>
            </a:p>
          </p:txBody>
        </p:sp>
        <p:pic>
          <p:nvPicPr>
            <p:cNvPr id="15" name="Graphic 14">
              <a:extLst>
                <a:ext uri="{FF2B5EF4-FFF2-40B4-BE49-F238E27FC236}">
                  <a16:creationId xmlns:a16="http://schemas.microsoft.com/office/drawing/2014/main" id="{8F2D5940-E1A4-7A63-866D-2ACEBF754DB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13039" y="416672"/>
              <a:ext cx="542925" cy="533400"/>
            </a:xfrm>
            <a:prstGeom prst="rect">
              <a:avLst/>
            </a:prstGeom>
          </p:spPr>
        </p:pic>
      </p:grpSp>
      <p:sp>
        <p:nvSpPr>
          <p:cNvPr id="19" name="Title 4">
            <a:extLst>
              <a:ext uri="{FF2B5EF4-FFF2-40B4-BE49-F238E27FC236}">
                <a16:creationId xmlns:a16="http://schemas.microsoft.com/office/drawing/2014/main" id="{DF1216E5-7FDF-C0CA-D333-B8302DEB7CDE}"/>
              </a:ext>
            </a:extLst>
          </p:cNvPr>
          <p:cNvSpPr>
            <a:spLocks noGrp="1"/>
          </p:cNvSpPr>
          <p:nvPr>
            <p:ph type="title"/>
          </p:nvPr>
        </p:nvSpPr>
        <p:spPr>
          <a:xfrm>
            <a:off x="955419" y="151701"/>
            <a:ext cx="10281161" cy="1143000"/>
          </a:xfrm>
        </p:spPr>
        <p:txBody>
          <a:bodyPr>
            <a:normAutofit/>
          </a:bodyPr>
          <a:lstStyle/>
          <a:p>
            <a:r>
              <a:rPr lang="en-US" sz="3200" dirty="0"/>
              <a:t>Recommendations for Building Materials Reuse in Maine’s Climate Action Plan</a:t>
            </a:r>
          </a:p>
        </p:txBody>
      </p:sp>
    </p:spTree>
    <p:extLst>
      <p:ext uri="{BB962C8B-B14F-4D97-AF65-F5344CB8AC3E}">
        <p14:creationId xmlns:p14="http://schemas.microsoft.com/office/powerpoint/2010/main" val="10970251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8C3DD4-C7BD-E1C4-2650-7ED035359652}"/>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8B75F38-730C-A731-20F3-405F75FCFBEC}"/>
              </a:ext>
            </a:extLst>
          </p:cNvPr>
          <p:cNvSpPr>
            <a:spLocks noGrp="1"/>
          </p:cNvSpPr>
          <p:nvPr>
            <p:ph type="title"/>
          </p:nvPr>
        </p:nvSpPr>
        <p:spPr>
          <a:xfrm>
            <a:off x="609600" y="177380"/>
            <a:ext cx="10972800" cy="719162"/>
          </a:xfrm>
        </p:spPr>
        <p:txBody>
          <a:bodyPr/>
          <a:lstStyle/>
          <a:p>
            <a:r>
              <a:rPr lang="en-US" dirty="0"/>
              <a:t>What is a Circular Economy?</a:t>
            </a:r>
          </a:p>
        </p:txBody>
      </p:sp>
      <p:pic>
        <p:nvPicPr>
          <p:cNvPr id="1026" name="Picture 2" descr="Infographic depicting the the structure of a Linear Economy vs. a Circular Economy.">
            <a:extLst>
              <a:ext uri="{FF2B5EF4-FFF2-40B4-BE49-F238E27FC236}">
                <a16:creationId xmlns:a16="http://schemas.microsoft.com/office/drawing/2014/main" id="{BA8E3690-69A2-08CD-A877-79A36B6C8018}"/>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r="5953"/>
          <a:stretch>
            <a:fillRect/>
          </a:stretch>
        </p:blipFill>
        <p:spPr bwMode="auto">
          <a:xfrm>
            <a:off x="7005709" y="2275368"/>
            <a:ext cx="4790328" cy="3820135"/>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1">
            <a:extLst>
              <a:ext uri="{FF2B5EF4-FFF2-40B4-BE49-F238E27FC236}">
                <a16:creationId xmlns:a16="http://schemas.microsoft.com/office/drawing/2014/main" id="{12D3C582-3B49-D482-57BC-B255039E8DCC}"/>
              </a:ext>
            </a:extLst>
          </p:cNvPr>
          <p:cNvSpPr txBox="1">
            <a:spLocks/>
          </p:cNvSpPr>
          <p:nvPr/>
        </p:nvSpPr>
        <p:spPr bwMode="auto">
          <a:xfrm>
            <a:off x="576941" y="1023403"/>
            <a:ext cx="11219095" cy="1406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charset="0"/>
              <a:buChar char="•"/>
              <a:defRPr sz="3200" kern="1200">
                <a:solidFill>
                  <a:schemeClr val="tx2">
                    <a:lumMod val="75000"/>
                  </a:schemeClr>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b="0" i="0" u="none" kern="1200">
                <a:solidFill>
                  <a:schemeClr val="tx2">
                    <a:lumMod val="75000"/>
                  </a:schemeClr>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2">
                    <a:lumMod val="75000"/>
                  </a:schemeClr>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2">
                    <a:lumMod val="75000"/>
                  </a:schemeClr>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2">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a:t>A circular economy is </a:t>
            </a:r>
            <a:r>
              <a:rPr lang="en-US" sz="2400" b="1" dirty="0"/>
              <a:t>modeled on the natural world </a:t>
            </a:r>
            <a:r>
              <a:rPr lang="en-US" sz="2400" dirty="0"/>
              <a:t>where nothing is wasted; goods are designed to be reused, repaired, repurposed, shared, or recycled, and waste is designed out of the system or has value (like delaying plants feeding soil).</a:t>
            </a:r>
          </a:p>
          <a:p>
            <a:pPr marL="0" indent="0">
              <a:buNone/>
            </a:pPr>
            <a:endParaRPr lang="en-US" sz="2400" dirty="0"/>
          </a:p>
        </p:txBody>
      </p:sp>
      <p:sp>
        <p:nvSpPr>
          <p:cNvPr id="2" name="Content Placeholder 1">
            <a:extLst>
              <a:ext uri="{FF2B5EF4-FFF2-40B4-BE49-F238E27FC236}">
                <a16:creationId xmlns:a16="http://schemas.microsoft.com/office/drawing/2014/main" id="{86C936A7-90C1-30A5-8C65-B861C91E43BF}"/>
              </a:ext>
            </a:extLst>
          </p:cNvPr>
          <p:cNvSpPr txBox="1">
            <a:spLocks/>
          </p:cNvSpPr>
          <p:nvPr/>
        </p:nvSpPr>
        <p:spPr bwMode="auto">
          <a:xfrm>
            <a:off x="294361" y="2275368"/>
            <a:ext cx="6563639" cy="2403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charset="0"/>
              <a:buChar char="•"/>
              <a:defRPr sz="3200" kern="1200">
                <a:solidFill>
                  <a:schemeClr val="tx2">
                    <a:lumMod val="75000"/>
                  </a:schemeClr>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b="0" i="0" u="none" kern="1200">
                <a:solidFill>
                  <a:schemeClr val="tx2">
                    <a:lumMod val="75000"/>
                  </a:schemeClr>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2">
                    <a:lumMod val="75000"/>
                  </a:schemeClr>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2">
                    <a:lumMod val="75000"/>
                  </a:schemeClr>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2">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en-US" sz="2000" dirty="0"/>
              <a:t>CE offers resilience, climate action and biodiversity conservation and the tools to support social equity, </a:t>
            </a:r>
            <a:r>
              <a:rPr lang="en-US" sz="2000" b="1" dirty="0"/>
              <a:t>local job creation</a:t>
            </a:r>
            <a:r>
              <a:rPr lang="en-US" sz="2000" dirty="0"/>
              <a:t>, public health and community building.</a:t>
            </a:r>
          </a:p>
        </p:txBody>
      </p:sp>
      <p:sp>
        <p:nvSpPr>
          <p:cNvPr id="4" name="Content Placeholder 1">
            <a:extLst>
              <a:ext uri="{FF2B5EF4-FFF2-40B4-BE49-F238E27FC236}">
                <a16:creationId xmlns:a16="http://schemas.microsoft.com/office/drawing/2014/main" id="{547DFBC0-676C-F1F3-5695-F94E0FE4BD83}"/>
              </a:ext>
            </a:extLst>
          </p:cNvPr>
          <p:cNvSpPr txBox="1">
            <a:spLocks/>
          </p:cNvSpPr>
          <p:nvPr/>
        </p:nvSpPr>
        <p:spPr bwMode="auto">
          <a:xfrm>
            <a:off x="319761" y="3616282"/>
            <a:ext cx="7315200" cy="1226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charset="0"/>
              <a:buChar char="•"/>
              <a:defRPr sz="3200" kern="1200">
                <a:solidFill>
                  <a:schemeClr val="tx2">
                    <a:lumMod val="75000"/>
                  </a:schemeClr>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b="0" i="0" u="none" kern="1200">
                <a:solidFill>
                  <a:schemeClr val="tx2">
                    <a:lumMod val="75000"/>
                  </a:schemeClr>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2">
                    <a:lumMod val="75000"/>
                  </a:schemeClr>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2">
                    <a:lumMod val="75000"/>
                  </a:schemeClr>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2">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a:t>A linear economy relies on </a:t>
            </a:r>
            <a:r>
              <a:rPr lang="en-US" sz="2400" b="1" dirty="0"/>
              <a:t>continual extraction </a:t>
            </a:r>
            <a:r>
              <a:rPr lang="en-US" sz="2400" dirty="0"/>
              <a:t>and </a:t>
            </a:r>
            <a:r>
              <a:rPr lang="en-US" sz="2400" b="1" dirty="0"/>
              <a:t>consumption</a:t>
            </a:r>
            <a:r>
              <a:rPr lang="en-US" sz="2400" dirty="0"/>
              <a:t> of resources made into products.</a:t>
            </a:r>
          </a:p>
          <a:p>
            <a:pPr lvl="1"/>
            <a:r>
              <a:rPr lang="en-US" sz="2000" dirty="0"/>
              <a:t>Products are managed as waste after their use phase.</a:t>
            </a:r>
          </a:p>
          <a:p>
            <a:pPr lvl="1"/>
            <a:r>
              <a:rPr lang="en-US" sz="2000" dirty="0"/>
              <a:t>Potential for reuse and recovery of material tends to be limited due to design, materials, or both. </a:t>
            </a:r>
          </a:p>
        </p:txBody>
      </p:sp>
    </p:spTree>
    <p:extLst>
      <p:ext uri="{BB962C8B-B14F-4D97-AF65-F5344CB8AC3E}">
        <p14:creationId xmlns:p14="http://schemas.microsoft.com/office/powerpoint/2010/main" val="18751801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827372-9FD8-6B5C-CDAE-C275CBEB72DD}"/>
            </a:ext>
          </a:extLst>
        </p:cNvPr>
        <p:cNvGrpSpPr/>
        <p:nvPr/>
      </p:nvGrpSpPr>
      <p:grpSpPr>
        <a:xfrm>
          <a:off x="0" y="0"/>
          <a:ext cx="0" cy="0"/>
          <a:chOff x="0" y="0"/>
          <a:chExt cx="0" cy="0"/>
        </a:xfrm>
      </p:grpSpPr>
      <p:pic>
        <p:nvPicPr>
          <p:cNvPr id="4" name="Content Placeholder 3" descr="Timeline&#10;&#10;AI-generated content may be incorrect.">
            <a:extLst>
              <a:ext uri="{FF2B5EF4-FFF2-40B4-BE49-F238E27FC236}">
                <a16:creationId xmlns:a16="http://schemas.microsoft.com/office/drawing/2014/main" id="{88111A7D-9040-943A-D70D-065940541B4C}"/>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14919"/>
          <a:stretch>
            <a:fillRect/>
          </a:stretch>
        </p:blipFill>
        <p:spPr bwMode="auto">
          <a:xfrm>
            <a:off x="273444" y="678109"/>
            <a:ext cx="11522608" cy="3889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7B4646B6-302E-467A-9DAD-A086825157C6}"/>
              </a:ext>
            </a:extLst>
          </p:cNvPr>
          <p:cNvSpPr txBox="1"/>
          <p:nvPr/>
        </p:nvSpPr>
        <p:spPr>
          <a:xfrm>
            <a:off x="11658600" y="5778759"/>
            <a:ext cx="381000" cy="369332"/>
          </a:xfrm>
          <a:prstGeom prst="rect">
            <a:avLst/>
          </a:prstGeom>
          <a:noFill/>
        </p:spPr>
        <p:txBody>
          <a:bodyPr wrap="square" rtlCol="0">
            <a:spAutoFit/>
          </a:bodyPr>
          <a:lstStyle/>
          <a:p>
            <a:fld id="{7D8592C1-7026-49E7-B083-CB07DDED7AB9}" type="slidenum">
              <a:rPr lang="en-US" smtClean="0"/>
              <a:t>9</a:t>
            </a:fld>
            <a:endParaRPr lang="en-US" dirty="0"/>
          </a:p>
        </p:txBody>
      </p:sp>
      <p:sp>
        <p:nvSpPr>
          <p:cNvPr id="7" name="TextBox 6">
            <a:extLst>
              <a:ext uri="{FF2B5EF4-FFF2-40B4-BE49-F238E27FC236}">
                <a16:creationId xmlns:a16="http://schemas.microsoft.com/office/drawing/2014/main" id="{D4E66F76-2F01-4E32-623F-7F8439749907}"/>
              </a:ext>
            </a:extLst>
          </p:cNvPr>
          <p:cNvSpPr txBox="1"/>
          <p:nvPr/>
        </p:nvSpPr>
        <p:spPr>
          <a:xfrm>
            <a:off x="9021785" y="5877718"/>
            <a:ext cx="2636815" cy="276999"/>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i="1" dirty="0">
                <a:solidFill>
                  <a:srgbClr val="17375E"/>
                </a:solidFill>
                <a:cs typeface="Calibri Light"/>
              </a:rPr>
              <a:t>Source: </a:t>
            </a:r>
            <a:r>
              <a:rPr lang="en-US" sz="1200" i="1" dirty="0">
                <a:solidFill>
                  <a:srgbClr val="17375E"/>
                </a:solidFill>
              </a:rPr>
              <a:t>Ellen MacArthur Foundation</a:t>
            </a:r>
            <a:endParaRPr lang="en-US" sz="1200" i="1" dirty="0">
              <a:solidFill>
                <a:srgbClr val="17375E"/>
              </a:solidFill>
              <a:cs typeface="Calibri Light"/>
            </a:endParaRPr>
          </a:p>
        </p:txBody>
      </p:sp>
      <p:sp>
        <p:nvSpPr>
          <p:cNvPr id="8" name="Content Placeholder 5">
            <a:extLst>
              <a:ext uri="{FF2B5EF4-FFF2-40B4-BE49-F238E27FC236}">
                <a16:creationId xmlns:a16="http://schemas.microsoft.com/office/drawing/2014/main" id="{63B26B90-E8D6-CE73-8BD2-2A21914EDA7E}"/>
              </a:ext>
            </a:extLst>
          </p:cNvPr>
          <p:cNvSpPr txBox="1">
            <a:spLocks/>
          </p:cNvSpPr>
          <p:nvPr/>
        </p:nvSpPr>
        <p:spPr bwMode="auto">
          <a:xfrm>
            <a:off x="395948" y="4617480"/>
            <a:ext cx="11262652" cy="856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charset="0"/>
              <a:buChar char="•"/>
              <a:defRPr sz="3200" kern="1200">
                <a:solidFill>
                  <a:schemeClr val="tx2">
                    <a:lumMod val="75000"/>
                  </a:schemeClr>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b="0" i="0" u="none" kern="1200">
                <a:solidFill>
                  <a:schemeClr val="tx2">
                    <a:lumMod val="75000"/>
                  </a:schemeClr>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2">
                    <a:lumMod val="75000"/>
                  </a:schemeClr>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2">
                    <a:lumMod val="75000"/>
                  </a:schemeClr>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2">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US" sz="2400" dirty="0"/>
              <a:t>Circular strategies </a:t>
            </a:r>
            <a:r>
              <a:rPr lang="en-US" sz="2400" b="1" dirty="0"/>
              <a:t>cut emissions across territories and sectors </a:t>
            </a:r>
            <a:r>
              <a:rPr lang="en-US" sz="2400" dirty="0"/>
              <a:t>by maximizing resource value through design and keeping materials circulating locally and regionally.</a:t>
            </a:r>
          </a:p>
          <a:p>
            <a:pPr>
              <a:spcBef>
                <a:spcPts val="0"/>
              </a:spcBef>
            </a:pPr>
            <a:r>
              <a:rPr lang="en-US" sz="2400" dirty="0"/>
              <a:t>Anyone can support the circular economy by </a:t>
            </a:r>
            <a:r>
              <a:rPr lang="en-US" sz="2400" b="1" dirty="0"/>
              <a:t>shopping secondhand first..</a:t>
            </a:r>
          </a:p>
          <a:p>
            <a:pPr>
              <a:spcBef>
                <a:spcPts val="0"/>
              </a:spcBef>
            </a:pPr>
            <a:endParaRPr lang="en-US" sz="2400" dirty="0"/>
          </a:p>
        </p:txBody>
      </p:sp>
      <p:sp>
        <p:nvSpPr>
          <p:cNvPr id="5" name="Title 4">
            <a:extLst>
              <a:ext uri="{FF2B5EF4-FFF2-40B4-BE49-F238E27FC236}">
                <a16:creationId xmlns:a16="http://schemas.microsoft.com/office/drawing/2014/main" id="{6ED2F1F0-139C-FC57-5C03-B7DDA12D8C65}"/>
              </a:ext>
            </a:extLst>
          </p:cNvPr>
          <p:cNvSpPr>
            <a:spLocks noGrp="1"/>
          </p:cNvSpPr>
          <p:nvPr>
            <p:ph type="title"/>
          </p:nvPr>
        </p:nvSpPr>
        <p:spPr>
          <a:xfrm>
            <a:off x="609600" y="0"/>
            <a:ext cx="10972800" cy="990600"/>
          </a:xfrm>
        </p:spPr>
        <p:txBody>
          <a:bodyPr/>
          <a:lstStyle/>
          <a:p>
            <a:r>
              <a:rPr lang="en-US" dirty="0"/>
              <a:t>Local Actions, Global Impacts</a:t>
            </a:r>
          </a:p>
        </p:txBody>
      </p:sp>
    </p:spTree>
    <p:extLst>
      <p:ext uri="{BB962C8B-B14F-4D97-AF65-F5344CB8AC3E}">
        <p14:creationId xmlns:p14="http://schemas.microsoft.com/office/powerpoint/2010/main" val="384886571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11.0&quot;&gt;&lt;object type=&quot;1&quot; unique_id=&quot;10001&quot;&gt;&lt;object type=&quot;2&quot; unique_id=&quot;10052&quot;&gt;&lt;object type=&quot;3&quot; unique_id=&quot;10053&quot;&gt;&lt;property id=&quot;20148&quot; value=&quot;5&quot;/&gt;&lt;property id=&quot;20300&quot; value=&quot;Slide 1&quot;/&gt;&lt;property id=&quot;20307&quot; value=&quot;256&quot;/&gt;&lt;/object&gt;&lt;object type=&quot;3&quot; unique_id=&quot;10054&quot;&gt;&lt;property id=&quot;20148&quot; value=&quot;5&quot;/&gt;&lt;property id=&quot;20300&quot; value=&quot;Slide 2&quot;/&gt;&lt;property id=&quot;20307&quot; value=&quot;264&quot;/&gt;&lt;/object&gt;&lt;object type=&quot;3&quot; unique_id=&quot;10058&quot;&gt;&lt;property id=&quot;20148&quot; value=&quot;5&quot;/&gt;&lt;property id=&quot;20300&quot; value=&quot;Slide 3&quot;/&gt;&lt;property id=&quot;20307&quot; value=&quot;267&quot;/&gt;&lt;/object&gt;&lt;/object&gt;&lt;object type=&quot;8&quot; unique_id=&quot;10066&quot;&gt;&lt;/object&gt;&lt;/object&gt;&lt;/database&gt;"/>
  <p:tag name="SECTOMILLISECCONVERTED" val="1"/>
</p:tagLst>
</file>

<file path=ppt/theme/theme1.xml><?xml version="1.0" encoding="utf-8"?>
<a:theme xmlns:a="http://schemas.openxmlformats.org/drawingml/2006/main" name="1_ME DEP PPP-white background Style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DEP-PPTtemplate-widescreen 2020.potx" id="{C0081C67-32FD-4C1A-9E8B-7257A6BC5BFD}" vid="{1473A70F-D531-40D5-8721-AF0535500ACB}"/>
    </a:ext>
  </a:extLst>
</a:theme>
</file>

<file path=ppt/theme/theme2.xml><?xml version="1.0" encoding="utf-8"?>
<a:theme xmlns:a="http://schemas.openxmlformats.org/drawingml/2006/main" name="ME DEP PPP-white background Style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DEP-PPTtemplate-widescreen 2020.potx" id="{C0081C67-32FD-4C1A-9E8B-7257A6BC5BFD}" vid="{E9D2E88B-8EA6-4FD8-BD54-36AF9D1BC62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DCD3879D1B9CE4380FBB16293F54970" ma:contentTypeVersion="22" ma:contentTypeDescription="Create a new document." ma:contentTypeScope="" ma:versionID="2ba212699dde5472d589201fdbc60bc0">
  <xsd:schema xmlns:xsd="http://www.w3.org/2001/XMLSchema" xmlns:xs="http://www.w3.org/2001/XMLSchema" xmlns:p="http://schemas.microsoft.com/office/2006/metadata/properties" xmlns:ns1="http://schemas.microsoft.com/sharepoint/v3" xmlns:ns2="b0cbb879-7dbf-4ec6-b582-a1fc135e6484" xmlns:ns3="bf5db4fe-edfd-4879-9dd4-4c15e2ca2a7a" targetNamespace="http://schemas.microsoft.com/office/2006/metadata/properties" ma:root="true" ma:fieldsID="cb8156c3782f0711ba0f70e64028a7c3" ns1:_="" ns2:_="" ns3:_="">
    <xsd:import namespace="http://schemas.microsoft.com/sharepoint/v3"/>
    <xsd:import namespace="b0cbb879-7dbf-4ec6-b582-a1fc135e6484"/>
    <xsd:import namespace="bf5db4fe-edfd-4879-9dd4-4c15e2ca2a7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3:SharedWithUsers" minOccurs="0"/>
                <xsd:element ref="ns3:SharedWithDetails" minOccurs="0"/>
                <xsd:element ref="ns2:MediaServiceLocation"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1:_ip_UnifiedCompliancePolicyProperties" minOccurs="0"/>
                <xsd:element ref="ns1:_ip_UnifiedCompliancePolicyUIAction"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5" nillable="true" ma:displayName="Unified Compliance Policy Properties" ma:hidden="true" ma:internalName="_ip_UnifiedCompliancePolicyProperties">
      <xsd:simpleType>
        <xsd:restriction base="dms:Note"/>
      </xsd:simpleType>
    </xsd:element>
    <xsd:element name="_ip_UnifiedCompliancePolicyUIAction" ma:index="2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0cbb879-7dbf-4ec6-b582-a1fc135e648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8e407dca-7e10-41d8-9780-494ed3966f6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element name="MediaServiceBillingMetadata" ma:index="28"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f5db4fe-edfd-4879-9dd4-4c15e2ca2a7a"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0f18e99d-8137-4a99-822d-efa562442bb9}" ma:internalName="TaxCatchAll" ma:showField="CatchAllData" ma:web="bf5db4fe-edfd-4879-9dd4-4c15e2ca2a7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lcf76f155ced4ddcb4097134ff3c332f xmlns="b0cbb879-7dbf-4ec6-b582-a1fc135e6484">
      <Terms xmlns="http://schemas.microsoft.com/office/infopath/2007/PartnerControls"/>
    </lcf76f155ced4ddcb4097134ff3c332f>
    <TaxCatchAll xmlns="bf5db4fe-edfd-4879-9dd4-4c15e2ca2a7a"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2265417F-AF22-491A-AB0D-DEDC6AAC4938}"/>
</file>

<file path=customXml/itemProps2.xml><?xml version="1.0" encoding="utf-8"?>
<ds:datastoreItem xmlns:ds="http://schemas.openxmlformats.org/officeDocument/2006/customXml" ds:itemID="{364812AC-849D-4056-AEF2-C976B7518B5A}"/>
</file>

<file path=customXml/itemProps3.xml><?xml version="1.0" encoding="utf-8"?>
<ds:datastoreItem xmlns:ds="http://schemas.openxmlformats.org/officeDocument/2006/customXml" ds:itemID="{2EC8B23F-A08B-4BEC-9FEE-167D260E1F23}"/>
</file>

<file path=docProps/app.xml><?xml version="1.0" encoding="utf-8"?>
<Properties xmlns="http://schemas.openxmlformats.org/officeDocument/2006/extended-properties" xmlns:vt="http://schemas.openxmlformats.org/officeDocument/2006/docPropsVTypes">
  <Template>DEP-PPTtemplate-widescreen 2020</Template>
  <TotalTime>9999</TotalTime>
  <Words>4881</Words>
  <Application>Microsoft Office PowerPoint</Application>
  <PresentationFormat>Widescreen</PresentationFormat>
  <Paragraphs>331</Paragraphs>
  <Slides>27</Slides>
  <Notes>23</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27</vt:i4>
      </vt:variant>
    </vt:vector>
  </HeadingPairs>
  <TitlesOfParts>
    <vt:vector size="36" baseType="lpstr">
      <vt:lpstr>Aptos</vt:lpstr>
      <vt:lpstr>Arial</vt:lpstr>
      <vt:lpstr>Arial Narrow</vt:lpstr>
      <vt:lpstr>Avenir Next LT Pro Light</vt:lpstr>
      <vt:lpstr>Calibri</vt:lpstr>
      <vt:lpstr>Calibri Light</vt:lpstr>
      <vt:lpstr>Symbol</vt:lpstr>
      <vt:lpstr>1_ME DEP PPP-white background Style (2)</vt:lpstr>
      <vt:lpstr>ME DEP PPP-white background Style (2)</vt:lpstr>
      <vt:lpstr>Building Circular &amp; Resilient Maine Communities Community Resilience Partnership</vt:lpstr>
      <vt:lpstr>Talking (About) Trash</vt:lpstr>
      <vt:lpstr>Reduce, Reuse in Maine Policy</vt:lpstr>
      <vt:lpstr>Materials &amp; Consumption</vt:lpstr>
      <vt:lpstr>Recommendations for Waste Reduction in Maine’s Climate Action Plan</vt:lpstr>
      <vt:lpstr>Recommendations for Reducing Wasted Food Impacts in Maine’s Climate Action Plan</vt:lpstr>
      <vt:lpstr>Recommendations for Building Materials Reuse in Maine’s Climate Action Plan</vt:lpstr>
      <vt:lpstr>What is a Circular Economy?</vt:lpstr>
      <vt:lpstr>Local Actions, Global Impacts</vt:lpstr>
      <vt:lpstr>Circular Examples in Everyday Life</vt:lpstr>
      <vt:lpstr>Economic Development Opportunities</vt:lpstr>
      <vt:lpstr>Example: Austin, TX Circular Economy Program</vt:lpstr>
      <vt:lpstr>Preserve Built Assets</vt:lpstr>
      <vt:lpstr>Workforce Development &amp; Community Reuse</vt:lpstr>
      <vt:lpstr>Build a Roadmap to Waste Reduction</vt:lpstr>
      <vt:lpstr>Sharing is Caring (for Your Community)</vt:lpstr>
      <vt:lpstr>Sharing &amp; Repairing Strengthens Communities</vt:lpstr>
      <vt:lpstr>Repair Cafes as Climate Action</vt:lpstr>
      <vt:lpstr>Prepare to Weather the Storms</vt:lpstr>
      <vt:lpstr>Recognize &amp; Support Climate Leaders </vt:lpstr>
      <vt:lpstr>Example: City of Phoenix, Arizona</vt:lpstr>
      <vt:lpstr>Circularity Supports a Just Transition</vt:lpstr>
      <vt:lpstr>Resources to Tackle Waste &amp; Emissions</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MansfieldPryor, Megan E</dc:creator>
  <cp:lastModifiedBy>MansfieldPryor, Megan E</cp:lastModifiedBy>
  <cp:revision>4</cp:revision>
  <dcterms:created xsi:type="dcterms:W3CDTF">2026-02-18T14:19:11Z</dcterms:created>
  <dcterms:modified xsi:type="dcterms:W3CDTF">2026-04-01T12:43:14Z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0x0101007DCD3879D1B9CE4380FBB16293F54970</vt:lpwstr>
  </property>
</Properties>
</file>