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14_2E93A32F.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0B_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2"/>
  </p:notesMasterIdLst>
  <p:sldIdLst>
    <p:sldId id="256" r:id="rId5"/>
    <p:sldId id="259" r:id="rId6"/>
    <p:sldId id="268" r:id="rId7"/>
    <p:sldId id="260" r:id="rId8"/>
    <p:sldId id="275" r:id="rId9"/>
    <p:sldId id="276" r:id="rId10"/>
    <p:sldId id="277" r:id="rId11"/>
    <p:sldId id="278" r:id="rId12"/>
    <p:sldId id="262" r:id="rId13"/>
    <p:sldId id="280" r:id="rId14"/>
    <p:sldId id="282" r:id="rId15"/>
    <p:sldId id="281" r:id="rId16"/>
    <p:sldId id="283" r:id="rId17"/>
    <p:sldId id="285" r:id="rId18"/>
    <p:sldId id="287" r:id="rId19"/>
    <p:sldId id="286" r:id="rId20"/>
    <p:sldId id="267"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Montserrat Black" panose="00000A00000000000000" pitchFamily="2" charset="0"/>
      <p:bold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30A71B-5A47-90E8-0D05-4CC3117615D1}" name="Buker, Angie" initials="AB" userId="S::Angie.Buker@maine.gov::5061d973-1be7-41c6-9827-3d2d4f21fb14" providerId="AD"/>
  <p188:author id="{46252061-6466-02DE-30A4-B0AE53B93C12}" name="Huot, Lori" initials="HL" userId="S::lori.huot@maine.gov::954a5e1a-cd07-4220-b5ee-8ee2cc5eb8c0" providerId="AD"/>
  <p188:author id="{4409FB80-DA34-D4CA-35AB-81FC662EF36F}" name="Diaz, Tammy" initials="DT" userId="S::tammy.diaz@maine.gov::9bef09b3-a720-48de-bd2f-3f43f9b231e6" providerId="AD"/>
  <p188:author id="{55352FC1-04CD-4B39-D1FE-23707369D55A}" name="Buker, Angie" initials="BA" userId="S::angie.buker@maine.gov::5061d973-1be7-41c6-9827-3d2d4f21fb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EC160-F5E7-9919-B032-9127ED9976AA}" v="274" dt="2026-07-21T12:55:19.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10B_0.xml><?xml version="1.0" encoding="utf-8"?>
<p188:cmLst xmlns:a="http://schemas.openxmlformats.org/drawingml/2006/main" xmlns:r="http://schemas.openxmlformats.org/officeDocument/2006/relationships" xmlns:p188="http://schemas.microsoft.com/office/powerpoint/2018/8/main">
  <p188:cm id="{E3014861-6FAD-4F57-B0A0-3D51A0E00D6C}" authorId="{EC30A71B-5A47-90E8-0D05-4CC3117615D1}" status="resolved" created="2026-05-13T18:55:34.179" complete="100000">
    <ac:txMkLst xmlns:ac="http://schemas.microsoft.com/office/drawing/2013/main/command">
      <pc:docMk xmlns:pc="http://schemas.microsoft.com/office/powerpoint/2013/main/command"/>
      <pc:sldMk xmlns:pc="http://schemas.microsoft.com/office/powerpoint/2013/main/command" cId="0" sldId="267"/>
      <ac:spMk id="26" creationId="{00000000-0000-0000-0000-000000000000}"/>
      <ac:txMk cp="1" len="27">
        <ac:context len="30" hash="3142426682"/>
      </ac:txMk>
    </ac:txMkLst>
    <p188:pos x="5515426" y="418158"/>
    <p188:replyLst>
      <p188:reply id="{C0C604F6-38FC-439E-AE91-2217973C5AA0}" authorId="{4409FB80-DA34-D4CA-35AB-81FC662EF36F}" created="2026-06-02T18:24:51.625">
        <p188:txBody>
          <a:bodyPr/>
          <a:lstStyle/>
          <a:p>
            <a:r>
              <a:rPr lang="en-US"/>
              <a:t>are these supposed to be links?</a:t>
            </a:r>
          </a:p>
        </p188:txBody>
      </p188:reply>
      <p188:reply id="{7E12C1FF-54B9-4A37-B967-81717FC4A9BF}" authorId="{46252061-6466-02DE-30A4-B0AE53B93C12}" created="2026-06-03T13:34:06.921">
        <p188:txBody>
          <a:bodyPr/>
          <a:lstStyle/>
          <a:p>
            <a:r>
              <a:rPr lang="en-US"/>
              <a:t>Fairly certain it is just how to tag the Maine DOE on Social, and the 1 is on the ppt template</a:t>
            </a:r>
          </a:p>
        </p188:txBody>
        <p188:extLst>
          <p:ext xmlns:p="http://schemas.openxmlformats.org/presentationml/2006/main" uri="{57CB4572-C831-44C2-8A1C-0ADB6CCDFE69}">
            <p223:reactions xmlns:p223="http://schemas.microsoft.com/office/powerpoint/2022/03/main">
              <p223:rxn type="👍">
                <p223:instance time="2026-06-03T13:40:54.674" authorId="{4409FB80-DA34-D4CA-35AB-81FC662EF36F}"/>
              </p223:rxn>
            </p223:reactions>
          </p:ext>
        </p188:extLst>
      </p188:reply>
      <p188:reply id="{FEDB6312-26A4-4429-A1EA-0B1AFF90B17F}" authorId="{46252061-6466-02DE-30A4-B0AE53B93C12}" created="2026-06-03T13:47:00.502">
        <p188:txBody>
          <a:bodyPr/>
          <a:lstStyle/>
          <a:p>
            <a:r>
              <a:rPr lang="en-US"/>
              <a:t>Confirmed with Matt :)</a:t>
            </a:r>
          </a:p>
        </p188:txBody>
        <p188:extLst>
          <p:ext xmlns:p="http://schemas.openxmlformats.org/presentationml/2006/main" uri="{57CB4572-C831-44C2-8A1C-0ADB6CCDFE69}">
            <p223:reactions xmlns:p223="http://schemas.microsoft.com/office/powerpoint/2022/03/main">
              <p223:rxn type="👍">
                <p223:instance time="2026-06-03T16:37:34.380" authorId="{55352FC1-04CD-4B39-D1FE-23707369D55A}"/>
              </p223:rxn>
            </p223:reactions>
          </p:ext>
        </p188:extLst>
      </p188:reply>
    </p188:replyLst>
    <p188:txBody>
      <a:bodyPr/>
      <a:lstStyle/>
      <a:p>
        <a:r>
          <a:rPr lang="en-US"/>
          <a:t>Does the 1 belong there?</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F78F5F85-D0C9-4C7F-A073-2E7F8AABAA6D}" authorId="{EC30A71B-5A47-90E8-0D05-4CC3117615D1}" status="resolved" created="2026-05-13T18:58:03.907" complete="100000">
    <ac:deMkLst xmlns:ac="http://schemas.microsoft.com/office/drawing/2013/main/command">
      <pc:docMk xmlns:pc="http://schemas.microsoft.com/office/powerpoint/2013/main/command"/>
      <pc:sldMk xmlns:pc="http://schemas.microsoft.com/office/powerpoint/2013/main/command" cId="0" sldId="256"/>
      <ac:spMk id="17" creationId="{00000000-0000-0000-0000-000000000000}"/>
    </ac:deMkLst>
    <p188:txBody>
      <a:bodyPr/>
      <a:lstStyle/>
      <a:p>
        <a:r>
          <a:rPr lang="en-US"/>
          <a:t>This is awesome! Great work, Nick!</a:t>
        </a:r>
      </a:p>
    </p188:txBody>
  </p188:cm>
  <p188:cm id="{EA9F56B6-FF6B-4D87-95AA-408B768D93F2}" authorId="{4409FB80-DA34-D4CA-35AB-81FC662EF36F}" status="resolved" created="2026-06-02T18:27:04.578" complete="100000">
    <pc:sldMkLst xmlns:pc="http://schemas.microsoft.com/office/powerpoint/2013/main/command">
      <pc:docMk/>
      <pc:sldMk cId="0" sldId="256"/>
    </pc:sldMkLst>
    <p188:txBody>
      <a:bodyPr/>
      <a:lstStyle/>
      <a:p>
        <a:r>
          <a:rPr lang="en-US"/>
          <a:t>Nice work Nick! I even worked through sharing it to my homescreen- directions are excellent and I liked the case study. </a:t>
        </a:r>
      </a:p>
    </p188:txBody>
  </p188:cm>
</p188:cmLst>
</file>

<file path=ppt/comments/modernComment_114_2E93A32F.xml><?xml version="1.0" encoding="utf-8"?>
<p188:cmLst xmlns:a="http://schemas.openxmlformats.org/drawingml/2006/main" xmlns:r="http://schemas.openxmlformats.org/officeDocument/2006/relationships" xmlns:p188="http://schemas.microsoft.com/office/powerpoint/2018/8/main">
  <p188:cm id="{856476A2-24BA-4440-BC3A-B4981A3A7250}" authorId="{EC30A71B-5A47-90E8-0D05-4CC3117615D1}" status="resolved" created="2026-05-13T18:47:17.415" complete="100000">
    <ac:txMkLst xmlns:ac="http://schemas.microsoft.com/office/drawing/2013/main/command">
      <pc:docMk xmlns:pc="http://schemas.microsoft.com/office/powerpoint/2013/main/command"/>
      <pc:sldMk xmlns:pc="http://schemas.microsoft.com/office/powerpoint/2013/main/command" cId="781427503" sldId="276"/>
      <ac:spMk id="21" creationId="{C7962E91-4266-AA75-45BF-0DD94B00EC94}"/>
      <ac:txMk cp="42" len="10">
        <ac:context len="545" hash="3828963004"/>
      </ac:txMk>
    </ac:txMkLst>
    <p188:pos x="1503622" y="804670"/>
    <p188:txBody>
      <a:bodyPr/>
      <a:lstStyle/>
      <a:p>
        <a:r>
          <a:rPr lang="en-US"/>
          <a:t>Can we refer to it as a web-app?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99704-CCB4-4514-B3EC-216F6512B8A1}" type="datetimeFigureOut">
              <a:rPr lang="en-US" smtClean="0"/>
              <a:t>7/21/2026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B9ACE4-A72E-4D85-8120-30234ED95435}" type="slidenum">
              <a:rPr lang="en-US" smtClean="0"/>
              <a:t>‹#›</a:t>
            </a:fld>
            <a:endParaRPr lang="en-US"/>
          </a:p>
        </p:txBody>
      </p:sp>
    </p:spTree>
    <p:extLst>
      <p:ext uri="{BB962C8B-B14F-4D97-AF65-F5344CB8AC3E}">
        <p14:creationId xmlns:p14="http://schemas.microsoft.com/office/powerpoint/2010/main" val="593895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aine.gov/doe/schoolsupports/schoolhealth/guidelines/emergencycar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Welcome. Today, we'll be discussing Maine DOE's new resource; the School Health Emergency Quick Guide.</a:t>
            </a:r>
          </a:p>
        </p:txBody>
      </p:sp>
      <p:sp>
        <p:nvSpPr>
          <p:cNvPr id="4" name="Slide Number Placeholder 3"/>
          <p:cNvSpPr>
            <a:spLocks noGrp="1"/>
          </p:cNvSpPr>
          <p:nvPr>
            <p:ph type="sldNum" sz="quarter" idx="5"/>
          </p:nvPr>
        </p:nvSpPr>
        <p:spPr/>
        <p:txBody>
          <a:bodyPr/>
          <a:lstStyle/>
          <a:p>
            <a:fld id="{ADB9ACE4-A72E-4D85-8120-30234ED95435}" type="slidenum">
              <a:rPr lang="en-US" smtClean="0"/>
              <a:t>1</a:t>
            </a:fld>
            <a:endParaRPr lang="en-US"/>
          </a:p>
        </p:txBody>
      </p:sp>
    </p:spTree>
    <p:extLst>
      <p:ext uri="{BB962C8B-B14F-4D97-AF65-F5344CB8AC3E}">
        <p14:creationId xmlns:p14="http://schemas.microsoft.com/office/powerpoint/2010/main" val="21929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In partnership with Maine EMS, Maine DOE created the School Health Emergency Quick Guide to assist all staff members in the event of a health emergency at school. The Quick Guide was written with non-healthcare staff in mind; meaning that the guide can be used by anyone regardless of healthcare background. Next, we'll introduce you to the School Health Emergency Quick Guide, show you how to access and download each version, and get to know the Quick Guide through a brief case study.</a:t>
            </a:r>
            <a:endParaRPr lang="en-US"/>
          </a:p>
        </p:txBody>
      </p:sp>
      <p:sp>
        <p:nvSpPr>
          <p:cNvPr id="4" name="Slide Number Placeholder 3"/>
          <p:cNvSpPr>
            <a:spLocks noGrp="1"/>
          </p:cNvSpPr>
          <p:nvPr>
            <p:ph type="sldNum" sz="quarter" idx="5"/>
          </p:nvPr>
        </p:nvSpPr>
        <p:spPr/>
        <p:txBody>
          <a:bodyPr/>
          <a:lstStyle/>
          <a:p>
            <a:fld id="{ADB9ACE4-A72E-4D85-8120-30234ED95435}" type="slidenum">
              <a:rPr lang="en-US" smtClean="0"/>
              <a:t>2</a:t>
            </a:fld>
            <a:endParaRPr lang="en-US"/>
          </a:p>
        </p:txBody>
      </p:sp>
    </p:spTree>
    <p:extLst>
      <p:ext uri="{BB962C8B-B14F-4D97-AF65-F5344CB8AC3E}">
        <p14:creationId xmlns:p14="http://schemas.microsoft.com/office/powerpoint/2010/main" val="315399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 Quick Guide is available in two formats. It was originally released as a PDF version and is now also available as an interactive mobile version. Let's look at each format in more detail.</a:t>
            </a:r>
          </a:p>
        </p:txBody>
      </p:sp>
      <p:sp>
        <p:nvSpPr>
          <p:cNvPr id="4" name="Slide Number Placeholder 3"/>
          <p:cNvSpPr>
            <a:spLocks noGrp="1"/>
          </p:cNvSpPr>
          <p:nvPr>
            <p:ph type="sldNum" sz="quarter" idx="5"/>
          </p:nvPr>
        </p:nvSpPr>
        <p:spPr/>
        <p:txBody>
          <a:bodyPr/>
          <a:lstStyle/>
          <a:p>
            <a:fld id="{ADB9ACE4-A72E-4D85-8120-30234ED95435}" type="slidenum">
              <a:rPr lang="en-US" smtClean="0"/>
              <a:t>3</a:t>
            </a:fld>
            <a:endParaRPr lang="en-US"/>
          </a:p>
        </p:txBody>
      </p:sp>
    </p:spTree>
    <p:extLst>
      <p:ext uri="{BB962C8B-B14F-4D97-AF65-F5344CB8AC3E}">
        <p14:creationId xmlns:p14="http://schemas.microsoft.com/office/powerpoint/2010/main" val="3191452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 original PDF version is still a great option for those who'd like a printed or downloaded copy of the Quick Guide. It can function as a reference guide and is a great option to store in your classroom, office, sub folders, school bus, emergency go-bags, etc. Keep in mind, the mobile version (which we'll discuss shortly) requires internet or mobile data access. Make sure you have a backup copy of the PDF versions available for times when internet access may not be available!</a:t>
            </a:r>
          </a:p>
        </p:txBody>
      </p:sp>
      <p:sp>
        <p:nvSpPr>
          <p:cNvPr id="4" name="Slide Number Placeholder 3"/>
          <p:cNvSpPr>
            <a:spLocks noGrp="1"/>
          </p:cNvSpPr>
          <p:nvPr>
            <p:ph type="sldNum" sz="quarter" idx="5"/>
          </p:nvPr>
        </p:nvSpPr>
        <p:spPr/>
        <p:txBody>
          <a:bodyPr/>
          <a:lstStyle/>
          <a:p>
            <a:fld id="{ADB9ACE4-A72E-4D85-8120-30234ED95435}" type="slidenum">
              <a:rPr lang="en-US" smtClean="0"/>
              <a:t>4</a:t>
            </a:fld>
            <a:endParaRPr lang="en-US"/>
          </a:p>
        </p:txBody>
      </p:sp>
    </p:spTree>
    <p:extLst>
      <p:ext uri="{BB962C8B-B14F-4D97-AF65-F5344CB8AC3E}">
        <p14:creationId xmlns:p14="http://schemas.microsoft.com/office/powerpoint/2010/main" val="274807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Take a moment to click the QR code. Once you do you can bookmark the PDF guide. Later, feel free to download, print and/or save the guide to your device. As a reminder, once you download and save the PDF version, you'll be able to access it without internet access.</a:t>
            </a:r>
          </a:p>
        </p:txBody>
      </p:sp>
      <p:sp>
        <p:nvSpPr>
          <p:cNvPr id="4" name="Slide Number Placeholder 3"/>
          <p:cNvSpPr>
            <a:spLocks noGrp="1"/>
          </p:cNvSpPr>
          <p:nvPr>
            <p:ph type="sldNum" sz="quarter" idx="5"/>
          </p:nvPr>
        </p:nvSpPr>
        <p:spPr/>
        <p:txBody>
          <a:bodyPr/>
          <a:lstStyle/>
          <a:p>
            <a:fld id="{ADB9ACE4-A72E-4D85-8120-30234ED95435}" type="slidenum">
              <a:rPr lang="en-US" smtClean="0"/>
              <a:t>5</a:t>
            </a:fld>
            <a:endParaRPr lang="en-US"/>
          </a:p>
        </p:txBody>
      </p:sp>
    </p:spTree>
    <p:extLst>
      <p:ext uri="{BB962C8B-B14F-4D97-AF65-F5344CB8AC3E}">
        <p14:creationId xmlns:p14="http://schemas.microsoft.com/office/powerpoint/2010/main" val="2622474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As an exciting addition to the PDF version, Maine DOE has released an interactive mobile version. The mobile version can be accessed just like a website, but it can also be added to your phone or mobile device's home-screen and used much like an app would be used. This mobile version could be a gamechanger for those times when you're out of the building, on a field trip, at recess, on the bus, or any other time you may not be able to access the PDF version. Most importantly, the mobile version will walk you through each emergency situation in a step-by-step manner; reducing the amount of time you might spend searching a paper document and providing peace of mind as you walk through questions and instructions. Remember, you will need some sort of internet access to utilize the mobile version, whether Wi-Fi or mobile data.</a:t>
            </a:r>
          </a:p>
        </p:txBody>
      </p:sp>
      <p:sp>
        <p:nvSpPr>
          <p:cNvPr id="4" name="Slide Number Placeholder 3"/>
          <p:cNvSpPr>
            <a:spLocks noGrp="1"/>
          </p:cNvSpPr>
          <p:nvPr>
            <p:ph type="sldNum" sz="quarter" idx="5"/>
          </p:nvPr>
        </p:nvSpPr>
        <p:spPr/>
        <p:txBody>
          <a:bodyPr/>
          <a:lstStyle/>
          <a:p>
            <a:fld id="{ADB9ACE4-A72E-4D85-8120-30234ED95435}" type="slidenum">
              <a:rPr lang="en-US" smtClean="0"/>
              <a:t>6</a:t>
            </a:fld>
            <a:endParaRPr lang="en-US"/>
          </a:p>
        </p:txBody>
      </p:sp>
    </p:spTree>
    <p:extLst>
      <p:ext uri="{BB962C8B-B14F-4D97-AF65-F5344CB8AC3E}">
        <p14:creationId xmlns:p14="http://schemas.microsoft.com/office/powerpoint/2010/main" val="28229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Take a moment to scan the QR code. This will take you to the mobile version. Next, we'll walk through the process of saving the mobile version to your mobile device. (Presenter Note: for those without a mobile device, they can still access the mobile version at this website: </a:t>
            </a:r>
            <a:r>
              <a:rPr lang="en-US">
                <a:hlinkClick r:id="rId3"/>
              </a:rPr>
              <a:t>https://www.maine.gov/doe/schoolsupports/schoolhealth/guidelines/emergencycare</a:t>
            </a:r>
            <a:r>
              <a:rPr lang="en-US"/>
              <a:t>)</a:t>
            </a:r>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ADB9ACE4-A72E-4D85-8120-30234ED95435}" type="slidenum">
              <a:rPr lang="en-US" smtClean="0"/>
              <a:t>7</a:t>
            </a:fld>
            <a:endParaRPr lang="en-US"/>
          </a:p>
        </p:txBody>
      </p:sp>
    </p:spTree>
    <p:extLst>
      <p:ext uri="{BB962C8B-B14F-4D97-AF65-F5344CB8AC3E}">
        <p14:creationId xmlns:p14="http://schemas.microsoft.com/office/powerpoint/2010/main" val="2942014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Based on your browser, take a look at the instructions here. Ultimately, what you're looking for is a "share button". Sometimes this button can be found by clicking on three dots near the website URL. Once you find the share button, click it, and then select "add to home screen". This will add the mobile guide to your device's home screen, and it will look identical to an app on your phone. We'll pause here for you to give this a try. Let us know if you're having any difficulties. </a:t>
            </a:r>
          </a:p>
        </p:txBody>
      </p:sp>
      <p:sp>
        <p:nvSpPr>
          <p:cNvPr id="4" name="Slide Number Placeholder 3"/>
          <p:cNvSpPr>
            <a:spLocks noGrp="1"/>
          </p:cNvSpPr>
          <p:nvPr>
            <p:ph type="sldNum" sz="quarter" idx="5"/>
          </p:nvPr>
        </p:nvSpPr>
        <p:spPr/>
        <p:txBody>
          <a:bodyPr/>
          <a:lstStyle/>
          <a:p>
            <a:fld id="{ADB9ACE4-A72E-4D85-8120-30234ED95435}" type="slidenum">
              <a:rPr lang="en-US" smtClean="0"/>
              <a:t>8</a:t>
            </a:fld>
            <a:endParaRPr lang="en-US"/>
          </a:p>
        </p:txBody>
      </p:sp>
    </p:spTree>
    <p:extLst>
      <p:ext uri="{BB962C8B-B14F-4D97-AF65-F5344CB8AC3E}">
        <p14:creationId xmlns:p14="http://schemas.microsoft.com/office/powerpoint/2010/main" val="2972820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Now that the mobile version is on your device, let's take a look at the functions. First, click on the "menu button". Here you'll find access to all the features of the mobile version. (Presenter note: refer to slide above and let participants explore)</a:t>
            </a:r>
          </a:p>
        </p:txBody>
      </p:sp>
      <p:sp>
        <p:nvSpPr>
          <p:cNvPr id="4" name="Slide Number Placeholder 3"/>
          <p:cNvSpPr>
            <a:spLocks noGrp="1"/>
          </p:cNvSpPr>
          <p:nvPr>
            <p:ph type="sldNum" sz="quarter" idx="5"/>
          </p:nvPr>
        </p:nvSpPr>
        <p:spPr/>
        <p:txBody>
          <a:bodyPr/>
          <a:lstStyle/>
          <a:p>
            <a:fld id="{ADB9ACE4-A72E-4D85-8120-30234ED95435}" type="slidenum">
              <a:rPr lang="en-US" smtClean="0"/>
              <a:t>9</a:t>
            </a:fld>
            <a:endParaRPr lang="en-US"/>
          </a:p>
        </p:txBody>
      </p:sp>
    </p:spTree>
    <p:extLst>
      <p:ext uri="{BB962C8B-B14F-4D97-AF65-F5344CB8AC3E}">
        <p14:creationId xmlns:p14="http://schemas.microsoft.com/office/powerpoint/2010/main" val="3883044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 handy feature in the event of an emergency is the ability to search for any situation on the home screen. This is a dynamic search function meaning as you start typing, the most likely emergency situations will appear for you to choose from. Try typing headache, and you'll see quick links to "Head Injury" and "Stroke". Pick the best fit for your situation and you're on your way to providing evidenced based care!</a:t>
            </a:r>
          </a:p>
        </p:txBody>
      </p:sp>
      <p:sp>
        <p:nvSpPr>
          <p:cNvPr id="4" name="Slide Number Placeholder 3"/>
          <p:cNvSpPr>
            <a:spLocks noGrp="1"/>
          </p:cNvSpPr>
          <p:nvPr>
            <p:ph type="sldNum" sz="quarter" idx="5"/>
          </p:nvPr>
        </p:nvSpPr>
        <p:spPr/>
        <p:txBody>
          <a:bodyPr/>
          <a:lstStyle/>
          <a:p>
            <a:fld id="{ADB9ACE4-A72E-4D85-8120-30234ED95435}" type="slidenum">
              <a:rPr lang="en-US" smtClean="0"/>
              <a:t>10</a:t>
            </a:fld>
            <a:endParaRPr lang="en-US"/>
          </a:p>
        </p:txBody>
      </p:sp>
    </p:spTree>
    <p:extLst>
      <p:ext uri="{BB962C8B-B14F-4D97-AF65-F5344CB8AC3E}">
        <p14:creationId xmlns:p14="http://schemas.microsoft.com/office/powerpoint/2010/main" val="4205149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Let's put our mobile Quick Guides to use using a simple case study. If you haven't already saved the Quick Guide to your device, scan the QR code above to follow along online.</a:t>
            </a:r>
          </a:p>
        </p:txBody>
      </p:sp>
      <p:sp>
        <p:nvSpPr>
          <p:cNvPr id="4" name="Slide Number Placeholder 3"/>
          <p:cNvSpPr>
            <a:spLocks noGrp="1"/>
          </p:cNvSpPr>
          <p:nvPr>
            <p:ph type="sldNum" sz="quarter" idx="5"/>
          </p:nvPr>
        </p:nvSpPr>
        <p:spPr/>
        <p:txBody>
          <a:bodyPr/>
          <a:lstStyle/>
          <a:p>
            <a:fld id="{ADB9ACE4-A72E-4D85-8120-30234ED95435}" type="slidenum">
              <a:rPr lang="en-US" smtClean="0"/>
              <a:t>11</a:t>
            </a:fld>
            <a:endParaRPr lang="en-US"/>
          </a:p>
        </p:txBody>
      </p:sp>
    </p:spTree>
    <p:extLst>
      <p:ext uri="{BB962C8B-B14F-4D97-AF65-F5344CB8AC3E}">
        <p14:creationId xmlns:p14="http://schemas.microsoft.com/office/powerpoint/2010/main" val="1491882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the great science teacher you are, you've decided to take your 7th grade science class on a nature walk. You're taking advantage of a warm/sunny day to explore the trails near the school. You and your colleague notice that a student, Sam, is lagging behind the group. You check in with Sam and immediately notice that he's sweating quite a bit and he tells you he's feeling exhausted. You're not aware of Sam having any medical conditions. Who'd like to share what your first steps might be? (Presenter Note: simple steps like having Sam take a seat in the shade, have your colleague call the school nurse for help, etc.)</a:t>
            </a:r>
          </a:p>
        </p:txBody>
      </p:sp>
      <p:sp>
        <p:nvSpPr>
          <p:cNvPr id="4" name="Slide Number Placeholder 3"/>
          <p:cNvSpPr>
            <a:spLocks noGrp="1"/>
          </p:cNvSpPr>
          <p:nvPr>
            <p:ph type="sldNum" sz="quarter" idx="5"/>
          </p:nvPr>
        </p:nvSpPr>
        <p:spPr/>
        <p:txBody>
          <a:bodyPr/>
          <a:lstStyle/>
          <a:p>
            <a:fld id="{ADB9ACE4-A72E-4D85-8120-30234ED95435}" type="slidenum">
              <a:rPr lang="en-US" smtClean="0"/>
              <a:t>12</a:t>
            </a:fld>
            <a:endParaRPr lang="en-US"/>
          </a:p>
        </p:txBody>
      </p:sp>
    </p:spTree>
    <p:extLst>
      <p:ext uri="{BB962C8B-B14F-4D97-AF65-F5344CB8AC3E}">
        <p14:creationId xmlns:p14="http://schemas.microsoft.com/office/powerpoint/2010/main" val="2967238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You have Sam in a comfortable seated position in the shade. He's able to talk normally but doesn't feel able to keep walking with the group at this point. You remember that you saved the mobile version of the School Health Emergency Quick Guide to your phone. You have good service and open the mobile version. Go ahead and use the search bar in your mobile Quick guide to find the health condition that fits our situation.</a:t>
            </a:r>
          </a:p>
        </p:txBody>
      </p:sp>
      <p:sp>
        <p:nvSpPr>
          <p:cNvPr id="4" name="Slide Number Placeholder 3"/>
          <p:cNvSpPr>
            <a:spLocks noGrp="1"/>
          </p:cNvSpPr>
          <p:nvPr>
            <p:ph type="sldNum" sz="quarter" idx="5"/>
          </p:nvPr>
        </p:nvSpPr>
        <p:spPr/>
        <p:txBody>
          <a:bodyPr/>
          <a:lstStyle/>
          <a:p>
            <a:fld id="{ADB9ACE4-A72E-4D85-8120-30234ED95435}" type="slidenum">
              <a:rPr lang="en-US" smtClean="0"/>
              <a:t>13</a:t>
            </a:fld>
            <a:endParaRPr lang="en-US"/>
          </a:p>
        </p:txBody>
      </p:sp>
    </p:spTree>
    <p:extLst>
      <p:ext uri="{BB962C8B-B14F-4D97-AF65-F5344CB8AC3E}">
        <p14:creationId xmlns:p14="http://schemas.microsoft.com/office/powerpoint/2010/main" val="1714080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What are some of the terms you used in your search (perhaps Sweating, Exhausted, Hot). You were given a "Heat Exhaustion and Heat Stroke" link. Does this seem like a good fit for our situation? Go ahead and click the link!</a:t>
            </a:r>
          </a:p>
        </p:txBody>
      </p:sp>
      <p:sp>
        <p:nvSpPr>
          <p:cNvPr id="4" name="Slide Number Placeholder 3"/>
          <p:cNvSpPr>
            <a:spLocks noGrp="1"/>
          </p:cNvSpPr>
          <p:nvPr>
            <p:ph type="sldNum" sz="quarter" idx="5"/>
          </p:nvPr>
        </p:nvSpPr>
        <p:spPr/>
        <p:txBody>
          <a:bodyPr/>
          <a:lstStyle/>
          <a:p>
            <a:fld id="{ADB9ACE4-A72E-4D85-8120-30234ED95435}" type="slidenum">
              <a:rPr lang="en-US" smtClean="0"/>
              <a:t>14</a:t>
            </a:fld>
            <a:endParaRPr lang="en-US"/>
          </a:p>
        </p:txBody>
      </p:sp>
    </p:spTree>
    <p:extLst>
      <p:ext uri="{BB962C8B-B14F-4D97-AF65-F5344CB8AC3E}">
        <p14:creationId xmlns:p14="http://schemas.microsoft.com/office/powerpoint/2010/main" val="7308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Now, let's follow the steps that are spelled out in the Quick Guide. "Are signs of heat stroke present</a:t>
            </a:r>
            <a:r>
              <a:rPr lang="en-US">
                <a:latin typeface="Calibri"/>
                <a:ea typeface="Calibri"/>
                <a:cs typeface="Calibri"/>
              </a:rPr>
              <a:t>?"</a:t>
            </a:r>
            <a:r>
              <a:rPr lang="en-US" dirty="0">
                <a:latin typeface="Calibri"/>
                <a:ea typeface="Calibri"/>
                <a:cs typeface="Calibri"/>
              </a:rPr>
              <a:t> Read through the signs listed on your Quick Guide. Keep in mind Sam is sweating, talking to you, and doesn't seem confused. Go ahead and select Yes or No. Based on the info available to you, the best choice would be "No". If you selected "Yes", you can easily reset your flowchart and select "No". The flowchart reminds you to inform the school nurse, which your colleague has already done.</a:t>
            </a:r>
          </a:p>
        </p:txBody>
      </p:sp>
      <p:sp>
        <p:nvSpPr>
          <p:cNvPr id="4" name="Slide Number Placeholder 3"/>
          <p:cNvSpPr>
            <a:spLocks noGrp="1"/>
          </p:cNvSpPr>
          <p:nvPr>
            <p:ph type="sldNum" sz="quarter" idx="5"/>
          </p:nvPr>
        </p:nvSpPr>
        <p:spPr/>
        <p:txBody>
          <a:bodyPr/>
          <a:lstStyle/>
          <a:p>
            <a:fld id="{ADB9ACE4-A72E-4D85-8120-30234ED95435}" type="slidenum">
              <a:rPr lang="en-US" smtClean="0"/>
              <a:t>15</a:t>
            </a:fld>
            <a:endParaRPr lang="en-US"/>
          </a:p>
        </p:txBody>
      </p:sp>
    </p:spTree>
    <p:extLst>
      <p:ext uri="{BB962C8B-B14F-4D97-AF65-F5344CB8AC3E}">
        <p14:creationId xmlns:p14="http://schemas.microsoft.com/office/powerpoint/2010/main" val="2993307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Thanks to the mobile Quick Guide, you now have some simple steps to take while waiting for the school nurse to arrive. Based on the list provided, you're able to keep Sam in the shade, give him some small sips of water, apply a wet cloth to his neck (if you happen to have one), and monitor for any changes. As a precaution, the Quick Guide reminds you to call 911 if things worsen and to be prepared to perform CPR (if trained) should Sam become unresponsive. None of that is necessary at this time. The  school nurse arrives, helps Sam to the health office and notifies Sam's parents. After a little rest and hydration, Sam is feeling better.</a:t>
            </a:r>
          </a:p>
        </p:txBody>
      </p:sp>
      <p:sp>
        <p:nvSpPr>
          <p:cNvPr id="4" name="Slide Number Placeholder 3"/>
          <p:cNvSpPr>
            <a:spLocks noGrp="1"/>
          </p:cNvSpPr>
          <p:nvPr>
            <p:ph type="sldNum" sz="quarter" idx="5"/>
          </p:nvPr>
        </p:nvSpPr>
        <p:spPr/>
        <p:txBody>
          <a:bodyPr/>
          <a:lstStyle/>
          <a:p>
            <a:fld id="{ADB9ACE4-A72E-4D85-8120-30234ED95435}" type="slidenum">
              <a:rPr lang="en-US" smtClean="0"/>
              <a:t>16</a:t>
            </a:fld>
            <a:endParaRPr lang="en-US"/>
          </a:p>
        </p:txBody>
      </p:sp>
    </p:spTree>
    <p:extLst>
      <p:ext uri="{BB962C8B-B14F-4D97-AF65-F5344CB8AC3E}">
        <p14:creationId xmlns:p14="http://schemas.microsoft.com/office/powerpoint/2010/main" val="2084855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Thank you! </a:t>
            </a:r>
            <a:r>
              <a:rPr lang="en-US"/>
              <a:t>We hope the PDF and mobile School Health Emergency Quick Guide are helpful tools that provide you some peace of mind knowing that a step-by-step guide is at your fingertips. We appreciate all you do to keep your students safe, healthy, and ready to learn!</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DB9ACE4-A72E-4D85-8120-30234ED95435}" type="slidenum">
              <a:rPr lang="en-US" smtClean="0"/>
              <a:t>17</a:t>
            </a:fld>
            <a:endParaRPr lang="en-US"/>
          </a:p>
        </p:txBody>
      </p:sp>
    </p:spTree>
    <p:extLst>
      <p:ext uri="{BB962C8B-B14F-4D97-AF65-F5344CB8AC3E}">
        <p14:creationId xmlns:p14="http://schemas.microsoft.com/office/powerpoint/2010/main" val="3965478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BD0896-E5E7-4C45-8B5F-AADC74C6D9D2}" type="datetime1">
              <a:rPr lang="en-US" smtClean="0"/>
              <a:t>7/21/2026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B4AA4D7-FE48-4631-9FAE-E6E4F266804E}" type="datetime1">
              <a:rPr lang="en-US" smtClean="0"/>
              <a:t>7/21/2026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31E789A-D0D3-4B76-A63E-AECE6718C58C}" type="datetime1">
              <a:rPr lang="en-US" smtClean="0"/>
              <a:t>7/21/2026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3A48C6F-19AB-4133-AE6A-FDF9BA17E9E1}" type="datetime1">
              <a:rPr lang="en-US" smtClean="0"/>
              <a:t>7/21/2026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4CB7445-AADE-42A3-9B44-2DB2FD1ECF1B}" type="datetime1">
              <a:rPr lang="en-US" smtClean="0"/>
              <a:t>7/21/2026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13E4475-780D-4A50-BA82-7C17B10F2DBD}" type="datetime1">
              <a:rPr lang="en-US" smtClean="0"/>
              <a:t>7/21/2026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47F9BCE-EAE6-4488-B37F-41C1F0FCF601}" type="datetime1">
              <a:rPr lang="en-US" smtClean="0"/>
              <a:t>7/21/2026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5468600" y="9486900"/>
            <a:ext cx="2133600" cy="365125"/>
          </a:xfrm>
        </p:spPr>
        <p:txBody>
          <a:bodyPr/>
          <a:lstStyle>
            <a:lvl1pPr>
              <a:defRPr sz="1800"/>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9BB9821-20C2-40CB-834B-1029D3E96096}" type="datetime1">
              <a:rPr lang="en-US" smtClean="0"/>
              <a:t>7/21/2026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4D5CC6-BE72-4C08-A28B-2621FC36FBE7}" type="datetime1">
              <a:rPr lang="en-US" smtClean="0"/>
              <a:t>7/21/2026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543F41C-5ACA-4FC7-9565-771D348685CB}" type="datetime1">
              <a:rPr lang="en-US" smtClean="0"/>
              <a:t>7/21/2026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36CCAD2-3528-4EE1-AFA2-126F7606394C}" type="datetime1">
              <a:rPr lang="en-US" smtClean="0"/>
              <a:t>7/21/2026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4782800" y="9029700"/>
            <a:ext cx="3048000" cy="762000"/>
          </a:xfrm>
          <a:prstGeom prst="rect">
            <a:avLst/>
          </a:prstGeom>
        </p:spPr>
        <p:txBody>
          <a:bodyPr vert="horz" lIns="91440" tIns="45720" rIns="91440" bIns="45720" rtlCol="0" anchor="ctr"/>
          <a:lstStyle>
            <a:lvl1pPr algn="r">
              <a:defRPr sz="1400">
                <a:solidFill>
                  <a:schemeClr val="bg1"/>
                </a:solidFill>
                <a:latin typeface="Montserrat Black" panose="00000A00000000000000" pitchFamily="2"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maine.gov/doe/schoolsupports/schoolhealth/guidelines/emergencycar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4_2E93A32F.xml"/><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https://www.maine.gov/doe/schoolsupports/schoolhealth/guidelines/emergencycare"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18/10/relationships/comments" Target="../comments/modernComment_10B_0.xml"/><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3.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2813"/>
            <a:ext cx="18288000" cy="10287000"/>
            <a:chOff x="0" y="0"/>
            <a:chExt cx="24384000" cy="13716000"/>
          </a:xfrm>
        </p:grpSpPr>
        <p:pic>
          <p:nvPicPr>
            <p:cNvPr id="3" name="Picture 3"/>
            <p:cNvPicPr>
              <a:picLocks noChangeAspect="1"/>
            </p:cNvPicPr>
            <p:nvPr/>
          </p:nvPicPr>
          <p:blipFill>
            <a:blip r:embed="rId4"/>
            <a:srcRect l="60" r="60"/>
            <a:stretch>
              <a:fillRect/>
            </a:stretch>
          </p:blipFill>
          <p:spPr>
            <a:xfrm>
              <a:off x="0" y="0"/>
              <a:ext cx="24384000" cy="13716000"/>
            </a:xfrm>
            <a:prstGeom prst="rect">
              <a:avLst/>
            </a:prstGeom>
          </p:spPr>
        </p:pic>
      </p:grpSp>
      <p:grpSp>
        <p:nvGrpSpPr>
          <p:cNvPr id="4" name="Group 4"/>
          <p:cNvGrpSpPr/>
          <p:nvPr/>
        </p:nvGrpSpPr>
        <p:grpSpPr>
          <a:xfrm>
            <a:off x="-2" y="-300840"/>
            <a:ext cx="18578393" cy="10603353"/>
            <a:chOff x="0" y="-85725"/>
            <a:chExt cx="4893075" cy="2873287"/>
          </a:xfrm>
        </p:grpSpPr>
        <p:sp>
          <p:nvSpPr>
            <p:cNvPr id="5" name="Freeform 5"/>
            <p:cNvSpPr/>
            <p:nvPr/>
          </p:nvSpPr>
          <p:spPr>
            <a:xfrm>
              <a:off x="0" y="0"/>
              <a:ext cx="4816593" cy="2787562"/>
            </a:xfrm>
            <a:custGeom>
              <a:avLst/>
              <a:gdLst/>
              <a:ahLst/>
              <a:cxnLst/>
              <a:rect l="l" t="t" r="r" b="b"/>
              <a:pathLst>
                <a:path w="4893075" h="2787562">
                  <a:moveTo>
                    <a:pt x="21253" y="0"/>
                  </a:moveTo>
                  <a:lnTo>
                    <a:pt x="4871822" y="0"/>
                  </a:lnTo>
                  <a:cubicBezTo>
                    <a:pt x="4883560" y="0"/>
                    <a:pt x="4893075" y="9515"/>
                    <a:pt x="4893075" y="21253"/>
                  </a:cubicBezTo>
                  <a:lnTo>
                    <a:pt x="4893075" y="2766310"/>
                  </a:lnTo>
                  <a:cubicBezTo>
                    <a:pt x="4893075" y="2778047"/>
                    <a:pt x="4883560" y="2787562"/>
                    <a:pt x="4871822" y="2787562"/>
                  </a:cubicBezTo>
                  <a:lnTo>
                    <a:pt x="21253" y="2787562"/>
                  </a:lnTo>
                  <a:cubicBezTo>
                    <a:pt x="9515" y="2787562"/>
                    <a:pt x="0" y="2778047"/>
                    <a:pt x="0" y="2766310"/>
                  </a:cubicBezTo>
                  <a:lnTo>
                    <a:pt x="0" y="21253"/>
                  </a:lnTo>
                  <a:cubicBezTo>
                    <a:pt x="0" y="9515"/>
                    <a:pt x="9515" y="0"/>
                    <a:pt x="21253" y="0"/>
                  </a:cubicBezTo>
                  <a:close/>
                </a:path>
              </a:pathLst>
            </a:custGeom>
            <a:solidFill>
              <a:srgbClr val="274F73">
                <a:alpha val="60784"/>
              </a:srgbClr>
            </a:solidFill>
          </p:spPr>
          <p:txBody>
            <a:bodyPr/>
            <a:lstStyle/>
            <a:p>
              <a:endParaRPr lang="en-US"/>
            </a:p>
          </p:txBody>
        </p:sp>
        <p:sp>
          <p:nvSpPr>
            <p:cNvPr id="6" name="TextBox 6"/>
            <p:cNvSpPr txBox="1"/>
            <p:nvPr/>
          </p:nvSpPr>
          <p:spPr>
            <a:xfrm>
              <a:off x="0" y="-85725"/>
              <a:ext cx="4893075" cy="2873287"/>
            </a:xfrm>
            <a:prstGeom prst="rect">
              <a:avLst/>
            </a:prstGeom>
          </p:spPr>
          <p:txBody>
            <a:bodyPr lIns="50800" tIns="50800" rIns="50800" bIns="50800" rtlCol="0" anchor="ctr"/>
            <a:lstStyle/>
            <a:p>
              <a:pPr algn="ctr">
                <a:lnSpc>
                  <a:spcPts val="3200"/>
                </a:lnSpc>
              </a:pPr>
              <a:endParaRPr/>
            </a:p>
          </p:txBody>
        </p:sp>
      </p:grpSp>
      <p:grpSp>
        <p:nvGrpSpPr>
          <p:cNvPr id="7" name="Group 7"/>
          <p:cNvGrpSpPr/>
          <p:nvPr/>
        </p:nvGrpSpPr>
        <p:grpSpPr>
          <a:xfrm>
            <a:off x="0" y="0"/>
            <a:ext cx="18288000" cy="10287000"/>
            <a:chOff x="0" y="0"/>
            <a:chExt cx="61924335" cy="34832439"/>
          </a:xfrm>
        </p:grpSpPr>
        <p:sp>
          <p:nvSpPr>
            <p:cNvPr id="8" name="Freeform 8"/>
            <p:cNvSpPr/>
            <p:nvPr/>
          </p:nvSpPr>
          <p:spPr>
            <a:xfrm>
              <a:off x="0" y="0"/>
              <a:ext cx="61924338" cy="34832438"/>
            </a:xfrm>
            <a:custGeom>
              <a:avLst/>
              <a:gdLst/>
              <a:ahLst/>
              <a:cxnLst/>
              <a:rect l="l" t="t" r="r" b="b"/>
              <a:pathLst>
                <a:path w="61924338" h="34832438">
                  <a:moveTo>
                    <a:pt x="13970" y="0"/>
                  </a:moveTo>
                  <a:lnTo>
                    <a:pt x="61910367" y="0"/>
                  </a:lnTo>
                  <a:cubicBezTo>
                    <a:pt x="61914075" y="0"/>
                    <a:pt x="61917628" y="1472"/>
                    <a:pt x="61920245" y="4092"/>
                  </a:cubicBezTo>
                  <a:cubicBezTo>
                    <a:pt x="61922868" y="6712"/>
                    <a:pt x="61924338" y="10265"/>
                    <a:pt x="61924338" y="13970"/>
                  </a:cubicBezTo>
                  <a:lnTo>
                    <a:pt x="61924338" y="34818467"/>
                  </a:lnTo>
                  <a:cubicBezTo>
                    <a:pt x="61924338" y="34826184"/>
                    <a:pt x="61918081" y="34832438"/>
                    <a:pt x="61910367" y="34832438"/>
                  </a:cubicBezTo>
                  <a:lnTo>
                    <a:pt x="13970" y="34832438"/>
                  </a:lnTo>
                  <a:cubicBezTo>
                    <a:pt x="10265" y="34832438"/>
                    <a:pt x="6712" y="34830965"/>
                    <a:pt x="4092" y="34828345"/>
                  </a:cubicBezTo>
                  <a:cubicBezTo>
                    <a:pt x="1472" y="34825725"/>
                    <a:pt x="0" y="34822172"/>
                    <a:pt x="0" y="34818467"/>
                  </a:cubicBezTo>
                  <a:lnTo>
                    <a:pt x="0" y="13970"/>
                  </a:lnTo>
                  <a:cubicBezTo>
                    <a:pt x="0" y="6255"/>
                    <a:pt x="6255" y="0"/>
                    <a:pt x="13970" y="0"/>
                  </a:cubicBezTo>
                  <a:close/>
                </a:path>
              </a:pathLst>
            </a:custGeom>
            <a:ln w="142875" cap="rnd">
              <a:solidFill>
                <a:srgbClr val="172D42"/>
              </a:solidFill>
              <a:prstDash val="solid"/>
              <a:round/>
            </a:ln>
          </p:spPr>
          <p:txBody>
            <a:bodyPr/>
            <a:lstStyle/>
            <a:p>
              <a:endParaRPr lang="en-US"/>
            </a:p>
          </p:txBody>
        </p:sp>
        <p:sp>
          <p:nvSpPr>
            <p:cNvPr id="9" name="TextBox 9"/>
            <p:cNvSpPr txBox="1"/>
            <p:nvPr/>
          </p:nvSpPr>
          <p:spPr>
            <a:xfrm>
              <a:off x="0" y="-9525"/>
              <a:ext cx="61924335" cy="34841964"/>
            </a:xfrm>
            <a:prstGeom prst="rect">
              <a:avLst/>
            </a:prstGeom>
          </p:spPr>
          <p:txBody>
            <a:bodyPr lIns="5927" tIns="5927" rIns="5927" bIns="5927" rtlCol="0" anchor="ctr"/>
            <a:lstStyle/>
            <a:p>
              <a:pPr algn="ctr">
                <a:lnSpc>
                  <a:spcPts val="1487"/>
                </a:lnSpc>
                <a:spcBef>
                  <a:spcPct val="0"/>
                </a:spcBef>
              </a:pPr>
              <a:endParaRPr/>
            </a:p>
          </p:txBody>
        </p:sp>
      </p:grpSp>
      <p:grpSp>
        <p:nvGrpSpPr>
          <p:cNvPr id="10" name="Group 10"/>
          <p:cNvGrpSpPr/>
          <p:nvPr/>
        </p:nvGrpSpPr>
        <p:grpSpPr>
          <a:xfrm>
            <a:off x="0" y="0"/>
            <a:ext cx="18288000" cy="10287000"/>
            <a:chOff x="0" y="0"/>
            <a:chExt cx="61924335" cy="34832439"/>
          </a:xfrm>
        </p:grpSpPr>
        <p:sp>
          <p:nvSpPr>
            <p:cNvPr id="11" name="Freeform 11"/>
            <p:cNvSpPr/>
            <p:nvPr/>
          </p:nvSpPr>
          <p:spPr>
            <a:xfrm>
              <a:off x="0" y="0"/>
              <a:ext cx="61924338" cy="34832438"/>
            </a:xfrm>
            <a:custGeom>
              <a:avLst/>
              <a:gdLst/>
              <a:ahLst/>
              <a:cxnLst/>
              <a:rect l="l" t="t" r="r" b="b"/>
              <a:pathLst>
                <a:path w="61924338" h="34832438">
                  <a:moveTo>
                    <a:pt x="0" y="0"/>
                  </a:moveTo>
                  <a:lnTo>
                    <a:pt x="61924338" y="0"/>
                  </a:lnTo>
                  <a:lnTo>
                    <a:pt x="61924338" y="34832438"/>
                  </a:lnTo>
                  <a:lnTo>
                    <a:pt x="0" y="34832438"/>
                  </a:lnTo>
                  <a:close/>
                </a:path>
              </a:pathLst>
            </a:custGeom>
            <a:ln w="104775" cap="sq">
              <a:solidFill>
                <a:srgbClr val="172D42"/>
              </a:solidFill>
              <a:prstDash val="solid"/>
              <a:miter/>
            </a:ln>
          </p:spPr>
          <p:txBody>
            <a:bodyPr/>
            <a:lstStyle/>
            <a:p>
              <a:endParaRPr lang="en-US"/>
            </a:p>
          </p:txBody>
        </p:sp>
        <p:sp>
          <p:nvSpPr>
            <p:cNvPr id="12" name="TextBox 12"/>
            <p:cNvSpPr txBox="1"/>
            <p:nvPr/>
          </p:nvSpPr>
          <p:spPr>
            <a:xfrm>
              <a:off x="0" y="-9525"/>
              <a:ext cx="61924335" cy="34841964"/>
            </a:xfrm>
            <a:prstGeom prst="rect">
              <a:avLst/>
            </a:prstGeom>
          </p:spPr>
          <p:txBody>
            <a:bodyPr lIns="5927" tIns="5927" rIns="5927" bIns="5927" rtlCol="0" anchor="ctr"/>
            <a:lstStyle/>
            <a:p>
              <a:pPr algn="ctr">
                <a:lnSpc>
                  <a:spcPts val="1487"/>
                </a:lnSpc>
                <a:spcBef>
                  <a:spcPct val="0"/>
                </a:spcBef>
              </a:pPr>
              <a:endParaRPr/>
            </a:p>
          </p:txBody>
        </p:sp>
      </p:grpSp>
      <p:grpSp>
        <p:nvGrpSpPr>
          <p:cNvPr id="13" name="Group 13"/>
          <p:cNvGrpSpPr/>
          <p:nvPr/>
        </p:nvGrpSpPr>
        <p:grpSpPr>
          <a:xfrm>
            <a:off x="1028700" y="3509032"/>
            <a:ext cx="16230600" cy="5749268"/>
            <a:chOff x="0" y="0"/>
            <a:chExt cx="4274726" cy="1514211"/>
          </a:xfrm>
        </p:grpSpPr>
        <p:sp>
          <p:nvSpPr>
            <p:cNvPr id="14" name="Freeform 14"/>
            <p:cNvSpPr/>
            <p:nvPr/>
          </p:nvSpPr>
          <p:spPr>
            <a:xfrm>
              <a:off x="0" y="0"/>
              <a:ext cx="4274726" cy="1514211"/>
            </a:xfrm>
            <a:custGeom>
              <a:avLst/>
              <a:gdLst/>
              <a:ahLst/>
              <a:cxnLst/>
              <a:rect l="l" t="t" r="r" b="b"/>
              <a:pathLst>
                <a:path w="4274726" h="1514211">
                  <a:moveTo>
                    <a:pt x="24327" y="0"/>
                  </a:moveTo>
                  <a:lnTo>
                    <a:pt x="4250399" y="0"/>
                  </a:lnTo>
                  <a:cubicBezTo>
                    <a:pt x="4263834" y="0"/>
                    <a:pt x="4274726" y="10891"/>
                    <a:pt x="4274726" y="24327"/>
                  </a:cubicBezTo>
                  <a:lnTo>
                    <a:pt x="4274726" y="1489884"/>
                  </a:lnTo>
                  <a:cubicBezTo>
                    <a:pt x="4274726" y="1503319"/>
                    <a:pt x="4263834" y="1514211"/>
                    <a:pt x="4250399" y="1514211"/>
                  </a:cubicBezTo>
                  <a:lnTo>
                    <a:pt x="24327" y="1514211"/>
                  </a:lnTo>
                  <a:cubicBezTo>
                    <a:pt x="17875" y="1514211"/>
                    <a:pt x="11687" y="1511648"/>
                    <a:pt x="7125" y="1507085"/>
                  </a:cubicBezTo>
                  <a:cubicBezTo>
                    <a:pt x="2563" y="1502523"/>
                    <a:pt x="0" y="1496336"/>
                    <a:pt x="0" y="1489884"/>
                  </a:cubicBezTo>
                  <a:lnTo>
                    <a:pt x="0" y="24327"/>
                  </a:lnTo>
                  <a:cubicBezTo>
                    <a:pt x="0" y="10891"/>
                    <a:pt x="10891" y="0"/>
                    <a:pt x="24327" y="0"/>
                  </a:cubicBezTo>
                  <a:close/>
                </a:path>
              </a:pathLst>
            </a:custGeom>
            <a:solidFill>
              <a:srgbClr val="182B3C"/>
            </a:solidFill>
          </p:spPr>
          <p:txBody>
            <a:bodyPr/>
            <a:lstStyle/>
            <a:p>
              <a:endParaRPr lang="en-US"/>
            </a:p>
          </p:txBody>
        </p:sp>
        <p:sp>
          <p:nvSpPr>
            <p:cNvPr id="15" name="TextBox 15"/>
            <p:cNvSpPr txBox="1"/>
            <p:nvPr/>
          </p:nvSpPr>
          <p:spPr>
            <a:xfrm>
              <a:off x="0" y="38100"/>
              <a:ext cx="4274726" cy="1476111"/>
            </a:xfrm>
            <a:prstGeom prst="rect">
              <a:avLst/>
            </a:prstGeom>
          </p:spPr>
          <p:txBody>
            <a:bodyPr lIns="50800" tIns="50800" rIns="50800" bIns="50800" rtlCol="0" anchor="ctr"/>
            <a:lstStyle/>
            <a:p>
              <a:pPr algn="ctr">
                <a:lnSpc>
                  <a:spcPts val="2400"/>
                </a:lnSpc>
              </a:pPr>
              <a:endParaRPr/>
            </a:p>
          </p:txBody>
        </p:sp>
      </p:grpSp>
      <p:sp>
        <p:nvSpPr>
          <p:cNvPr id="16" name="AutoShape 16"/>
          <p:cNvSpPr/>
          <p:nvPr/>
        </p:nvSpPr>
        <p:spPr>
          <a:xfrm>
            <a:off x="1931880" y="6821459"/>
            <a:ext cx="14424241" cy="0"/>
          </a:xfrm>
          <a:prstGeom prst="line">
            <a:avLst/>
          </a:prstGeom>
          <a:ln w="28575" cap="flat">
            <a:solidFill>
              <a:srgbClr val="42C3F7"/>
            </a:solidFill>
            <a:prstDash val="solid"/>
            <a:headEnd type="none" w="sm" len="sm"/>
            <a:tailEnd type="none" w="sm" len="sm"/>
          </a:ln>
        </p:spPr>
        <p:txBody>
          <a:bodyPr/>
          <a:lstStyle/>
          <a:p>
            <a:endParaRPr lang="en-US"/>
          </a:p>
        </p:txBody>
      </p:sp>
      <p:sp>
        <p:nvSpPr>
          <p:cNvPr id="17" name="TextBox 17"/>
          <p:cNvSpPr txBox="1"/>
          <p:nvPr/>
        </p:nvSpPr>
        <p:spPr>
          <a:xfrm>
            <a:off x="1896721" y="3631853"/>
            <a:ext cx="14623345" cy="3347070"/>
          </a:xfrm>
          <a:prstGeom prst="rect">
            <a:avLst/>
          </a:prstGeom>
        </p:spPr>
        <p:txBody>
          <a:bodyPr lIns="0" tIns="0" rIns="0" bIns="0" rtlCol="0" anchor="t">
            <a:spAutoFit/>
          </a:bodyPr>
          <a:lstStyle/>
          <a:p>
            <a:pPr algn="l">
              <a:lnSpc>
                <a:spcPts val="8700"/>
              </a:lnSpc>
            </a:pPr>
            <a:r>
              <a:rPr lang="en-US" sz="8000">
                <a:solidFill>
                  <a:srgbClr val="FFFFFF"/>
                </a:solidFill>
                <a:latin typeface="Montserrat Black"/>
                <a:ea typeface="League Spartan"/>
                <a:cs typeface="League Spartan"/>
                <a:sym typeface="League Spartan"/>
              </a:rPr>
              <a:t>Maine DOE</a:t>
            </a:r>
            <a:endParaRPr lang="en-US" sz="8000">
              <a:solidFill>
                <a:srgbClr val="FFFFFF"/>
              </a:solidFill>
              <a:latin typeface="Montserrat Black"/>
              <a:ea typeface="League Spartan"/>
              <a:cs typeface="League Spartan"/>
            </a:endParaRPr>
          </a:p>
          <a:p>
            <a:pPr>
              <a:lnSpc>
                <a:spcPts val="8700"/>
              </a:lnSpc>
            </a:pPr>
            <a:r>
              <a:rPr lang="en-US" sz="8000">
                <a:solidFill>
                  <a:srgbClr val="FFFFFF"/>
                </a:solidFill>
                <a:latin typeface="Montserrat Black"/>
                <a:ea typeface="League Spartan"/>
                <a:cs typeface="League Spartan"/>
                <a:sym typeface="League Spartan"/>
              </a:rPr>
              <a:t>School Health </a:t>
            </a:r>
            <a:endParaRPr lang="en-US" sz="8000">
              <a:solidFill>
                <a:srgbClr val="FFFFFF"/>
              </a:solidFill>
              <a:latin typeface="Montserrat Black" panose="020F0502020204030204" pitchFamily="2" charset="0"/>
              <a:ea typeface="League Spartan"/>
              <a:cs typeface="League Spartan"/>
              <a:sym typeface="League Spartan"/>
            </a:endParaRPr>
          </a:p>
          <a:p>
            <a:pPr>
              <a:lnSpc>
                <a:spcPts val="8700"/>
              </a:lnSpc>
            </a:pPr>
            <a:r>
              <a:rPr lang="en-US" sz="8000">
                <a:solidFill>
                  <a:srgbClr val="FFFFFF"/>
                </a:solidFill>
                <a:latin typeface="Montserrat Black"/>
                <a:ea typeface="League Spartan"/>
                <a:cs typeface="League Spartan"/>
                <a:sym typeface="League Spartan"/>
              </a:rPr>
              <a:t>Emergency Quick Guide</a:t>
            </a:r>
            <a:endParaRPr lang="en-US" sz="8000">
              <a:solidFill>
                <a:srgbClr val="FFFFFF"/>
              </a:solidFill>
              <a:latin typeface="Montserrat Black" panose="020F0502020204030204" pitchFamily="2" charset="0"/>
              <a:ea typeface="League Spartan"/>
              <a:cs typeface="League Spartan"/>
            </a:endParaRPr>
          </a:p>
        </p:txBody>
      </p:sp>
      <p:sp>
        <p:nvSpPr>
          <p:cNvPr id="18" name="Freeform 18"/>
          <p:cNvSpPr/>
          <p:nvPr/>
        </p:nvSpPr>
        <p:spPr>
          <a:xfrm>
            <a:off x="1028700" y="766156"/>
            <a:ext cx="4550244" cy="1952301"/>
          </a:xfrm>
          <a:custGeom>
            <a:avLst/>
            <a:gdLst/>
            <a:ahLst/>
            <a:cxnLst/>
            <a:rect l="l" t="t" r="r" b="b"/>
            <a:pathLst>
              <a:path w="4550244" h="1952301">
                <a:moveTo>
                  <a:pt x="0" y="0"/>
                </a:moveTo>
                <a:lnTo>
                  <a:pt x="4550244" y="0"/>
                </a:lnTo>
                <a:lnTo>
                  <a:pt x="4550244" y="1952301"/>
                </a:lnTo>
                <a:lnTo>
                  <a:pt x="0" y="1952301"/>
                </a:lnTo>
                <a:lnTo>
                  <a:pt x="0" y="0"/>
                </a:lnTo>
                <a:close/>
              </a:path>
            </a:pathLst>
          </a:custGeom>
          <a:blipFill>
            <a:blip r:embed="rId5"/>
            <a:stretch>
              <a:fillRect/>
            </a:stretch>
          </a:blipFill>
        </p:spPr>
        <p:txBody>
          <a:bodyPr/>
          <a:lstStyle/>
          <a:p>
            <a:endParaRPr lang="en-US"/>
          </a:p>
        </p:txBody>
      </p:sp>
      <p:sp>
        <p:nvSpPr>
          <p:cNvPr id="19" name="TextBox 19"/>
          <p:cNvSpPr txBox="1"/>
          <p:nvPr/>
        </p:nvSpPr>
        <p:spPr>
          <a:xfrm>
            <a:off x="1931880" y="7591976"/>
            <a:ext cx="3859320" cy="355482"/>
          </a:xfrm>
          <a:prstGeom prst="rect">
            <a:avLst/>
          </a:prstGeom>
        </p:spPr>
        <p:txBody>
          <a:bodyPr wrap="square" lIns="0" tIns="0" rIns="0" bIns="0" rtlCol="0" anchor="t">
            <a:spAutoFit/>
          </a:bodyPr>
          <a:lstStyle/>
          <a:p>
            <a:pPr>
              <a:lnSpc>
                <a:spcPts val="2958"/>
              </a:lnSpc>
              <a:spcBef>
                <a:spcPct val="0"/>
              </a:spcBef>
            </a:pPr>
            <a:r>
              <a:rPr lang="en-US" sz="2100" b="1">
                <a:solidFill>
                  <a:srgbClr val="EEE6DF"/>
                </a:solidFill>
                <a:latin typeface="Montserrat Black"/>
                <a:ea typeface="League Spartan"/>
                <a:cs typeface="League Spartan"/>
                <a:sym typeface="League Spartan"/>
              </a:rPr>
              <a:t>Prepared by: </a:t>
            </a:r>
          </a:p>
        </p:txBody>
      </p:sp>
      <p:sp>
        <p:nvSpPr>
          <p:cNvPr id="20" name="TextBox 20"/>
          <p:cNvSpPr txBox="1"/>
          <p:nvPr/>
        </p:nvSpPr>
        <p:spPr>
          <a:xfrm>
            <a:off x="1931880" y="7899537"/>
            <a:ext cx="6831120" cy="839076"/>
          </a:xfrm>
          <a:prstGeom prst="rect">
            <a:avLst/>
          </a:prstGeom>
        </p:spPr>
        <p:txBody>
          <a:bodyPr wrap="square" lIns="0" tIns="0" rIns="0" bIns="0" rtlCol="0" anchor="t">
            <a:spAutoFit/>
          </a:bodyPr>
          <a:lstStyle/>
          <a:p>
            <a:pPr>
              <a:lnSpc>
                <a:spcPts val="3360"/>
              </a:lnSpc>
              <a:spcBef>
                <a:spcPct val="0"/>
              </a:spcBef>
            </a:pPr>
            <a:r>
              <a:rPr lang="en-US" sz="2400">
                <a:solidFill>
                  <a:srgbClr val="FFFFFF"/>
                </a:solidFill>
                <a:latin typeface="Montserrat Black"/>
                <a:ea typeface="League Spartan"/>
                <a:cs typeface="League Spartan"/>
                <a:sym typeface="League Spartan"/>
              </a:rPr>
              <a:t>Maine DOE School Health Services</a:t>
            </a:r>
            <a:endParaRPr lang="en-US" sz="2400">
              <a:solidFill>
                <a:srgbClr val="FFFFFF"/>
              </a:solidFill>
              <a:latin typeface="Montserrat Black"/>
              <a:ea typeface="League Spartan"/>
              <a:cs typeface="League Spartan"/>
            </a:endParaRPr>
          </a:p>
          <a:p>
            <a:pPr>
              <a:lnSpc>
                <a:spcPts val="3360"/>
              </a:lnSpc>
              <a:spcBef>
                <a:spcPct val="0"/>
              </a:spcBef>
            </a:pPr>
            <a:r>
              <a:rPr lang="en-US" sz="2400">
                <a:solidFill>
                  <a:srgbClr val="FFFFFF"/>
                </a:solidFill>
                <a:latin typeface="Montserrat Black"/>
                <a:ea typeface="League Spartan"/>
                <a:cs typeface="League Spartan"/>
              </a:rPr>
              <a:t>Office of School and Student Supports</a:t>
            </a:r>
            <a:endParaRPr lang="en-US" sz="2400" b="1">
              <a:solidFill>
                <a:srgbClr val="FFFFFF"/>
              </a:solidFill>
              <a:latin typeface="Montserrat Black" panose="020F0502020204030204" pitchFamily="2" charset="0"/>
              <a:ea typeface="League Spartan"/>
              <a:cs typeface="League Spartan"/>
            </a:endParaRPr>
          </a:p>
        </p:txBody>
      </p:sp>
      <p:sp>
        <p:nvSpPr>
          <p:cNvPr id="24" name="Slide Number Placeholder 23">
            <a:extLst>
              <a:ext uri="{FF2B5EF4-FFF2-40B4-BE49-F238E27FC236}">
                <a16:creationId xmlns:a16="http://schemas.microsoft.com/office/drawing/2014/main" id="{FB20898F-18BA-D3C0-07A2-EBF5044BB23F}"/>
              </a:ext>
            </a:extLst>
          </p:cNvPr>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Background pattern&#10;&#10;AI-generated content may be incorrect.">
            <a:extLst>
              <a:ext uri="{FF2B5EF4-FFF2-40B4-BE49-F238E27FC236}">
                <a16:creationId xmlns:a16="http://schemas.microsoft.com/office/drawing/2014/main" id="{367F4CF8-04EB-5CD8-4C11-D7542DD87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p:cNvSpPr txBox="1"/>
          <p:nvPr/>
        </p:nvSpPr>
        <p:spPr>
          <a:xfrm>
            <a:off x="1044919" y="807791"/>
            <a:ext cx="16735822" cy="795089"/>
          </a:xfrm>
          <a:prstGeom prst="rect">
            <a:avLst/>
          </a:prstGeom>
        </p:spPr>
        <p:txBody>
          <a:bodyPr wrap="square" lIns="0" tIns="0" rIns="0" bIns="0" rtlCol="0" anchor="t">
            <a:spAutoFit/>
          </a:bodyPr>
          <a:lstStyle/>
          <a:p>
            <a:pPr>
              <a:lnSpc>
                <a:spcPts val="6156"/>
              </a:lnSpc>
              <a:spcBef>
                <a:spcPct val="0"/>
              </a:spcBef>
            </a:pPr>
            <a:r>
              <a:rPr lang="en-US" sz="6000">
                <a:solidFill>
                  <a:srgbClr val="182B3C"/>
                </a:solidFill>
                <a:latin typeface="Montserrat Black"/>
                <a:ea typeface="League Spartan"/>
                <a:cs typeface="League Spartan"/>
                <a:sym typeface="League Spartan"/>
              </a:rPr>
              <a:t>School Health Emergency Quick Guide</a:t>
            </a:r>
            <a:endParaRPr lang="en-US" sz="6000">
              <a:solidFill>
                <a:srgbClr val="182B3C"/>
              </a:solidFill>
              <a:latin typeface="Montserrat Black" panose="020F0502020204030204" pitchFamily="2" charset="0"/>
              <a:ea typeface="League Spartan"/>
              <a:cs typeface="League Spartan"/>
              <a:sym typeface="League Spartan"/>
            </a:endParaRPr>
          </a:p>
        </p:txBody>
      </p:sp>
      <p:sp>
        <p:nvSpPr>
          <p:cNvPr id="21" name="TextBox 21"/>
          <p:cNvSpPr txBox="1"/>
          <p:nvPr/>
        </p:nvSpPr>
        <p:spPr>
          <a:xfrm>
            <a:off x="1039231" y="2023905"/>
            <a:ext cx="15689415" cy="5198924"/>
          </a:xfrm>
          <a:prstGeom prst="rect">
            <a:avLst/>
          </a:prstGeom>
        </p:spPr>
        <p:txBody>
          <a:bodyPr wrap="square" lIns="0" tIns="0" rIns="0" bIns="0" rtlCol="0" anchor="t">
            <a:spAutoFit/>
          </a:bodyPr>
          <a:lstStyle/>
          <a:p>
            <a:pPr>
              <a:lnSpc>
                <a:spcPts val="3653"/>
              </a:lnSpc>
            </a:pPr>
            <a:r>
              <a:rPr lang="en-US" sz="2800" u="none" strike="noStrike">
                <a:solidFill>
                  <a:srgbClr val="000000"/>
                </a:solidFill>
                <a:latin typeface="Calibri (MS)"/>
                <a:ea typeface="Calibri (MS)"/>
                <a:cs typeface="Calibri (MS)"/>
                <a:sym typeface="Calibri (MS)"/>
              </a:rPr>
              <a:t>Maine </a:t>
            </a:r>
            <a:r>
              <a:rPr lang="en-US" sz="2800">
                <a:solidFill>
                  <a:srgbClr val="000000"/>
                </a:solidFill>
                <a:latin typeface="Calibri (MS)"/>
                <a:ea typeface="Calibri (MS)"/>
                <a:cs typeface="Calibri (MS)"/>
                <a:sym typeface="Calibri (MS)"/>
              </a:rPr>
              <a:t>DOE partnered with Maine EMS to produce a School Health Emergency Quick Guide for use in a school health emergency.</a:t>
            </a:r>
            <a:endParaRPr lang="en-US" sz="2800" u="none" strike="noStrike">
              <a:solidFill>
                <a:srgbClr val="000000"/>
              </a:solidFill>
              <a:latin typeface="Calibri (MS)"/>
              <a:ea typeface="Calibri (MS)"/>
              <a:cs typeface="Calibri (MS)"/>
            </a:endParaRPr>
          </a:p>
          <a:p>
            <a:pPr marL="0" lvl="0" indent="0" algn="l">
              <a:lnSpc>
                <a:spcPts val="3653"/>
              </a:lnSpc>
            </a:pPr>
            <a:endParaRPr lang="en-US" sz="2800" u="none" strike="noStrike">
              <a:solidFill>
                <a:srgbClr val="000000"/>
              </a:solidFill>
              <a:latin typeface="Calibri (MS)"/>
              <a:ea typeface="Calibri (MS)"/>
              <a:cs typeface="Calibri (MS)"/>
            </a:endParaRPr>
          </a:p>
          <a:p>
            <a:pPr>
              <a:lnSpc>
                <a:spcPts val="3653"/>
              </a:lnSpc>
            </a:pPr>
            <a:r>
              <a:rPr lang="en-US" sz="2800">
                <a:solidFill>
                  <a:srgbClr val="000000"/>
                </a:solidFill>
                <a:latin typeface="Calibri (MS)"/>
                <a:ea typeface="Calibri (MS)"/>
                <a:cs typeface="Calibri (MS)"/>
              </a:rPr>
              <a:t>The Quick Guide is meant to assist </a:t>
            </a:r>
            <a:r>
              <a:rPr lang="en-US" sz="2800" b="1">
                <a:solidFill>
                  <a:srgbClr val="000000"/>
                </a:solidFill>
                <a:latin typeface="Calibri (MS)"/>
                <a:ea typeface="Calibri (MS)"/>
                <a:cs typeface="Calibri (MS)"/>
              </a:rPr>
              <a:t>ALL SCHOOL STAFF</a:t>
            </a:r>
            <a:r>
              <a:rPr lang="en-US" sz="2800">
                <a:solidFill>
                  <a:srgbClr val="000000"/>
                </a:solidFill>
                <a:latin typeface="Calibri (MS)"/>
                <a:ea typeface="Calibri (MS)"/>
                <a:cs typeface="Calibri (MS)"/>
              </a:rPr>
              <a:t> in the event of an emergency at school: in the classroom, on the playground, on the bus, on field trips, etc.</a:t>
            </a:r>
          </a:p>
          <a:p>
            <a:pPr>
              <a:lnSpc>
                <a:spcPts val="3653"/>
              </a:lnSpc>
            </a:pPr>
            <a:endParaRPr lang="en-US" sz="2800">
              <a:solidFill>
                <a:srgbClr val="000000"/>
              </a:solidFill>
              <a:latin typeface="Calibri (MS)"/>
              <a:ea typeface="Calibri (MS)"/>
              <a:cs typeface="Calibri (MS)"/>
            </a:endParaRPr>
          </a:p>
          <a:p>
            <a:pPr>
              <a:lnSpc>
                <a:spcPts val="3653"/>
              </a:lnSpc>
            </a:pPr>
            <a:r>
              <a:rPr lang="en-US" sz="2800">
                <a:solidFill>
                  <a:srgbClr val="000000"/>
                </a:solidFill>
                <a:latin typeface="Calibri (MS)"/>
                <a:ea typeface="Calibri (MS)"/>
                <a:cs typeface="Calibri (MS)"/>
              </a:rPr>
              <a:t>Today, we will:</a:t>
            </a:r>
          </a:p>
          <a:p>
            <a:pPr marL="457200" indent="-457200">
              <a:lnSpc>
                <a:spcPts val="3653"/>
              </a:lnSpc>
              <a:buFont typeface="Arial"/>
              <a:buChar char="•"/>
            </a:pPr>
            <a:r>
              <a:rPr lang="en-US" sz="2800">
                <a:solidFill>
                  <a:srgbClr val="000000"/>
                </a:solidFill>
                <a:latin typeface="Calibri (MS)"/>
                <a:ea typeface="Calibri (MS)"/>
                <a:cs typeface="Calibri (MS)"/>
              </a:rPr>
              <a:t>Introduce you to the School Health Emergency Quick Guide</a:t>
            </a:r>
          </a:p>
          <a:p>
            <a:pPr marL="457200" indent="-457200">
              <a:lnSpc>
                <a:spcPts val="3653"/>
              </a:lnSpc>
              <a:buFont typeface="Arial"/>
              <a:buChar char="•"/>
            </a:pPr>
            <a:r>
              <a:rPr lang="en-US" sz="2800">
                <a:solidFill>
                  <a:srgbClr val="000000"/>
                </a:solidFill>
                <a:latin typeface="Calibri (MS)"/>
                <a:ea typeface="Calibri (MS)"/>
                <a:cs typeface="Calibri (MS)"/>
              </a:rPr>
              <a:t>Show you how to access and download each version</a:t>
            </a:r>
          </a:p>
          <a:p>
            <a:pPr marL="457200" indent="-457200">
              <a:lnSpc>
                <a:spcPts val="3653"/>
              </a:lnSpc>
              <a:buFont typeface="Arial"/>
              <a:buChar char="•"/>
            </a:pPr>
            <a:r>
              <a:rPr lang="en-US" sz="2800">
                <a:solidFill>
                  <a:srgbClr val="000000"/>
                </a:solidFill>
                <a:latin typeface="Calibri (MS)"/>
                <a:ea typeface="Calibri (MS)"/>
                <a:cs typeface="Calibri (MS)"/>
              </a:rPr>
              <a:t>Get to know the Quick Guide through a brief case study</a:t>
            </a:r>
          </a:p>
          <a:p>
            <a:pPr>
              <a:lnSpc>
                <a:spcPts val="3653"/>
              </a:lnSpc>
            </a:pPr>
            <a:endParaRPr lang="en-US" sz="2899">
              <a:solidFill>
                <a:srgbClr val="000000"/>
              </a:solidFill>
              <a:latin typeface="Calibri (MS)"/>
              <a:ea typeface="Calibri (MS)"/>
              <a:cs typeface="Calibri (MS)"/>
            </a:endParaRPr>
          </a:p>
        </p:txBody>
      </p:sp>
      <p:sp>
        <p:nvSpPr>
          <p:cNvPr id="26" name="Slide Number Placeholder 25">
            <a:extLst>
              <a:ext uri="{FF2B5EF4-FFF2-40B4-BE49-F238E27FC236}">
                <a16:creationId xmlns:a16="http://schemas.microsoft.com/office/drawing/2014/main" id="{7A2BC65C-0E88-2D55-21A6-8E7B484E3A5B}"/>
              </a:ext>
            </a:extLst>
          </p:cNvPr>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ED145B53-00AC-10EE-8564-AF14193D6B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p:cNvSpPr txBox="1"/>
          <p:nvPr/>
        </p:nvSpPr>
        <p:spPr>
          <a:xfrm>
            <a:off x="1633194" y="811029"/>
            <a:ext cx="15023257" cy="1744067"/>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The Quick Guide is now available in two formats!</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31757C97-E1FE-5DD8-A77C-9D4182CF35C2}"/>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2" name="TextBox 16">
            <a:extLst>
              <a:ext uri="{FF2B5EF4-FFF2-40B4-BE49-F238E27FC236}">
                <a16:creationId xmlns:a16="http://schemas.microsoft.com/office/drawing/2014/main" id="{B10C6458-D4A4-5FFA-FB38-C7EB6797EFAA}"/>
              </a:ext>
            </a:extLst>
          </p:cNvPr>
          <p:cNvSpPr txBox="1"/>
          <p:nvPr/>
        </p:nvSpPr>
        <p:spPr>
          <a:xfrm rot="-5400000">
            <a:off x="7702362" y="5511817"/>
            <a:ext cx="6169034"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rPr>
              <a:t>Mobile</a:t>
            </a:r>
            <a:endParaRPr lang="en-US" sz="6000" b="1">
              <a:solidFill>
                <a:srgbClr val="182B3C"/>
              </a:solidFill>
              <a:latin typeface="Montserrat Black" panose="020F0502020204030204" pitchFamily="2" charset="0"/>
              <a:ea typeface="League Spartan"/>
              <a:cs typeface="League Spartan"/>
            </a:endParaRPr>
          </a:p>
        </p:txBody>
      </p:sp>
      <p:sp>
        <p:nvSpPr>
          <p:cNvPr id="3" name="TextBox 16">
            <a:extLst>
              <a:ext uri="{FF2B5EF4-FFF2-40B4-BE49-F238E27FC236}">
                <a16:creationId xmlns:a16="http://schemas.microsoft.com/office/drawing/2014/main" id="{C6FE3DBE-F95F-A782-15C4-4389B0C47FAB}"/>
              </a:ext>
            </a:extLst>
          </p:cNvPr>
          <p:cNvSpPr txBox="1"/>
          <p:nvPr/>
        </p:nvSpPr>
        <p:spPr>
          <a:xfrm rot="16200000">
            <a:off x="7235" y="5479620"/>
            <a:ext cx="6217328"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PDF</a:t>
            </a:r>
            <a:r>
              <a:rPr lang="en-US" sz="6300" b="1">
                <a:solidFill>
                  <a:srgbClr val="182B3C"/>
                </a:solidFill>
                <a:latin typeface="Montserrat Black"/>
                <a:ea typeface="League Spartan"/>
                <a:cs typeface="League Spartan"/>
                <a:sym typeface="League Spartan"/>
              </a:rPr>
              <a:t>  </a:t>
            </a:r>
            <a:endParaRPr lang="en-US" sz="6300" b="1">
              <a:solidFill>
                <a:srgbClr val="182B3C"/>
              </a:solidFill>
              <a:latin typeface="Montserrat Black" panose="020F0502020204030204" pitchFamily="2" charset="0"/>
              <a:ea typeface="League Spartan"/>
              <a:cs typeface="League Spartan"/>
            </a:endParaRPr>
          </a:p>
        </p:txBody>
      </p:sp>
      <p:pic>
        <p:nvPicPr>
          <p:cNvPr id="7" name="Picture 6">
            <a:extLst>
              <a:ext uri="{FF2B5EF4-FFF2-40B4-BE49-F238E27FC236}">
                <a16:creationId xmlns:a16="http://schemas.microsoft.com/office/drawing/2014/main" id="{D5CE9FD7-6457-0424-5A85-BC080B4316D2}"/>
              </a:ext>
            </a:extLst>
          </p:cNvPr>
          <p:cNvPicPr>
            <a:picLocks noChangeAspect="1"/>
          </p:cNvPicPr>
          <p:nvPr/>
        </p:nvPicPr>
        <p:blipFill>
          <a:blip r:embed="rId4"/>
          <a:stretch>
            <a:fillRect/>
          </a:stretch>
        </p:blipFill>
        <p:spPr>
          <a:xfrm>
            <a:off x="3573953" y="2716501"/>
            <a:ext cx="4872880" cy="6248501"/>
          </a:xfrm>
          <a:prstGeom prst="rect">
            <a:avLst/>
          </a:prstGeom>
        </p:spPr>
      </p:pic>
      <p:pic>
        <p:nvPicPr>
          <p:cNvPr id="9" name="Picture 8" descr="Guidelines Cover">
            <a:extLst>
              <a:ext uri="{FF2B5EF4-FFF2-40B4-BE49-F238E27FC236}">
                <a16:creationId xmlns:a16="http://schemas.microsoft.com/office/drawing/2014/main" id="{92E05855-2CF5-A4F4-11FD-408CD7F3156C}"/>
              </a:ext>
            </a:extLst>
          </p:cNvPr>
          <p:cNvPicPr>
            <a:picLocks noChangeAspect="1"/>
          </p:cNvPicPr>
          <p:nvPr/>
        </p:nvPicPr>
        <p:blipFill>
          <a:blip r:embed="rId5"/>
          <a:srcRect l="4615" t="4556" r="68047" b="1822"/>
          <a:stretch>
            <a:fillRect/>
          </a:stretch>
        </p:blipFill>
        <p:spPr>
          <a:xfrm>
            <a:off x="11219550" y="2580586"/>
            <a:ext cx="3639221" cy="6453182"/>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Background pattern&#10;&#10;AI-generated content may be incorrect.">
            <a:extLst>
              <a:ext uri="{FF2B5EF4-FFF2-40B4-BE49-F238E27FC236}">
                <a16:creationId xmlns:a16="http://schemas.microsoft.com/office/drawing/2014/main" id="{FF78C88D-DAA6-38DD-3EAC-D94CB0475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p:cNvSpPr txBox="1"/>
          <p:nvPr/>
        </p:nvSpPr>
        <p:spPr>
          <a:xfrm>
            <a:off x="894521" y="726901"/>
            <a:ext cx="8387770" cy="969753"/>
          </a:xfrm>
          <a:prstGeom prst="rect">
            <a:avLst/>
          </a:prstGeom>
        </p:spPr>
        <p:txBody>
          <a:bodyPr lIns="0" tIns="0" rIns="0" bIns="0" rtlCol="0" anchor="t">
            <a:spAutoFit/>
          </a:bodyPr>
          <a:lstStyle/>
          <a:p>
            <a:pPr>
              <a:lnSpc>
                <a:spcPts val="7979"/>
              </a:lnSpc>
            </a:pPr>
            <a:r>
              <a:rPr lang="en-US" sz="6000" b="1">
                <a:solidFill>
                  <a:srgbClr val="172D42"/>
                </a:solidFill>
                <a:latin typeface="Montserrat Black"/>
                <a:sym typeface="League Spartan"/>
              </a:rPr>
              <a:t>PDF Version</a:t>
            </a:r>
            <a:endParaRPr lang="en-US" sz="6000"/>
          </a:p>
        </p:txBody>
      </p:sp>
      <p:sp>
        <p:nvSpPr>
          <p:cNvPr id="21" name="TextBox 21"/>
          <p:cNvSpPr txBox="1"/>
          <p:nvPr/>
        </p:nvSpPr>
        <p:spPr>
          <a:xfrm>
            <a:off x="894521" y="1799414"/>
            <a:ext cx="6676628" cy="6976269"/>
          </a:xfrm>
          <a:prstGeom prst="rect">
            <a:avLst/>
          </a:prstGeom>
        </p:spPr>
        <p:txBody>
          <a:bodyPr lIns="0" tIns="0" rIns="0" bIns="0" rtlCol="0" anchor="t">
            <a:spAutoFit/>
          </a:bodyPr>
          <a:lstStyle/>
          <a:p>
            <a:pPr>
              <a:lnSpc>
                <a:spcPts val="3200"/>
              </a:lnSpc>
              <a:spcBef>
                <a:spcPct val="0"/>
              </a:spcBef>
            </a:pPr>
            <a:r>
              <a:rPr lang="en-US" sz="2800">
                <a:latin typeface="Calibri (MS)"/>
                <a:ea typeface="Calibri (MS)"/>
                <a:cs typeface="Calibri (MS)"/>
                <a:sym typeface="Calibri (MS)"/>
              </a:rPr>
              <a:t>The PDF Quick Guide can be accessed and downloaded on the </a:t>
            </a:r>
            <a:r>
              <a:rPr lang="en-US" sz="2800">
                <a:latin typeface="Calibri (MS)"/>
                <a:ea typeface="Calibri (MS)"/>
                <a:cs typeface="Calibri (MS)"/>
                <a:sym typeface="Calibri (MS)"/>
                <a:hlinkClick r:id="rId4">
                  <a:extLst>
                    <a:ext uri="{A12FA001-AC4F-418D-AE19-62706E023703}">
                      <ahyp:hlinkClr xmlns:ahyp="http://schemas.microsoft.com/office/drawing/2018/hyperlinkcolor" val="tx"/>
                    </a:ext>
                  </a:extLst>
                </a:hlinkClick>
              </a:rPr>
              <a:t>Maine DOE School Health Services</a:t>
            </a:r>
            <a:r>
              <a:rPr lang="en-US" sz="2800">
                <a:latin typeface="Calibri (MS)"/>
                <a:ea typeface="Calibri (MS)"/>
                <a:cs typeface="Calibri (MS)"/>
                <a:sym typeface="Calibri (MS)"/>
              </a:rPr>
              <a:t> webpage, or by using the QR code on the next slide.</a:t>
            </a:r>
            <a:endParaRPr lang="en-US" sz="2800">
              <a:latin typeface="Calibri (MS)"/>
              <a:ea typeface="Calibri (MS)"/>
              <a:cs typeface="Calibri (MS)"/>
            </a:endParaRPr>
          </a:p>
          <a:p>
            <a:pPr>
              <a:lnSpc>
                <a:spcPts val="3200"/>
              </a:lnSpc>
              <a:spcBef>
                <a:spcPct val="0"/>
              </a:spcBef>
            </a:pPr>
            <a:endParaRPr lang="en-US" sz="2800">
              <a:solidFill>
                <a:srgbClr val="182B3C"/>
              </a:solidFill>
              <a:latin typeface="Calibri (MS)"/>
              <a:ea typeface="Calibri (MS)"/>
              <a:cs typeface="Calibri (MS)"/>
            </a:endParaRPr>
          </a:p>
          <a:p>
            <a:pPr>
              <a:lnSpc>
                <a:spcPts val="3200"/>
              </a:lnSpc>
              <a:spcBef>
                <a:spcPct val="0"/>
              </a:spcBef>
            </a:pPr>
            <a:r>
              <a:rPr lang="en-US" sz="2800">
                <a:latin typeface="Calibri (MS)"/>
                <a:ea typeface="Calibri (MS)"/>
                <a:cs typeface="Calibri (MS)"/>
              </a:rPr>
              <a:t>The PDF Quick Guide features an overview of each school health emergency followed by an easy-to-use algorithm to guide you through each emergency step-by-step.</a:t>
            </a:r>
          </a:p>
          <a:p>
            <a:pPr>
              <a:lnSpc>
                <a:spcPts val="3200"/>
              </a:lnSpc>
              <a:spcBef>
                <a:spcPct val="0"/>
              </a:spcBef>
            </a:pPr>
            <a:endParaRPr lang="en-US" sz="2800">
              <a:latin typeface="Calibri (MS)"/>
              <a:ea typeface="Calibri (MS)"/>
              <a:cs typeface="Calibri (MS)"/>
            </a:endParaRPr>
          </a:p>
          <a:p>
            <a:pPr>
              <a:lnSpc>
                <a:spcPts val="3200"/>
              </a:lnSpc>
              <a:spcBef>
                <a:spcPct val="0"/>
              </a:spcBef>
            </a:pPr>
            <a:r>
              <a:rPr lang="en-US" sz="2800" b="1">
                <a:latin typeface="Calibri (MS)"/>
                <a:ea typeface="Calibri (MS)"/>
                <a:cs typeface="Calibri (MS)"/>
              </a:rPr>
              <a:t>Recommended uses for the PDF version:</a:t>
            </a:r>
          </a:p>
          <a:p>
            <a:pPr marL="342900" indent="-342900">
              <a:lnSpc>
                <a:spcPts val="3200"/>
              </a:lnSpc>
              <a:spcBef>
                <a:spcPct val="0"/>
              </a:spcBef>
              <a:buFont typeface="Arial"/>
              <a:buChar char="•"/>
            </a:pPr>
            <a:r>
              <a:rPr lang="en-US" sz="2800">
                <a:latin typeface="Calibri (MS)"/>
                <a:ea typeface="Calibri (MS)"/>
                <a:cs typeface="Calibri (MS)"/>
              </a:rPr>
              <a:t>Printed and stored in classrooms, field trip bags, emergency bags, sub folders, health offices, sports complexes, etc.</a:t>
            </a:r>
          </a:p>
          <a:p>
            <a:pPr marL="342900" indent="-342900">
              <a:lnSpc>
                <a:spcPts val="3200"/>
              </a:lnSpc>
              <a:spcBef>
                <a:spcPct val="0"/>
              </a:spcBef>
              <a:buFont typeface="Arial"/>
              <a:buChar char="•"/>
            </a:pPr>
            <a:r>
              <a:rPr lang="en-US" sz="2800">
                <a:latin typeface="Calibri (MS)"/>
                <a:ea typeface="Calibri (MS)"/>
                <a:cs typeface="Calibri (MS)"/>
              </a:rPr>
              <a:t>Can be downloaded to your desktop and used in emergency situations with or without internet access</a:t>
            </a:r>
          </a:p>
        </p:txBody>
      </p:sp>
      <p:sp>
        <p:nvSpPr>
          <p:cNvPr id="30" name="Slide Number Placeholder 29">
            <a:extLst>
              <a:ext uri="{FF2B5EF4-FFF2-40B4-BE49-F238E27FC236}">
                <a16:creationId xmlns:a16="http://schemas.microsoft.com/office/drawing/2014/main" id="{0AEA3E64-C15C-5153-B19A-836A2682E675}"/>
              </a:ext>
            </a:extLst>
          </p:cNvPr>
          <p:cNvSpPr>
            <a:spLocks noGrp="1"/>
          </p:cNvSpPr>
          <p:nvPr>
            <p:ph type="sldNum" sz="quarter" idx="12"/>
          </p:nvPr>
        </p:nvSpPr>
        <p:spPr/>
        <p:txBody>
          <a:bodyPr/>
          <a:lstStyle/>
          <a:p>
            <a:fld id="{B6F15528-21DE-4FAA-801E-634DDDAF4B2B}" type="slidenum">
              <a:rPr lang="en-US" smtClean="0"/>
              <a:pPr/>
              <a:t>4</a:t>
            </a:fld>
            <a:endParaRPr lang="en-US"/>
          </a:p>
        </p:txBody>
      </p:sp>
      <p:pic>
        <p:nvPicPr>
          <p:cNvPr id="3" name="Picture 2">
            <a:extLst>
              <a:ext uri="{FF2B5EF4-FFF2-40B4-BE49-F238E27FC236}">
                <a16:creationId xmlns:a16="http://schemas.microsoft.com/office/drawing/2014/main" id="{B8D48488-94BD-CAB6-4AC6-CE61E8A5CB4D}"/>
              </a:ext>
            </a:extLst>
          </p:cNvPr>
          <p:cNvPicPr>
            <a:picLocks noChangeAspect="1"/>
          </p:cNvPicPr>
          <p:nvPr/>
        </p:nvPicPr>
        <p:blipFill>
          <a:blip r:embed="rId5"/>
          <a:stretch>
            <a:fillRect/>
          </a:stretch>
        </p:blipFill>
        <p:spPr>
          <a:xfrm>
            <a:off x="9012730" y="730007"/>
            <a:ext cx="4779480" cy="5909642"/>
          </a:xfrm>
          <a:prstGeom prst="rect">
            <a:avLst/>
          </a:prstGeom>
          <a:ln w="28575">
            <a:solidFill>
              <a:srgbClr val="002060"/>
            </a:solidFill>
          </a:ln>
        </p:spPr>
      </p:pic>
      <p:pic>
        <p:nvPicPr>
          <p:cNvPr id="5" name="Picture 4">
            <a:extLst>
              <a:ext uri="{FF2B5EF4-FFF2-40B4-BE49-F238E27FC236}">
                <a16:creationId xmlns:a16="http://schemas.microsoft.com/office/drawing/2014/main" id="{F815922A-7335-574B-699F-9D19A8416248}"/>
              </a:ext>
            </a:extLst>
          </p:cNvPr>
          <p:cNvPicPr>
            <a:picLocks noChangeAspect="1"/>
          </p:cNvPicPr>
          <p:nvPr/>
        </p:nvPicPr>
        <p:blipFill>
          <a:blip r:embed="rId6"/>
          <a:stretch>
            <a:fillRect/>
          </a:stretch>
        </p:blipFill>
        <p:spPr>
          <a:xfrm>
            <a:off x="12820236" y="2855015"/>
            <a:ext cx="4491659" cy="5902188"/>
          </a:xfrm>
          <a:prstGeom prst="rect">
            <a:avLst/>
          </a:prstGeom>
          <a:ln w="28575">
            <a:solidFill>
              <a:srgbClr val="002060"/>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EB600-3FCC-B542-673E-AA051E6E44BA}"/>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BECC6D82-DB4C-AAE1-E28D-E9C287CFB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2064D82A-5396-6D54-B613-0E7D12CF5B17}"/>
              </a:ext>
            </a:extLst>
          </p:cNvPr>
          <p:cNvSpPr txBox="1"/>
          <p:nvPr/>
        </p:nvSpPr>
        <p:spPr>
          <a:xfrm>
            <a:off x="1633194" y="811029"/>
            <a:ext cx="15023257" cy="872034"/>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Download your PDF copy today!</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A38B0B36-0648-5D6B-E512-CB0E782171F2}"/>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Box 16">
            <a:extLst>
              <a:ext uri="{FF2B5EF4-FFF2-40B4-BE49-F238E27FC236}">
                <a16:creationId xmlns:a16="http://schemas.microsoft.com/office/drawing/2014/main" id="{70D20132-EA9A-8929-DA5E-1A48A9E743F5}"/>
              </a:ext>
            </a:extLst>
          </p:cNvPr>
          <p:cNvSpPr txBox="1"/>
          <p:nvPr/>
        </p:nvSpPr>
        <p:spPr>
          <a:xfrm rot="16200000">
            <a:off x="-717202" y="5109352"/>
            <a:ext cx="6217328" cy="872034"/>
          </a:xfrm>
          <a:prstGeom prst="rect">
            <a:avLst/>
          </a:prstGeom>
        </p:spPr>
        <p:txBody>
          <a:bodyPr wrap="square" lIns="0" tIns="0" rIns="0" bIns="0" rtlCol="0" anchor="t">
            <a:spAutoFit/>
          </a:bodyPr>
          <a:lstStyle/>
          <a:p>
            <a:pPr algn="ctr">
              <a:lnSpc>
                <a:spcPts val="6784"/>
              </a:lnSpc>
            </a:pPr>
            <a:r>
              <a:rPr lang="en-US" sz="6300" b="1">
                <a:solidFill>
                  <a:srgbClr val="182B3C"/>
                </a:solidFill>
                <a:latin typeface="Montserrat Black"/>
                <a:ea typeface="League Spartan"/>
                <a:cs typeface="League Spartan"/>
                <a:sym typeface="League Spartan"/>
              </a:rPr>
              <a:t>PDF  </a:t>
            </a:r>
            <a:endParaRPr lang="en-US" sz="6300" b="1">
              <a:solidFill>
                <a:srgbClr val="182B3C"/>
              </a:solidFill>
              <a:latin typeface="Montserrat Black" panose="020F0502020204030204" pitchFamily="2" charset="0"/>
              <a:ea typeface="League Spartan"/>
              <a:cs typeface="League Spartan"/>
            </a:endParaRPr>
          </a:p>
        </p:txBody>
      </p:sp>
      <p:pic>
        <p:nvPicPr>
          <p:cNvPr id="7" name="Picture 6">
            <a:extLst>
              <a:ext uri="{FF2B5EF4-FFF2-40B4-BE49-F238E27FC236}">
                <a16:creationId xmlns:a16="http://schemas.microsoft.com/office/drawing/2014/main" id="{6F29D807-53D7-E189-E502-E79005BF4AF5}"/>
              </a:ext>
            </a:extLst>
          </p:cNvPr>
          <p:cNvPicPr>
            <a:picLocks noChangeAspect="1"/>
          </p:cNvPicPr>
          <p:nvPr/>
        </p:nvPicPr>
        <p:blipFill>
          <a:blip r:embed="rId4"/>
          <a:stretch>
            <a:fillRect/>
          </a:stretch>
        </p:blipFill>
        <p:spPr>
          <a:xfrm>
            <a:off x="2849516" y="2432497"/>
            <a:ext cx="4765050" cy="6226935"/>
          </a:xfrm>
          <a:prstGeom prst="rect">
            <a:avLst/>
          </a:prstGeom>
        </p:spPr>
      </p:pic>
      <p:grpSp>
        <p:nvGrpSpPr>
          <p:cNvPr id="11" name="Group 10">
            <a:extLst>
              <a:ext uri="{FF2B5EF4-FFF2-40B4-BE49-F238E27FC236}">
                <a16:creationId xmlns:a16="http://schemas.microsoft.com/office/drawing/2014/main" id="{D6E905F7-DF91-C827-FEF0-EEB379EAC756}"/>
              </a:ext>
            </a:extLst>
          </p:cNvPr>
          <p:cNvGrpSpPr/>
          <p:nvPr/>
        </p:nvGrpSpPr>
        <p:grpSpPr>
          <a:xfrm>
            <a:off x="8805930" y="3384728"/>
            <a:ext cx="6427362" cy="3517541"/>
            <a:chOff x="9798665" y="5558038"/>
            <a:chExt cx="6513232" cy="3355815"/>
          </a:xfrm>
        </p:grpSpPr>
        <p:sp>
          <p:nvSpPr>
            <p:cNvPr id="10" name="Rectangle: Rounded Corners 9">
              <a:extLst>
                <a:ext uri="{FF2B5EF4-FFF2-40B4-BE49-F238E27FC236}">
                  <a16:creationId xmlns:a16="http://schemas.microsoft.com/office/drawing/2014/main" id="{494F1032-A362-84F4-0C6D-9E0184B2E8E5}"/>
                </a:ext>
              </a:extLst>
            </p:cNvPr>
            <p:cNvSpPr/>
            <p:nvPr/>
          </p:nvSpPr>
          <p:spPr>
            <a:xfrm>
              <a:off x="9798665" y="5558038"/>
              <a:ext cx="6513232" cy="335581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182B3C"/>
                  </a:solidFill>
                  <a:latin typeface="Montserrat Black"/>
                </a:rPr>
                <a:t>Access </a:t>
              </a:r>
            </a:p>
            <a:p>
              <a:r>
                <a:rPr lang="en-US" sz="4000" b="1">
                  <a:solidFill>
                    <a:srgbClr val="182B3C"/>
                  </a:solidFill>
                  <a:latin typeface="Montserrat Black"/>
                </a:rPr>
                <a:t>and</a:t>
              </a:r>
            </a:p>
            <a:p>
              <a:r>
                <a:rPr lang="en-US" sz="4000" b="1">
                  <a:solidFill>
                    <a:srgbClr val="182B3C"/>
                  </a:solidFill>
                  <a:latin typeface="Montserrat Black"/>
                </a:rPr>
                <a:t>Download </a:t>
              </a:r>
            </a:p>
            <a:p>
              <a:r>
                <a:rPr lang="en-US" sz="4000" b="1">
                  <a:solidFill>
                    <a:srgbClr val="182B3C"/>
                  </a:solidFill>
                  <a:latin typeface="Montserrat Black"/>
                </a:rPr>
                <a:t>Here:</a:t>
              </a:r>
            </a:p>
          </p:txBody>
        </p:sp>
        <p:pic>
          <p:nvPicPr>
            <p:cNvPr id="9" name="Picture 8">
              <a:extLst>
                <a:ext uri="{FF2B5EF4-FFF2-40B4-BE49-F238E27FC236}">
                  <a16:creationId xmlns:a16="http://schemas.microsoft.com/office/drawing/2014/main" id="{B0AA8AB8-A868-1CCF-718B-F1B6B9EFE8B4}"/>
                </a:ext>
              </a:extLst>
            </p:cNvPr>
            <p:cNvPicPr>
              <a:picLocks noChangeAspect="1"/>
            </p:cNvPicPr>
            <p:nvPr/>
          </p:nvPicPr>
          <p:blipFill>
            <a:blip r:embed="rId5"/>
            <a:stretch>
              <a:fillRect/>
            </a:stretch>
          </p:blipFill>
          <p:spPr>
            <a:xfrm>
              <a:off x="13211979" y="5868875"/>
              <a:ext cx="2698394" cy="2750982"/>
            </a:xfrm>
            <a:prstGeom prst="rect">
              <a:avLst/>
            </a:prstGeom>
          </p:spPr>
        </p:pic>
      </p:grpSp>
    </p:spTree>
    <p:extLst>
      <p:ext uri="{BB962C8B-B14F-4D97-AF65-F5344CB8AC3E}">
        <p14:creationId xmlns:p14="http://schemas.microsoft.com/office/powerpoint/2010/main" val="103912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4211-C112-04E8-590D-2DD1003E2216}"/>
            </a:ext>
          </a:extLst>
        </p:cNvPr>
        <p:cNvGrpSpPr/>
        <p:nvPr/>
      </p:nvGrpSpPr>
      <p:grpSpPr>
        <a:xfrm>
          <a:off x="0" y="0"/>
          <a:ext cx="0" cy="0"/>
          <a:chOff x="0" y="0"/>
          <a:chExt cx="0" cy="0"/>
        </a:xfrm>
      </p:grpSpPr>
      <p:pic>
        <p:nvPicPr>
          <p:cNvPr id="28" name="Picture 27" descr="Background pattern&#10;&#10;AI-generated content may be incorrect.">
            <a:extLst>
              <a:ext uri="{FF2B5EF4-FFF2-40B4-BE49-F238E27FC236}">
                <a16:creationId xmlns:a16="http://schemas.microsoft.com/office/drawing/2014/main" id="{D55808B6-395A-3045-D668-7603994D2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a:extLst>
              <a:ext uri="{FF2B5EF4-FFF2-40B4-BE49-F238E27FC236}">
                <a16:creationId xmlns:a16="http://schemas.microsoft.com/office/drawing/2014/main" id="{809B2F80-A081-3161-D6B8-C4DD59C921E6}"/>
              </a:ext>
            </a:extLst>
          </p:cNvPr>
          <p:cNvSpPr txBox="1"/>
          <p:nvPr/>
        </p:nvSpPr>
        <p:spPr>
          <a:xfrm>
            <a:off x="894521" y="726901"/>
            <a:ext cx="8387770" cy="969753"/>
          </a:xfrm>
          <a:prstGeom prst="rect">
            <a:avLst/>
          </a:prstGeom>
        </p:spPr>
        <p:txBody>
          <a:bodyPr lIns="0" tIns="0" rIns="0" bIns="0" rtlCol="0" anchor="t">
            <a:spAutoFit/>
          </a:bodyPr>
          <a:lstStyle/>
          <a:p>
            <a:pPr>
              <a:lnSpc>
                <a:spcPts val="7979"/>
              </a:lnSpc>
            </a:pPr>
            <a:r>
              <a:rPr lang="en-US" sz="6000" b="1">
                <a:solidFill>
                  <a:srgbClr val="172D42"/>
                </a:solidFill>
                <a:latin typeface="Montserrat Black"/>
                <a:sym typeface="League Spartan"/>
              </a:rPr>
              <a:t>Mobile Version</a:t>
            </a:r>
            <a:endParaRPr lang="en-US" sz="6000">
              <a:ea typeface="Calibri"/>
              <a:cs typeface="Calibri"/>
            </a:endParaRPr>
          </a:p>
        </p:txBody>
      </p:sp>
      <p:sp>
        <p:nvSpPr>
          <p:cNvPr id="21" name="TextBox 21">
            <a:extLst>
              <a:ext uri="{FF2B5EF4-FFF2-40B4-BE49-F238E27FC236}">
                <a16:creationId xmlns:a16="http://schemas.microsoft.com/office/drawing/2014/main" id="{C7962E91-4266-AA75-45BF-0DD94B00EC94}"/>
              </a:ext>
            </a:extLst>
          </p:cNvPr>
          <p:cNvSpPr txBox="1"/>
          <p:nvPr/>
        </p:nvSpPr>
        <p:spPr>
          <a:xfrm>
            <a:off x="894521" y="2024794"/>
            <a:ext cx="7304472" cy="6976269"/>
          </a:xfrm>
          <a:prstGeom prst="rect">
            <a:avLst/>
          </a:prstGeom>
        </p:spPr>
        <p:txBody>
          <a:bodyPr wrap="square" lIns="0" tIns="0" rIns="0" bIns="0" rtlCol="0" anchor="t">
            <a:spAutoFit/>
          </a:bodyPr>
          <a:lstStyle/>
          <a:p>
            <a:pPr>
              <a:lnSpc>
                <a:spcPts val="3200"/>
              </a:lnSpc>
              <a:spcBef>
                <a:spcPct val="0"/>
              </a:spcBef>
            </a:pPr>
            <a:r>
              <a:rPr lang="en-US" sz="2800">
                <a:latin typeface="Calibri (MS)"/>
                <a:ea typeface="Calibri (MS)"/>
                <a:cs typeface="Calibri (MS)"/>
                <a:sym typeface="Calibri (MS)"/>
              </a:rPr>
              <a:t>The Mobile Quick Guide can be accessed as digitally on the </a:t>
            </a:r>
            <a:r>
              <a:rPr lang="en-US" sz="2800">
                <a:latin typeface="Calibri (MS)"/>
                <a:ea typeface="Calibri (MS)"/>
                <a:cs typeface="Calibri (MS)"/>
                <a:sym typeface="Calibri (MS)"/>
                <a:hlinkClick r:id="rId5"/>
              </a:rPr>
              <a:t>Maine DOE School Health Services webpage. </a:t>
            </a:r>
            <a:r>
              <a:rPr lang="en-US" sz="2800">
                <a:latin typeface="Calibri (MS)"/>
                <a:ea typeface="Calibri (MS)"/>
                <a:cs typeface="Calibri (MS)"/>
                <a:sym typeface="Calibri (MS)"/>
              </a:rPr>
              <a:t>We'll walk through the details on the following slides.</a:t>
            </a:r>
            <a:endParaRPr lang="en-US" sz="2800">
              <a:latin typeface="Calibri (MS)"/>
              <a:ea typeface="Calibri (MS)"/>
              <a:cs typeface="Calibri (MS)"/>
            </a:endParaRPr>
          </a:p>
          <a:p>
            <a:pPr>
              <a:lnSpc>
                <a:spcPts val="3200"/>
              </a:lnSpc>
              <a:spcBef>
                <a:spcPct val="0"/>
              </a:spcBef>
            </a:pPr>
            <a:endParaRPr lang="en-US" sz="2800">
              <a:solidFill>
                <a:srgbClr val="182B3C"/>
              </a:solidFill>
              <a:latin typeface="Calibri (MS)"/>
              <a:ea typeface="Calibri (MS)"/>
              <a:cs typeface="Calibri (MS)"/>
            </a:endParaRPr>
          </a:p>
          <a:p>
            <a:pPr>
              <a:lnSpc>
                <a:spcPts val="3200"/>
              </a:lnSpc>
              <a:spcBef>
                <a:spcPct val="0"/>
              </a:spcBef>
            </a:pPr>
            <a:r>
              <a:rPr lang="en-US" sz="2800">
                <a:latin typeface="Calibri (MS)"/>
                <a:ea typeface="Calibri (MS)"/>
                <a:cs typeface="Calibri (MS)"/>
              </a:rPr>
              <a:t>The web-app version features all the same information as the PDF version in an interactive, mobile format.</a:t>
            </a:r>
          </a:p>
          <a:p>
            <a:pPr>
              <a:lnSpc>
                <a:spcPts val="3200"/>
              </a:lnSpc>
              <a:spcBef>
                <a:spcPct val="0"/>
              </a:spcBef>
            </a:pPr>
            <a:endParaRPr lang="en-US" sz="2800">
              <a:latin typeface="Calibri (MS)"/>
              <a:ea typeface="Calibri (MS)"/>
              <a:cs typeface="Calibri (MS)"/>
            </a:endParaRPr>
          </a:p>
          <a:p>
            <a:pPr>
              <a:lnSpc>
                <a:spcPts val="3200"/>
              </a:lnSpc>
              <a:spcBef>
                <a:spcPct val="0"/>
              </a:spcBef>
            </a:pPr>
            <a:r>
              <a:rPr lang="en-US" sz="2800" b="1">
                <a:latin typeface="Calibri (MS)"/>
                <a:ea typeface="Calibri (MS)"/>
                <a:cs typeface="Calibri (MS)"/>
              </a:rPr>
              <a:t>Recommended uses for the Mobile Version:</a:t>
            </a:r>
          </a:p>
          <a:p>
            <a:pPr marL="342900" indent="-342900">
              <a:lnSpc>
                <a:spcPts val="3200"/>
              </a:lnSpc>
              <a:spcBef>
                <a:spcPct val="0"/>
              </a:spcBef>
              <a:buFont typeface="Arial"/>
              <a:buChar char="•"/>
            </a:pPr>
            <a:r>
              <a:rPr lang="en-US" sz="2800">
                <a:latin typeface="Calibri (MS)"/>
                <a:ea typeface="Calibri (MS)"/>
                <a:cs typeface="Calibri (MS)"/>
              </a:rPr>
              <a:t>Each staff member can download the web-app link to the home screen of their phone and/or desktop</a:t>
            </a:r>
          </a:p>
          <a:p>
            <a:pPr marL="342900" indent="-342900">
              <a:lnSpc>
                <a:spcPts val="3200"/>
              </a:lnSpc>
              <a:spcBef>
                <a:spcPct val="0"/>
              </a:spcBef>
              <a:buFont typeface="Arial"/>
              <a:buChar char="•"/>
            </a:pPr>
            <a:r>
              <a:rPr lang="en-US" sz="2800">
                <a:latin typeface="Calibri (MS)"/>
                <a:ea typeface="Calibri (MS)"/>
                <a:cs typeface="Calibri (MS)"/>
              </a:rPr>
              <a:t>Presented in an interactive layout</a:t>
            </a:r>
          </a:p>
          <a:p>
            <a:pPr marL="342900" indent="-342900">
              <a:lnSpc>
                <a:spcPts val="3200"/>
              </a:lnSpc>
              <a:spcBef>
                <a:spcPct val="0"/>
              </a:spcBef>
              <a:buFont typeface="Arial"/>
              <a:buChar char="•"/>
            </a:pPr>
            <a:r>
              <a:rPr lang="en-US" sz="2800">
                <a:latin typeface="Calibri (MS)"/>
                <a:ea typeface="Calibri (MS)"/>
                <a:cs typeface="Calibri (MS)"/>
              </a:rPr>
              <a:t>Can travel with the staff member anywhere </a:t>
            </a:r>
          </a:p>
          <a:p>
            <a:pPr marL="342900" indent="-342900">
              <a:lnSpc>
                <a:spcPts val="3200"/>
              </a:lnSpc>
              <a:spcBef>
                <a:spcPct val="0"/>
              </a:spcBef>
              <a:buFont typeface="Arial"/>
              <a:buChar char="•"/>
            </a:pPr>
            <a:r>
              <a:rPr lang="en-US" sz="2800" b="1">
                <a:latin typeface="Calibri (MS)"/>
                <a:ea typeface="Calibri (MS)"/>
                <a:cs typeface="Calibri (MS)"/>
              </a:rPr>
              <a:t>Note: Internet access is required to access the mobile version</a:t>
            </a:r>
          </a:p>
        </p:txBody>
      </p:sp>
      <p:sp>
        <p:nvSpPr>
          <p:cNvPr id="30" name="Slide Number Placeholder 29">
            <a:extLst>
              <a:ext uri="{FF2B5EF4-FFF2-40B4-BE49-F238E27FC236}">
                <a16:creationId xmlns:a16="http://schemas.microsoft.com/office/drawing/2014/main" id="{708EDF20-0872-442A-ACD1-86AF4C97BDD5}"/>
              </a:ext>
            </a:extLst>
          </p:cNvPr>
          <p:cNvSpPr>
            <a:spLocks noGrp="1"/>
          </p:cNvSpPr>
          <p:nvPr>
            <p:ph type="sldNum" sz="quarter" idx="12"/>
          </p:nvPr>
        </p:nvSpPr>
        <p:spPr/>
        <p:txBody>
          <a:bodyPr/>
          <a:lstStyle/>
          <a:p>
            <a:fld id="{B6F15528-21DE-4FAA-801E-634DDDAF4B2B}" type="slidenum">
              <a:rPr lang="en-US" smtClean="0"/>
              <a:pPr/>
              <a:t>6</a:t>
            </a:fld>
            <a:endParaRPr lang="en-US"/>
          </a:p>
        </p:txBody>
      </p:sp>
      <p:pic>
        <p:nvPicPr>
          <p:cNvPr id="4" name="Picture 3">
            <a:extLst>
              <a:ext uri="{FF2B5EF4-FFF2-40B4-BE49-F238E27FC236}">
                <a16:creationId xmlns:a16="http://schemas.microsoft.com/office/drawing/2014/main" id="{017D4516-0436-C8BD-320D-56F1952329EC}"/>
              </a:ext>
            </a:extLst>
          </p:cNvPr>
          <p:cNvPicPr>
            <a:picLocks noChangeAspect="1"/>
          </p:cNvPicPr>
          <p:nvPr/>
        </p:nvPicPr>
        <p:blipFill>
          <a:blip r:embed="rId6"/>
          <a:stretch>
            <a:fillRect/>
          </a:stretch>
        </p:blipFill>
        <p:spPr>
          <a:xfrm>
            <a:off x="9272321" y="569223"/>
            <a:ext cx="5102087" cy="6779729"/>
          </a:xfrm>
          <a:prstGeom prst="rect">
            <a:avLst/>
          </a:prstGeom>
          <a:ln w="28575">
            <a:solidFill>
              <a:srgbClr val="002060"/>
            </a:solidFill>
          </a:ln>
        </p:spPr>
      </p:pic>
      <p:pic>
        <p:nvPicPr>
          <p:cNvPr id="6" name="Picture 5" descr="Guidelines Cover">
            <a:extLst>
              <a:ext uri="{FF2B5EF4-FFF2-40B4-BE49-F238E27FC236}">
                <a16:creationId xmlns:a16="http://schemas.microsoft.com/office/drawing/2014/main" id="{051672DB-9EB7-0858-69F2-2E361CE06B90}"/>
              </a:ext>
            </a:extLst>
          </p:cNvPr>
          <p:cNvPicPr>
            <a:picLocks noChangeAspect="1"/>
          </p:cNvPicPr>
          <p:nvPr/>
        </p:nvPicPr>
        <p:blipFill>
          <a:blip r:embed="rId7"/>
          <a:srcRect l="4615" t="4556" r="68047" b="1822"/>
          <a:stretch>
            <a:fillRect/>
          </a:stretch>
        </p:blipFill>
        <p:spPr>
          <a:xfrm>
            <a:off x="12892637" y="2193519"/>
            <a:ext cx="3825172" cy="6807118"/>
          </a:xfrm>
          <a:prstGeom prst="rect">
            <a:avLst/>
          </a:prstGeom>
          <a:ln>
            <a:noFill/>
          </a:ln>
          <a:effectLst>
            <a:softEdge rad="112500"/>
          </a:effectLst>
        </p:spPr>
      </p:pic>
    </p:spTree>
    <p:extLst>
      <p:ext uri="{BB962C8B-B14F-4D97-AF65-F5344CB8AC3E}">
        <p14:creationId xmlns:p14="http://schemas.microsoft.com/office/powerpoint/2010/main" val="781427503"/>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9F267-8DFB-6636-6F4F-5E2095024F87}"/>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DADF9BE3-23B1-F6D5-E623-CB16A16EF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4F1AE47F-B297-0A1E-7B1C-D5975175B7F2}"/>
              </a:ext>
            </a:extLst>
          </p:cNvPr>
          <p:cNvSpPr txBox="1"/>
          <p:nvPr/>
        </p:nvSpPr>
        <p:spPr>
          <a:xfrm>
            <a:off x="1633194" y="811029"/>
            <a:ext cx="15023257" cy="872034"/>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Access the Mobile guide today!</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7666824D-6E32-C289-2E95-5CD1565B708B}"/>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4" name="TextBox 16">
            <a:extLst>
              <a:ext uri="{FF2B5EF4-FFF2-40B4-BE49-F238E27FC236}">
                <a16:creationId xmlns:a16="http://schemas.microsoft.com/office/drawing/2014/main" id="{1DE2C043-71A1-5978-C2AC-EC0204053470}"/>
              </a:ext>
            </a:extLst>
          </p:cNvPr>
          <p:cNvSpPr txBox="1"/>
          <p:nvPr/>
        </p:nvSpPr>
        <p:spPr>
          <a:xfrm rot="-5400000">
            <a:off x="-105455" y="5028859"/>
            <a:ext cx="6169034"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rPr>
              <a:t>Mobile</a:t>
            </a:r>
            <a:endParaRPr lang="en-US" sz="6000" b="1">
              <a:solidFill>
                <a:srgbClr val="182B3C"/>
              </a:solidFill>
              <a:latin typeface="Montserrat Black" panose="020F0502020204030204" pitchFamily="2" charset="0"/>
              <a:ea typeface="League Spartan"/>
              <a:cs typeface="League Spartan"/>
            </a:endParaRPr>
          </a:p>
        </p:txBody>
      </p:sp>
      <p:grpSp>
        <p:nvGrpSpPr>
          <p:cNvPr id="2" name="Group 1">
            <a:extLst>
              <a:ext uri="{FF2B5EF4-FFF2-40B4-BE49-F238E27FC236}">
                <a16:creationId xmlns:a16="http://schemas.microsoft.com/office/drawing/2014/main" id="{43016964-DEA9-CA24-83A8-8EA66E729959}"/>
              </a:ext>
            </a:extLst>
          </p:cNvPr>
          <p:cNvGrpSpPr/>
          <p:nvPr/>
        </p:nvGrpSpPr>
        <p:grpSpPr>
          <a:xfrm>
            <a:off x="8805930" y="3384728"/>
            <a:ext cx="6427362" cy="3517541"/>
            <a:chOff x="8805930" y="3384728"/>
            <a:chExt cx="6427362" cy="3517541"/>
          </a:xfrm>
        </p:grpSpPr>
        <p:sp>
          <p:nvSpPr>
            <p:cNvPr id="10" name="Rectangle: Rounded Corners 9">
              <a:extLst>
                <a:ext uri="{FF2B5EF4-FFF2-40B4-BE49-F238E27FC236}">
                  <a16:creationId xmlns:a16="http://schemas.microsoft.com/office/drawing/2014/main" id="{A116DBF4-6764-C1E7-74D9-6909DE2A14B2}"/>
                </a:ext>
              </a:extLst>
            </p:cNvPr>
            <p:cNvSpPr/>
            <p:nvPr/>
          </p:nvSpPr>
          <p:spPr>
            <a:xfrm>
              <a:off x="8805930" y="3384728"/>
              <a:ext cx="6427362" cy="3517541"/>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4000" b="1">
                  <a:solidFill>
                    <a:srgbClr val="182B3C"/>
                  </a:solidFill>
                  <a:latin typeface="Montserrat Black"/>
                </a:rPr>
                <a:t>Access  </a:t>
              </a:r>
              <a:endParaRPr lang="en-US"/>
            </a:p>
            <a:p>
              <a:r>
                <a:rPr lang="en-US" sz="4000" b="1">
                  <a:solidFill>
                    <a:srgbClr val="182B3C"/>
                  </a:solidFill>
                  <a:latin typeface="Montserrat Black"/>
                </a:rPr>
                <a:t>Here:</a:t>
              </a:r>
            </a:p>
          </p:txBody>
        </p:sp>
        <p:pic>
          <p:nvPicPr>
            <p:cNvPr id="8" name="Picture 7">
              <a:extLst>
                <a:ext uri="{FF2B5EF4-FFF2-40B4-BE49-F238E27FC236}">
                  <a16:creationId xmlns:a16="http://schemas.microsoft.com/office/drawing/2014/main" id="{FC67C1CA-C9D4-B839-1275-012A1F9A42D4}"/>
                </a:ext>
              </a:extLst>
            </p:cNvPr>
            <p:cNvPicPr>
              <a:picLocks noChangeAspect="1"/>
            </p:cNvPicPr>
            <p:nvPr/>
          </p:nvPicPr>
          <p:blipFill>
            <a:blip r:embed="rId4"/>
            <a:stretch>
              <a:fillRect/>
            </a:stretch>
          </p:blipFill>
          <p:spPr>
            <a:xfrm>
              <a:off x="11747947" y="3597633"/>
              <a:ext cx="2970190" cy="3075635"/>
            </a:xfrm>
            <a:prstGeom prst="rect">
              <a:avLst/>
            </a:prstGeom>
          </p:spPr>
        </p:pic>
      </p:grpSp>
      <p:pic>
        <p:nvPicPr>
          <p:cNvPr id="13" name="Picture 12" descr="Guidelines Cover">
            <a:extLst>
              <a:ext uri="{FF2B5EF4-FFF2-40B4-BE49-F238E27FC236}">
                <a16:creationId xmlns:a16="http://schemas.microsoft.com/office/drawing/2014/main" id="{DF5E953D-C7D0-B97B-A015-722F8B3C814E}"/>
              </a:ext>
            </a:extLst>
          </p:cNvPr>
          <p:cNvPicPr>
            <a:picLocks noChangeAspect="1"/>
          </p:cNvPicPr>
          <p:nvPr/>
        </p:nvPicPr>
        <p:blipFill>
          <a:blip r:embed="rId5"/>
          <a:srcRect l="4615" t="4556" r="68047" b="1822"/>
          <a:stretch>
            <a:fillRect/>
          </a:stretch>
        </p:blipFill>
        <p:spPr>
          <a:xfrm>
            <a:off x="3400768" y="2060997"/>
            <a:ext cx="3825172" cy="6807118"/>
          </a:xfrm>
          <a:prstGeom prst="rect">
            <a:avLst/>
          </a:prstGeom>
          <a:ln>
            <a:noFill/>
          </a:ln>
          <a:effectLst>
            <a:softEdge rad="112500"/>
          </a:effectLst>
        </p:spPr>
      </p:pic>
    </p:spTree>
    <p:extLst>
      <p:ext uri="{BB962C8B-B14F-4D97-AF65-F5344CB8AC3E}">
        <p14:creationId xmlns:p14="http://schemas.microsoft.com/office/powerpoint/2010/main" val="1189948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DF07F-B5F4-33BD-192B-6B3979619D6E}"/>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C034C7AA-5FE3-A79C-AB88-F2F0E44F6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B3C65343-B79B-2D53-AFA2-9EC3C66FA9D1}"/>
              </a:ext>
            </a:extLst>
          </p:cNvPr>
          <p:cNvSpPr txBox="1"/>
          <p:nvPr/>
        </p:nvSpPr>
        <p:spPr>
          <a:xfrm>
            <a:off x="1633194" y="811029"/>
            <a:ext cx="15023257" cy="1744067"/>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Add the Mobile guide to your smartphone's home screen: </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1660494A-46D0-10A8-51B7-96B3575B5E8A}"/>
              </a:ext>
            </a:extLst>
          </p:cNvPr>
          <p:cNvSpPr>
            <a:spLocks noGrp="1"/>
          </p:cNvSpPr>
          <p:nvPr>
            <p:ph type="sldNum" sz="quarter" idx="12"/>
          </p:nvPr>
        </p:nvSpPr>
        <p:spPr/>
        <p:txBody>
          <a:bodyPr/>
          <a:lstStyle/>
          <a:p>
            <a:fld id="{B6F15528-21DE-4FAA-801E-634DDDAF4B2B}" type="slidenum">
              <a:rPr lang="en-US" smtClean="0"/>
              <a:pPr/>
              <a:t>8</a:t>
            </a:fld>
            <a:endParaRPr lang="en-US"/>
          </a:p>
        </p:txBody>
      </p:sp>
      <p:pic>
        <p:nvPicPr>
          <p:cNvPr id="3" name="Picture 2">
            <a:extLst>
              <a:ext uri="{FF2B5EF4-FFF2-40B4-BE49-F238E27FC236}">
                <a16:creationId xmlns:a16="http://schemas.microsoft.com/office/drawing/2014/main" id="{7463E026-3B8E-8D91-5FE4-C690625DE2DF}"/>
              </a:ext>
            </a:extLst>
          </p:cNvPr>
          <p:cNvPicPr>
            <a:picLocks noChangeAspect="1"/>
          </p:cNvPicPr>
          <p:nvPr/>
        </p:nvPicPr>
        <p:blipFill>
          <a:blip r:embed="rId4"/>
          <a:stretch>
            <a:fillRect/>
          </a:stretch>
        </p:blipFill>
        <p:spPr>
          <a:xfrm>
            <a:off x="3514105" y="2847561"/>
            <a:ext cx="11259792" cy="5834269"/>
          </a:xfrm>
          <a:prstGeom prst="rect">
            <a:avLst/>
          </a:prstGeom>
          <a:ln w="28575">
            <a:solidFill>
              <a:srgbClr val="002060"/>
            </a:solidFill>
          </a:ln>
        </p:spPr>
      </p:pic>
    </p:spTree>
    <p:extLst>
      <p:ext uri="{BB962C8B-B14F-4D97-AF65-F5344CB8AC3E}">
        <p14:creationId xmlns:p14="http://schemas.microsoft.com/office/powerpoint/2010/main" val="56536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003BDA4D-BE0E-3950-CD02-A4E1B54F9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Navigating the Mobile Guide</a:t>
            </a:r>
            <a:endParaRPr lang="en-US" sz="6000" b="1">
              <a:solidFill>
                <a:srgbClr val="182B3C"/>
              </a:solidFill>
              <a:latin typeface="Montserrat Black" panose="020F0502020204030204" pitchFamily="2" charset="0"/>
              <a:ea typeface="League Spartan"/>
              <a:cs typeface="League Spartan"/>
              <a:sym typeface="League Spartan"/>
            </a:endParaRPr>
          </a:p>
        </p:txBody>
      </p:sp>
      <p:grpSp>
        <p:nvGrpSpPr>
          <p:cNvPr id="39" name="Group 38">
            <a:extLst>
              <a:ext uri="{FF2B5EF4-FFF2-40B4-BE49-F238E27FC236}">
                <a16:creationId xmlns:a16="http://schemas.microsoft.com/office/drawing/2014/main" id="{3F3B3B35-2EF5-D166-F656-3D5AB813AFE6}"/>
              </a:ext>
            </a:extLst>
          </p:cNvPr>
          <p:cNvGrpSpPr/>
          <p:nvPr/>
        </p:nvGrpSpPr>
        <p:grpSpPr>
          <a:xfrm>
            <a:off x="834397" y="2931099"/>
            <a:ext cx="8814570" cy="5571456"/>
            <a:chOff x="834397" y="2931099"/>
            <a:chExt cx="8814570" cy="5571456"/>
          </a:xfrm>
        </p:grpSpPr>
        <p:sp>
          <p:nvSpPr>
            <p:cNvPr id="37" name="Rectangle 36">
              <a:extLst>
                <a:ext uri="{FF2B5EF4-FFF2-40B4-BE49-F238E27FC236}">
                  <a16:creationId xmlns:a16="http://schemas.microsoft.com/office/drawing/2014/main" id="{2C2EDFDC-A3D6-D996-571F-20BF7D946770}"/>
                </a:ext>
              </a:extLst>
            </p:cNvPr>
            <p:cNvSpPr/>
            <p:nvPr/>
          </p:nvSpPr>
          <p:spPr>
            <a:xfrm>
              <a:off x="834397" y="2931099"/>
              <a:ext cx="8814570" cy="5571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4BB7C71C-4CA3-FA8C-BF11-3D7339359C81}"/>
                </a:ext>
              </a:extLst>
            </p:cNvPr>
            <p:cNvGrpSpPr/>
            <p:nvPr/>
          </p:nvGrpSpPr>
          <p:grpSpPr>
            <a:xfrm>
              <a:off x="984526" y="2944747"/>
              <a:ext cx="549386" cy="5148077"/>
              <a:chOff x="875342" y="2944747"/>
              <a:chExt cx="549386" cy="5148077"/>
            </a:xfrm>
          </p:grpSpPr>
          <p:pic>
            <p:nvPicPr>
              <p:cNvPr id="5" name="Picture 4">
                <a:extLst>
                  <a:ext uri="{FF2B5EF4-FFF2-40B4-BE49-F238E27FC236}">
                    <a16:creationId xmlns:a16="http://schemas.microsoft.com/office/drawing/2014/main" id="{C1EFA8F9-2EE4-733F-6031-F4E5C173B361}"/>
                  </a:ext>
                </a:extLst>
              </p:cNvPr>
              <p:cNvPicPr>
                <a:picLocks noChangeAspect="1"/>
              </p:cNvPicPr>
              <p:nvPr/>
            </p:nvPicPr>
            <p:blipFill>
              <a:blip r:embed="rId4">
                <a:extLst>
                  <a:ext uri="{28A0092B-C50C-407E-A947-70E740481C1C}">
                    <a14:useLocalDpi xmlns:a14="http://schemas.microsoft.com/office/drawing/2010/main" val="0"/>
                  </a:ext>
                </a:extLst>
              </a:blip>
              <a:srcRect r="5147" b="1695"/>
              <a:stretch>
                <a:fillRect/>
              </a:stretch>
            </p:blipFill>
            <p:spPr>
              <a:xfrm>
                <a:off x="875342" y="2944747"/>
                <a:ext cx="491532" cy="441999"/>
              </a:xfrm>
              <a:prstGeom prst="rect">
                <a:avLst/>
              </a:prstGeom>
            </p:spPr>
          </p:pic>
          <p:grpSp>
            <p:nvGrpSpPr>
              <p:cNvPr id="35" name="Group 34">
                <a:extLst>
                  <a:ext uri="{FF2B5EF4-FFF2-40B4-BE49-F238E27FC236}">
                    <a16:creationId xmlns:a16="http://schemas.microsoft.com/office/drawing/2014/main" id="{4C1720F4-17EF-AF47-BE18-69E9799EAA64}"/>
                  </a:ext>
                </a:extLst>
              </p:cNvPr>
              <p:cNvGrpSpPr/>
              <p:nvPr/>
            </p:nvGrpSpPr>
            <p:grpSpPr>
              <a:xfrm>
                <a:off x="902013" y="3885690"/>
                <a:ext cx="522715" cy="4207134"/>
                <a:chOff x="902013" y="3885690"/>
                <a:chExt cx="522715" cy="4207134"/>
              </a:xfrm>
            </p:grpSpPr>
            <p:pic>
              <p:nvPicPr>
                <p:cNvPr id="7" name="Picture 6">
                  <a:extLst>
                    <a:ext uri="{FF2B5EF4-FFF2-40B4-BE49-F238E27FC236}">
                      <a16:creationId xmlns:a16="http://schemas.microsoft.com/office/drawing/2014/main" id="{00599B68-E251-FFA2-1A44-12F2EC2A6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013" y="3885690"/>
                  <a:ext cx="464860" cy="441998"/>
                </a:xfrm>
                <a:prstGeom prst="rect">
                  <a:avLst/>
                </a:prstGeom>
              </p:spPr>
            </p:pic>
            <p:pic>
              <p:nvPicPr>
                <p:cNvPr id="9" name="Picture 8">
                  <a:extLst>
                    <a:ext uri="{FF2B5EF4-FFF2-40B4-BE49-F238E27FC236}">
                      <a16:creationId xmlns:a16="http://schemas.microsoft.com/office/drawing/2014/main" id="{12C89F75-5194-6CC5-E2F8-FF346DC1B0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634" y="4351814"/>
                  <a:ext cx="457240" cy="488240"/>
                </a:xfrm>
                <a:prstGeom prst="rect">
                  <a:avLst/>
                </a:prstGeom>
              </p:spPr>
            </p:pic>
            <p:pic>
              <p:nvPicPr>
                <p:cNvPr id="11" name="Picture 10">
                  <a:extLst>
                    <a:ext uri="{FF2B5EF4-FFF2-40B4-BE49-F238E27FC236}">
                      <a16:creationId xmlns:a16="http://schemas.microsoft.com/office/drawing/2014/main" id="{C6C65F71-E066-7C38-3D29-DB0046EFCB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626" y="4897653"/>
                  <a:ext cx="381033" cy="350550"/>
                </a:xfrm>
                <a:prstGeom prst="rect">
                  <a:avLst/>
                </a:prstGeom>
              </p:spPr>
            </p:pic>
            <p:pic>
              <p:nvPicPr>
                <p:cNvPr id="13" name="Picture 12">
                  <a:extLst>
                    <a:ext uri="{FF2B5EF4-FFF2-40B4-BE49-F238E27FC236}">
                      <a16:creationId xmlns:a16="http://schemas.microsoft.com/office/drawing/2014/main" id="{321C8FF3-58BA-964C-98F8-C9C8B94209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9168" y="5328961"/>
                  <a:ext cx="350550" cy="411516"/>
                </a:xfrm>
                <a:prstGeom prst="rect">
                  <a:avLst/>
                </a:prstGeom>
              </p:spPr>
            </p:pic>
            <p:pic>
              <p:nvPicPr>
                <p:cNvPr id="15" name="Picture 14">
                  <a:extLst>
                    <a:ext uri="{FF2B5EF4-FFF2-40B4-BE49-F238E27FC236}">
                      <a16:creationId xmlns:a16="http://schemas.microsoft.com/office/drawing/2014/main" id="{5538C5ED-6513-DF64-C8D6-2AA83A6272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4089" y="5798772"/>
                  <a:ext cx="419136" cy="403895"/>
                </a:xfrm>
                <a:prstGeom prst="rect">
                  <a:avLst/>
                </a:prstGeom>
              </p:spPr>
            </p:pic>
            <p:pic>
              <p:nvPicPr>
                <p:cNvPr id="21" name="Picture 20">
                  <a:extLst>
                    <a:ext uri="{FF2B5EF4-FFF2-40B4-BE49-F238E27FC236}">
                      <a16:creationId xmlns:a16="http://schemas.microsoft.com/office/drawing/2014/main" id="{4E9BC817-C2E6-C651-E291-B910406851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4626" y="6260962"/>
                  <a:ext cx="381033" cy="419136"/>
                </a:xfrm>
                <a:prstGeom prst="rect">
                  <a:avLst/>
                </a:prstGeom>
              </p:spPr>
            </p:pic>
            <p:pic>
              <p:nvPicPr>
                <p:cNvPr id="23" name="Picture 22">
                  <a:extLst>
                    <a:ext uri="{FF2B5EF4-FFF2-40B4-BE49-F238E27FC236}">
                      <a16:creationId xmlns:a16="http://schemas.microsoft.com/office/drawing/2014/main" id="{F85CA746-9505-01F8-19EF-3658C359C9C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9168" y="6754723"/>
                  <a:ext cx="426757" cy="388654"/>
                </a:xfrm>
                <a:prstGeom prst="rect">
                  <a:avLst/>
                </a:prstGeom>
              </p:spPr>
            </p:pic>
            <p:pic>
              <p:nvPicPr>
                <p:cNvPr id="27" name="Picture 26">
                  <a:extLst>
                    <a:ext uri="{FF2B5EF4-FFF2-40B4-BE49-F238E27FC236}">
                      <a16:creationId xmlns:a16="http://schemas.microsoft.com/office/drawing/2014/main" id="{61E0A012-F944-6541-5C42-C80793FA2D6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6003" y="7187859"/>
                  <a:ext cx="396274" cy="449619"/>
                </a:xfrm>
                <a:prstGeom prst="rect">
                  <a:avLst/>
                </a:prstGeom>
              </p:spPr>
            </p:pic>
            <p:pic>
              <p:nvPicPr>
                <p:cNvPr id="29" name="Picture 28">
                  <a:extLst>
                    <a:ext uri="{FF2B5EF4-FFF2-40B4-BE49-F238E27FC236}">
                      <a16:creationId xmlns:a16="http://schemas.microsoft.com/office/drawing/2014/main" id="{855B96EF-2A4C-6B88-554B-E55E81DF9F4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4626" y="7658446"/>
                  <a:ext cx="480102" cy="434378"/>
                </a:xfrm>
                <a:prstGeom prst="rect">
                  <a:avLst/>
                </a:prstGeom>
              </p:spPr>
            </p:pic>
          </p:grpSp>
        </p:grpSp>
      </p:grpSp>
      <p:sp>
        <p:nvSpPr>
          <p:cNvPr id="19" name="TextBox 19"/>
          <p:cNvSpPr txBox="1"/>
          <p:nvPr/>
        </p:nvSpPr>
        <p:spPr>
          <a:xfrm>
            <a:off x="852854" y="1967382"/>
            <a:ext cx="8700579" cy="6602064"/>
          </a:xfrm>
          <a:prstGeom prst="rect">
            <a:avLst/>
          </a:prstGeom>
        </p:spPr>
        <p:txBody>
          <a:bodyPr wrap="square" lIns="0" tIns="0" rIns="0" bIns="0" rtlCol="0" anchor="t">
            <a:spAutoFit/>
          </a:bodyPr>
          <a:lstStyle/>
          <a:p>
            <a:pPr algn="l">
              <a:lnSpc>
                <a:spcPts val="3679"/>
              </a:lnSpc>
              <a:spcBef>
                <a:spcPct val="0"/>
              </a:spcBef>
            </a:pPr>
            <a:r>
              <a:rPr lang="en-US" sz="2299" b="1">
                <a:solidFill>
                  <a:srgbClr val="000000"/>
                </a:solidFill>
                <a:latin typeface="Calibri (MS)"/>
                <a:ea typeface="Calibri (MS)"/>
                <a:cs typeface="Calibri (MS)"/>
                <a:sym typeface="Calibri (MS)"/>
              </a:rPr>
              <a:t>Clicking the “menu button” will provide the following options:</a:t>
            </a:r>
          </a:p>
          <a:p>
            <a:pPr algn="l">
              <a:lnSpc>
                <a:spcPts val="3679"/>
              </a:lnSpc>
              <a:spcBef>
                <a:spcPct val="0"/>
              </a:spcBef>
            </a:pPr>
            <a:endParaRPr lang="en-US" sz="2299">
              <a:solidFill>
                <a:srgbClr val="000000"/>
              </a:solidFill>
              <a:latin typeface="Calibri (MS)"/>
              <a:ea typeface="Calibri (MS)"/>
              <a:cs typeface="Calibri (MS)"/>
              <a:sym typeface="Calibri (MS)"/>
            </a:endParaRPr>
          </a:p>
          <a:p>
            <a:pPr algn="l">
              <a:lnSpc>
                <a:spcPts val="3679"/>
              </a:lnSpc>
              <a:spcBef>
                <a:spcPct val="0"/>
              </a:spcBef>
            </a:pPr>
            <a:r>
              <a:rPr lang="en-US" sz="2250" b="1">
                <a:solidFill>
                  <a:srgbClr val="000000"/>
                </a:solidFill>
                <a:latin typeface="Calibri (MS) Bold"/>
                <a:ea typeface="Calibri (MS) Bold"/>
                <a:cs typeface="Calibri (MS) Bold"/>
                <a:sym typeface="Calibri (MS) Bold"/>
              </a:rPr>
              <a:t>	View Conditions:</a:t>
            </a:r>
            <a:r>
              <a:rPr lang="en-US" sz="2250">
                <a:solidFill>
                  <a:srgbClr val="000000"/>
                </a:solidFill>
                <a:latin typeface="Calibri (MS)"/>
                <a:ea typeface="Calibri (MS)"/>
                <a:cs typeface="Calibri (MS)"/>
                <a:sym typeface="Calibri (MS)"/>
              </a:rPr>
              <a:t> Full list of specific conditions. </a:t>
            </a:r>
            <a:r>
              <a:rPr lang="en-US" sz="2250" i="1">
                <a:solidFill>
                  <a:srgbClr val="FF0000"/>
                </a:solidFill>
                <a:latin typeface="Calibri (MS)"/>
                <a:ea typeface="Calibri (MS)"/>
                <a:cs typeface="Calibri (MS)"/>
                <a:sym typeface="Calibri (MS)"/>
              </a:rPr>
              <a:t>This is where 	you’ll find the list of all interactive flowcharts.</a:t>
            </a:r>
            <a:endParaRPr lang="en-US" sz="2250" i="1">
              <a:solidFill>
                <a:srgbClr val="FF0000"/>
              </a:solidFill>
              <a:latin typeface="Calibri (MS)"/>
              <a:ea typeface="Calibri (MS)"/>
              <a:cs typeface="Calibri (MS)"/>
            </a:endParaRPr>
          </a:p>
          <a:p>
            <a:pPr algn="l">
              <a:lnSpc>
                <a:spcPts val="3679"/>
              </a:lnSpc>
            </a:pPr>
            <a:r>
              <a:rPr lang="en-US" sz="2250" b="1">
                <a:solidFill>
                  <a:srgbClr val="000000"/>
                </a:solidFill>
                <a:latin typeface="Calibri (MS)"/>
                <a:ea typeface="Calibri (MS) Bold"/>
                <a:cs typeface="Calibri (MS)"/>
                <a:sym typeface="Calibri (MS)"/>
              </a:rPr>
              <a:t>	</a:t>
            </a:r>
            <a:r>
              <a:rPr lang="en-US" sz="2250" b="1">
                <a:solidFill>
                  <a:srgbClr val="000000"/>
                </a:solidFill>
                <a:latin typeface="Calibri (MS) Bold"/>
                <a:ea typeface="Calibri (MS) Bold"/>
                <a:cs typeface="Calibri (MS) Bold"/>
                <a:sym typeface="Calibri (MS) Bold"/>
              </a:rPr>
              <a:t>CPR/AED Quick Reference: </a:t>
            </a:r>
            <a:r>
              <a:rPr lang="en-US" sz="2250">
                <a:solidFill>
                  <a:srgbClr val="000000"/>
                </a:solidFill>
                <a:ea typeface="Calibri (MS) Bold"/>
                <a:cs typeface="Calibri (MS) Bold"/>
                <a:sym typeface="Calibri (MS) Bold"/>
              </a:rPr>
              <a:t>CPR/AED overview chart</a:t>
            </a:r>
            <a:endParaRPr lang="en-US" sz="2250">
              <a:solidFill>
                <a:srgbClr val="000000"/>
              </a:solidFill>
              <a:ea typeface="Calibri (MS)"/>
              <a:cs typeface="Calibri (MS)"/>
              <a:sym typeface="Calibri (MS)"/>
            </a:endParaRPr>
          </a:p>
          <a:p>
            <a:pPr algn="l">
              <a:lnSpc>
                <a:spcPts val="3679"/>
              </a:lnSpc>
            </a:pPr>
            <a:r>
              <a:rPr lang="en-US" sz="2250" b="1">
                <a:solidFill>
                  <a:srgbClr val="000000"/>
                </a:solidFill>
                <a:latin typeface="Calibri (MS)"/>
                <a:ea typeface="Calibri (MS) Bold"/>
                <a:cs typeface="Calibri (MS)"/>
                <a:sym typeface="Calibri (MS)"/>
              </a:rPr>
              <a:t>	</a:t>
            </a:r>
            <a:r>
              <a:rPr lang="en-US" sz="2250" b="1">
                <a:solidFill>
                  <a:srgbClr val="000000"/>
                </a:solidFill>
                <a:latin typeface="Calibri (MS) Bold"/>
                <a:ea typeface="Calibri (MS) Bold"/>
                <a:cs typeface="Calibri (MS) Bold"/>
                <a:sym typeface="Calibri (MS) Bold"/>
              </a:rPr>
              <a:t>About This Guide:</a:t>
            </a:r>
            <a:r>
              <a:rPr lang="en-US" sz="2250">
                <a:solidFill>
                  <a:srgbClr val="000000"/>
                </a:solidFill>
                <a:latin typeface="Calibri (MS)"/>
                <a:ea typeface="Calibri (MS)"/>
                <a:cs typeface="Calibri (MS)"/>
                <a:sym typeface="Calibri (MS)"/>
              </a:rPr>
              <a:t> Background and introductory info</a:t>
            </a:r>
            <a:endParaRPr lang="en-US" sz="2250">
              <a:solidFill>
                <a:srgbClr val="000000"/>
              </a:solidFill>
              <a:latin typeface="Calibri (MS)"/>
              <a:ea typeface="Calibri (MS)"/>
              <a:cs typeface="Calibri (MS)"/>
            </a:endParaRPr>
          </a:p>
          <a:p>
            <a:pPr algn="l">
              <a:lnSpc>
                <a:spcPts val="3679"/>
              </a:lnSpc>
            </a:pPr>
            <a:r>
              <a:rPr lang="en-US" sz="2299" b="1">
                <a:solidFill>
                  <a:srgbClr val="000000"/>
                </a:solidFill>
                <a:latin typeface="Calibri (MS) Bold"/>
                <a:ea typeface="Calibri (MS) Bold"/>
                <a:cs typeface="Calibri (MS) Bold"/>
                <a:sym typeface="Calibri (MS) Bold"/>
              </a:rPr>
              <a:t>	Acknowledgements:</a:t>
            </a:r>
            <a:r>
              <a:rPr lang="en-US" sz="2299">
                <a:solidFill>
                  <a:srgbClr val="000000"/>
                </a:solidFill>
                <a:latin typeface="Calibri (MS)"/>
                <a:ea typeface="Calibri (MS)"/>
                <a:cs typeface="Calibri (MS)"/>
                <a:sym typeface="Calibri (MS)"/>
              </a:rPr>
              <a:t> Acknowledgements and development info</a:t>
            </a:r>
          </a:p>
          <a:p>
            <a:pPr>
              <a:lnSpc>
                <a:spcPts val="3679"/>
              </a:lnSpc>
            </a:pPr>
            <a:r>
              <a:rPr lang="en-US" sz="2299" b="1">
                <a:solidFill>
                  <a:srgbClr val="000000"/>
                </a:solidFill>
                <a:latin typeface="Calibri (MS) Bold"/>
                <a:ea typeface="Calibri (MS) Bold"/>
                <a:cs typeface="Calibri (MS) Bold"/>
                <a:sym typeface="Calibri (MS) Bold"/>
              </a:rPr>
              <a:t>	General Considerations:</a:t>
            </a:r>
            <a:r>
              <a:rPr lang="en-US" sz="2299">
                <a:solidFill>
                  <a:srgbClr val="000000"/>
                </a:solidFill>
                <a:latin typeface="Calibri (MS)"/>
                <a:ea typeface="Calibri (MS)"/>
                <a:cs typeface="Calibri (MS)"/>
                <a:sym typeface="Calibri (MS)"/>
              </a:rPr>
              <a:t> General emergency planning info</a:t>
            </a:r>
          </a:p>
          <a:p>
            <a:pPr>
              <a:lnSpc>
                <a:spcPts val="3679"/>
              </a:lnSpc>
            </a:pPr>
            <a:r>
              <a:rPr lang="en-US" sz="2299" b="1">
                <a:solidFill>
                  <a:srgbClr val="000000"/>
                </a:solidFill>
                <a:latin typeface="Calibri (MS) Bold"/>
                <a:ea typeface="Calibri (MS) Bold"/>
                <a:cs typeface="Calibri (MS) Bold"/>
                <a:sym typeface="Calibri (MS) Bold"/>
              </a:rPr>
              <a:t>	Medical Emergencies:</a:t>
            </a:r>
            <a:r>
              <a:rPr lang="en-US" sz="2299">
                <a:solidFill>
                  <a:srgbClr val="000000"/>
                </a:solidFill>
                <a:latin typeface="Calibri (MS)"/>
                <a:ea typeface="Calibri (MS)"/>
                <a:cs typeface="Calibri (MS)"/>
                <a:sym typeface="Calibri (MS)"/>
              </a:rPr>
              <a:t> General steps in first aid to students.</a:t>
            </a:r>
          </a:p>
          <a:p>
            <a:pPr>
              <a:lnSpc>
                <a:spcPts val="3679"/>
              </a:lnSpc>
            </a:pPr>
            <a:r>
              <a:rPr lang="en-US" sz="2299" b="1">
                <a:solidFill>
                  <a:srgbClr val="000000"/>
                </a:solidFill>
                <a:latin typeface="Calibri (MS) Bold"/>
                <a:ea typeface="Calibri (MS) Bold"/>
                <a:cs typeface="Calibri (MS) Bold"/>
                <a:sym typeface="Calibri (MS) Bold"/>
              </a:rPr>
              <a:t>	Standard Precautions:</a:t>
            </a:r>
            <a:r>
              <a:rPr lang="en-US" sz="2299">
                <a:solidFill>
                  <a:srgbClr val="000000"/>
                </a:solidFill>
                <a:latin typeface="Calibri (MS)"/>
                <a:ea typeface="Calibri (MS)"/>
                <a:cs typeface="Calibri (MS)"/>
                <a:sym typeface="Calibri (MS)"/>
              </a:rPr>
              <a:t> General info to prevent infection </a:t>
            </a:r>
            <a:r>
              <a:rPr lang="en-US" sz="2299" b="1">
                <a:solidFill>
                  <a:srgbClr val="000000"/>
                </a:solidFill>
                <a:latin typeface="Calibri (MS) Bold"/>
                <a:ea typeface="Calibri (MS) Bold"/>
                <a:cs typeface="Calibri (MS) Bold"/>
                <a:sym typeface="Calibri (MS) Bold"/>
              </a:rPr>
              <a:t>	Resources:</a:t>
            </a:r>
            <a:r>
              <a:rPr lang="en-US" sz="2299">
                <a:solidFill>
                  <a:srgbClr val="000000"/>
                </a:solidFill>
                <a:latin typeface="Calibri (MS)"/>
                <a:ea typeface="Calibri (MS)"/>
                <a:cs typeface="Calibri (MS)"/>
                <a:sym typeface="Calibri (MS)"/>
              </a:rPr>
              <a:t> Links to outside organizations and info</a:t>
            </a:r>
          </a:p>
          <a:p>
            <a:pPr>
              <a:lnSpc>
                <a:spcPts val="3679"/>
              </a:lnSpc>
            </a:pPr>
            <a:r>
              <a:rPr lang="en-US" sz="2299" b="1">
                <a:solidFill>
                  <a:srgbClr val="000000"/>
                </a:solidFill>
                <a:latin typeface="Calibri (MS) Bold"/>
                <a:ea typeface="Calibri (MS) Bold"/>
                <a:cs typeface="Calibri (MS) Bold"/>
                <a:sym typeface="Calibri (MS) Bold"/>
              </a:rPr>
              <a:t>	References:</a:t>
            </a:r>
            <a:r>
              <a:rPr lang="en-US" sz="2299">
                <a:solidFill>
                  <a:srgbClr val="000000"/>
                </a:solidFill>
                <a:latin typeface="Calibri (MS)"/>
                <a:ea typeface="Calibri (MS)"/>
                <a:cs typeface="Calibri (MS)"/>
                <a:sym typeface="Calibri (MS)"/>
              </a:rPr>
              <a:t> Reference used when developing the guide</a:t>
            </a:r>
          </a:p>
          <a:p>
            <a:pPr>
              <a:lnSpc>
                <a:spcPts val="3679"/>
              </a:lnSpc>
            </a:pPr>
            <a:r>
              <a:rPr lang="en-US" sz="2299" b="1">
                <a:solidFill>
                  <a:srgbClr val="000000"/>
                </a:solidFill>
                <a:latin typeface="Calibri (MS) Bold"/>
                <a:ea typeface="Calibri (MS) Bold"/>
                <a:cs typeface="Calibri (MS) Bold"/>
                <a:sym typeface="Calibri (MS) Bold"/>
              </a:rPr>
              <a:t>	Share this Guide:</a:t>
            </a:r>
            <a:r>
              <a:rPr lang="en-US" sz="2299">
                <a:solidFill>
                  <a:srgbClr val="000000"/>
                </a:solidFill>
                <a:latin typeface="Calibri (MS)"/>
                <a:ea typeface="Calibri (MS)"/>
                <a:cs typeface="Calibri (MS)"/>
                <a:sym typeface="Calibri (MS)"/>
              </a:rPr>
              <a:t> Multiple options to share the guide. Share with 	colleagues, friends, families, and/or community members!</a:t>
            </a:r>
          </a:p>
        </p:txBody>
      </p:sp>
      <p:sp>
        <p:nvSpPr>
          <p:cNvPr id="26" name="Slide Number Placeholder 25">
            <a:extLst>
              <a:ext uri="{FF2B5EF4-FFF2-40B4-BE49-F238E27FC236}">
                <a16:creationId xmlns:a16="http://schemas.microsoft.com/office/drawing/2014/main" id="{ED0A8361-F20E-6FA1-F9A3-B356F05EFD96}"/>
              </a:ext>
            </a:extLst>
          </p:cNvPr>
          <p:cNvSpPr>
            <a:spLocks noGrp="1"/>
          </p:cNvSpPr>
          <p:nvPr>
            <p:ph type="sldNum" sz="quarter" idx="12"/>
          </p:nvPr>
        </p:nvSpPr>
        <p:spPr/>
        <p:txBody>
          <a:bodyPr/>
          <a:lstStyle/>
          <a:p>
            <a:fld id="{B6F15528-21DE-4FAA-801E-634DDDAF4B2B}" type="slidenum">
              <a:rPr lang="en-US" smtClean="0"/>
              <a:pPr/>
              <a:t>9</a:t>
            </a:fld>
            <a:endParaRPr lang="en-US"/>
          </a:p>
        </p:txBody>
      </p:sp>
      <p:grpSp>
        <p:nvGrpSpPr>
          <p:cNvPr id="41" name="Group 40">
            <a:extLst>
              <a:ext uri="{FF2B5EF4-FFF2-40B4-BE49-F238E27FC236}">
                <a16:creationId xmlns:a16="http://schemas.microsoft.com/office/drawing/2014/main" id="{7077D89A-CDA2-F56F-0386-12CFF3AB9392}"/>
              </a:ext>
            </a:extLst>
          </p:cNvPr>
          <p:cNvGrpSpPr/>
          <p:nvPr/>
        </p:nvGrpSpPr>
        <p:grpSpPr>
          <a:xfrm>
            <a:off x="10236356" y="1851382"/>
            <a:ext cx="6906016" cy="7142493"/>
            <a:chOff x="10236356" y="1851382"/>
            <a:chExt cx="6906016" cy="7142493"/>
          </a:xfrm>
        </p:grpSpPr>
        <p:pic>
          <p:nvPicPr>
            <p:cNvPr id="31" name="Picture 30">
              <a:extLst>
                <a:ext uri="{FF2B5EF4-FFF2-40B4-BE49-F238E27FC236}">
                  <a16:creationId xmlns:a16="http://schemas.microsoft.com/office/drawing/2014/main" id="{D625EC75-1C44-2FE1-21B7-F95DEE8A85EE}"/>
                </a:ext>
              </a:extLst>
            </p:cNvPr>
            <p:cNvPicPr>
              <a:picLocks noChangeAspect="1"/>
            </p:cNvPicPr>
            <p:nvPr/>
          </p:nvPicPr>
          <p:blipFill>
            <a:blip r:embed="rId14">
              <a:extLst>
                <a:ext uri="{28A0092B-C50C-407E-A947-70E740481C1C}">
                  <a14:useLocalDpi xmlns:a14="http://schemas.microsoft.com/office/drawing/2010/main" val="0"/>
                </a:ext>
              </a:extLst>
            </a:blip>
            <a:srcRect r="16069" b="3540"/>
            <a:stretch>
              <a:fillRect/>
            </a:stretch>
          </p:blipFill>
          <p:spPr>
            <a:xfrm>
              <a:off x="10236356" y="2003424"/>
              <a:ext cx="5506149" cy="4798286"/>
            </a:xfrm>
            <a:prstGeom prst="rect">
              <a:avLst/>
            </a:prstGeom>
            <a:ln w="28575">
              <a:solidFill>
                <a:srgbClr val="002060"/>
              </a:solidFill>
            </a:ln>
          </p:spPr>
        </p:pic>
        <p:sp>
          <p:nvSpPr>
            <p:cNvPr id="34" name="Oval 33">
              <a:extLst>
                <a:ext uri="{FF2B5EF4-FFF2-40B4-BE49-F238E27FC236}">
                  <a16:creationId xmlns:a16="http://schemas.microsoft.com/office/drawing/2014/main" id="{26F3E04F-F8ED-BA1F-DD68-2500B53AEF44}"/>
                </a:ext>
              </a:extLst>
            </p:cNvPr>
            <p:cNvSpPr/>
            <p:nvPr/>
          </p:nvSpPr>
          <p:spPr>
            <a:xfrm>
              <a:off x="10317275" y="1851382"/>
              <a:ext cx="982104" cy="8440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5BCC0F-ADA6-ED01-922B-482CBB711130}"/>
                </a:ext>
              </a:extLst>
            </p:cNvPr>
            <p:cNvPicPr>
              <a:picLocks noChangeAspect="1"/>
            </p:cNvPicPr>
            <p:nvPr/>
          </p:nvPicPr>
          <p:blipFill>
            <a:blip r:embed="rId15"/>
            <a:stretch>
              <a:fillRect/>
            </a:stretch>
          </p:blipFill>
          <p:spPr>
            <a:xfrm>
              <a:off x="11684528" y="3885786"/>
              <a:ext cx="5457844" cy="4798286"/>
            </a:xfrm>
            <a:prstGeom prst="rect">
              <a:avLst/>
            </a:prstGeom>
            <a:ln w="28575">
              <a:solidFill>
                <a:srgbClr val="002060"/>
              </a:solidFill>
            </a:ln>
          </p:spPr>
        </p:pic>
        <p:sp>
          <p:nvSpPr>
            <p:cNvPr id="32" name="Oval 31">
              <a:extLst>
                <a:ext uri="{FF2B5EF4-FFF2-40B4-BE49-F238E27FC236}">
                  <a16:creationId xmlns:a16="http://schemas.microsoft.com/office/drawing/2014/main" id="{6568D364-3E05-FBAC-8733-45F0827223E3}"/>
                </a:ext>
              </a:extLst>
            </p:cNvPr>
            <p:cNvSpPr/>
            <p:nvPr/>
          </p:nvSpPr>
          <p:spPr>
            <a:xfrm>
              <a:off x="11346407" y="3725832"/>
              <a:ext cx="2383241" cy="526804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01CCA-D92F-9B0E-16B1-88C7945758D3}"/>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FD96A51-E29A-6498-7C20-3341D5705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39B4150-F790-875B-46D6-D4F9B9401657}"/>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Searching the Mobile Guide</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420CB778-AB70-82AE-32F3-0B1210A3D334}"/>
              </a:ext>
            </a:extLst>
          </p:cNvPr>
          <p:cNvSpPr txBox="1"/>
          <p:nvPr/>
        </p:nvSpPr>
        <p:spPr>
          <a:xfrm>
            <a:off x="852854" y="1967382"/>
            <a:ext cx="8018109" cy="6602064"/>
          </a:xfrm>
          <a:prstGeom prst="rect">
            <a:avLst/>
          </a:prstGeom>
        </p:spPr>
        <p:txBody>
          <a:bodyPr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On the home screen of the mobile guide, you’ll find a centrally located search bar:</a:t>
            </a:r>
          </a:p>
          <a:p>
            <a:pPr algn="l">
              <a:lnSpc>
                <a:spcPts val="3679"/>
              </a:lnSpc>
              <a:spcBef>
                <a:spcPct val="0"/>
              </a:spcBef>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You can search for any condition in the guide:</a:t>
            </a:r>
            <a:r>
              <a:rPr lang="en-US" sz="2299">
                <a:solidFill>
                  <a:srgbClr val="000000"/>
                </a:solidFill>
                <a:latin typeface="Calibri (MS)"/>
                <a:ea typeface="Calibri (MS)"/>
                <a:cs typeface="Calibri (MS)"/>
                <a:sym typeface="Calibri (MS)"/>
              </a:rPr>
              <a:t> Typing “seizures” will provide a quick link to the interactive “Seizure” flowchart.</a:t>
            </a:r>
          </a:p>
          <a:p>
            <a:pPr algn="l">
              <a:lnSpc>
                <a:spcPts val="3679"/>
              </a:lnSpc>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You do not need to use technical terms to search:</a:t>
            </a:r>
            <a:r>
              <a:rPr lang="en-US" sz="2299">
                <a:solidFill>
                  <a:srgbClr val="000000"/>
                </a:solidFill>
                <a:latin typeface="Calibri (MS)"/>
                <a:ea typeface="Calibri (MS)"/>
                <a:cs typeface="Calibri (MS)"/>
                <a:sym typeface="Calibri (MS)"/>
              </a:rPr>
              <a:t> Typing “tummy” will provide a link to the “Abdominal Pain” flowchart</a:t>
            </a:r>
          </a:p>
          <a:p>
            <a:pPr algn="l">
              <a:lnSpc>
                <a:spcPts val="3679"/>
              </a:lnSpc>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Multiple options may appear:</a:t>
            </a:r>
            <a:r>
              <a:rPr lang="en-US" sz="2299">
                <a:solidFill>
                  <a:srgbClr val="000000"/>
                </a:solidFill>
                <a:latin typeface="Calibri (MS)"/>
                <a:ea typeface="Calibri (MS)"/>
                <a:cs typeface="Calibri (MS)"/>
                <a:sym typeface="Calibri (MS)"/>
              </a:rPr>
              <a:t> For common search terms, multiple flowchart options will appear. Typing “headache” will provide links to the “Head Injury” and “Stroke” flowcharts.</a:t>
            </a:r>
          </a:p>
          <a:p>
            <a:pPr algn="l">
              <a:lnSpc>
                <a:spcPts val="3679"/>
              </a:lnSpc>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Try it out:</a:t>
            </a:r>
            <a:r>
              <a:rPr lang="en-US" sz="2299">
                <a:solidFill>
                  <a:srgbClr val="000000"/>
                </a:solidFill>
                <a:latin typeface="Calibri (MS)"/>
                <a:ea typeface="Calibri (MS)"/>
                <a:cs typeface="Calibri (MS)"/>
                <a:sym typeface="Calibri (MS)"/>
              </a:rPr>
              <a:t> Type some search terms and see where it leads!</a:t>
            </a:r>
          </a:p>
        </p:txBody>
      </p:sp>
      <p:sp>
        <p:nvSpPr>
          <p:cNvPr id="26" name="Slide Number Placeholder 25">
            <a:extLst>
              <a:ext uri="{FF2B5EF4-FFF2-40B4-BE49-F238E27FC236}">
                <a16:creationId xmlns:a16="http://schemas.microsoft.com/office/drawing/2014/main" id="{A1F9FE1C-AB49-0A07-C934-7B476D3C5FFB}"/>
              </a:ext>
            </a:extLst>
          </p:cNvPr>
          <p:cNvSpPr>
            <a:spLocks noGrp="1"/>
          </p:cNvSpPr>
          <p:nvPr>
            <p:ph type="sldNum" sz="quarter" idx="12"/>
          </p:nvPr>
        </p:nvSpPr>
        <p:spPr/>
        <p:txBody>
          <a:bodyPr/>
          <a:lstStyle/>
          <a:p>
            <a:fld id="{B6F15528-21DE-4FAA-801E-634DDDAF4B2B}" type="slidenum">
              <a:rPr lang="en-US" smtClean="0"/>
              <a:pPr/>
              <a:t>10</a:t>
            </a:fld>
            <a:endParaRPr lang="en-US"/>
          </a:p>
        </p:txBody>
      </p:sp>
      <p:grpSp>
        <p:nvGrpSpPr>
          <p:cNvPr id="5" name="Group 4">
            <a:extLst>
              <a:ext uri="{FF2B5EF4-FFF2-40B4-BE49-F238E27FC236}">
                <a16:creationId xmlns:a16="http://schemas.microsoft.com/office/drawing/2014/main" id="{5B1373BB-2D45-6FAD-78F3-27E3936B2F7C}"/>
              </a:ext>
            </a:extLst>
          </p:cNvPr>
          <p:cNvGrpSpPr/>
          <p:nvPr/>
        </p:nvGrpSpPr>
        <p:grpSpPr>
          <a:xfrm>
            <a:off x="10165687" y="2117507"/>
            <a:ext cx="7269459" cy="6550660"/>
            <a:chOff x="10165687" y="2172098"/>
            <a:chExt cx="7269459" cy="6550660"/>
          </a:xfrm>
        </p:grpSpPr>
        <p:pic>
          <p:nvPicPr>
            <p:cNvPr id="3" name="Picture 2">
              <a:extLst>
                <a:ext uri="{FF2B5EF4-FFF2-40B4-BE49-F238E27FC236}">
                  <a16:creationId xmlns:a16="http://schemas.microsoft.com/office/drawing/2014/main" id="{A0598CC9-0E50-F2D1-46BD-36022851EBA3}"/>
                </a:ext>
              </a:extLst>
            </p:cNvPr>
            <p:cNvPicPr>
              <a:picLocks noChangeAspect="1"/>
            </p:cNvPicPr>
            <p:nvPr/>
          </p:nvPicPr>
          <p:blipFill>
            <a:blip r:embed="rId4">
              <a:extLst>
                <a:ext uri="{28A0092B-C50C-407E-A947-70E740481C1C}">
                  <a14:useLocalDpi xmlns:a14="http://schemas.microsoft.com/office/drawing/2010/main" val="0"/>
                </a:ext>
              </a:extLst>
            </a:blip>
            <a:srcRect l="2126" r="6068" b="10894"/>
            <a:stretch>
              <a:fillRect/>
            </a:stretch>
          </p:blipFill>
          <p:spPr>
            <a:xfrm>
              <a:off x="10165687" y="2172098"/>
              <a:ext cx="7269459" cy="6550660"/>
            </a:xfrm>
            <a:prstGeom prst="rect">
              <a:avLst/>
            </a:prstGeom>
            <a:ln w="28575">
              <a:solidFill>
                <a:srgbClr val="002060"/>
              </a:solidFill>
            </a:ln>
          </p:spPr>
        </p:pic>
        <p:sp>
          <p:nvSpPr>
            <p:cNvPr id="4" name="Oval 3">
              <a:extLst>
                <a:ext uri="{FF2B5EF4-FFF2-40B4-BE49-F238E27FC236}">
                  <a16:creationId xmlns:a16="http://schemas.microsoft.com/office/drawing/2014/main" id="{98402664-7253-F3A8-A2F5-936C5D4C1C2F}"/>
                </a:ext>
              </a:extLst>
            </p:cNvPr>
            <p:cNvSpPr/>
            <p:nvPr/>
          </p:nvSpPr>
          <p:spPr>
            <a:xfrm>
              <a:off x="10740787" y="4721471"/>
              <a:ext cx="6250675" cy="8440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2733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FD01B-703D-4D79-E707-A6CFF124B99A}"/>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99125AD2-403D-8358-D85F-DD2432078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BE666628-2273-58FB-0363-8F3C5923FD41}"/>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26" name="Slide Number Placeholder 25">
            <a:extLst>
              <a:ext uri="{FF2B5EF4-FFF2-40B4-BE49-F238E27FC236}">
                <a16:creationId xmlns:a16="http://schemas.microsoft.com/office/drawing/2014/main" id="{5C0DAE23-B6C3-60B4-6BBF-F239A4779A31}"/>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Rectangle: Rounded Corners 2">
            <a:extLst>
              <a:ext uri="{FF2B5EF4-FFF2-40B4-BE49-F238E27FC236}">
                <a16:creationId xmlns:a16="http://schemas.microsoft.com/office/drawing/2014/main" id="{7D765A68-6785-8CBF-16C4-B175CF0B69F7}"/>
              </a:ext>
            </a:extLst>
          </p:cNvPr>
          <p:cNvSpPr/>
          <p:nvPr/>
        </p:nvSpPr>
        <p:spPr>
          <a:xfrm>
            <a:off x="4378481" y="2675443"/>
            <a:ext cx="9383579" cy="4936112"/>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4400" b="1">
                <a:solidFill>
                  <a:srgbClr val="182B3C"/>
                </a:solidFill>
                <a:latin typeface="Montserrat Black"/>
              </a:rPr>
              <a:t>Scan and</a:t>
            </a:r>
          </a:p>
          <a:p>
            <a:r>
              <a:rPr lang="en-US" sz="4400" b="1">
                <a:solidFill>
                  <a:srgbClr val="182B3C"/>
                </a:solidFill>
                <a:latin typeface="Montserrat Black"/>
              </a:rPr>
              <a:t>follow along</a:t>
            </a:r>
          </a:p>
          <a:p>
            <a:r>
              <a:rPr lang="en-US" sz="4400" b="1">
                <a:solidFill>
                  <a:srgbClr val="182B3C"/>
                </a:solidFill>
                <a:latin typeface="Montserrat Black"/>
              </a:rPr>
              <a:t>as we work</a:t>
            </a:r>
          </a:p>
          <a:p>
            <a:r>
              <a:rPr lang="en-US" sz="4400" b="1">
                <a:solidFill>
                  <a:srgbClr val="182B3C"/>
                </a:solidFill>
                <a:latin typeface="Montserrat Black"/>
              </a:rPr>
              <a:t>through a </a:t>
            </a:r>
          </a:p>
          <a:p>
            <a:r>
              <a:rPr lang="en-US" sz="4400" b="1">
                <a:solidFill>
                  <a:srgbClr val="182B3C"/>
                </a:solidFill>
                <a:latin typeface="Montserrat Black"/>
              </a:rPr>
              <a:t>case study!</a:t>
            </a:r>
            <a:endParaRPr lang="en-US" sz="4000" b="1">
              <a:solidFill>
                <a:srgbClr val="182B3C"/>
              </a:solidFill>
              <a:latin typeface="Montserrat Black"/>
            </a:endParaRPr>
          </a:p>
        </p:txBody>
      </p:sp>
      <p:pic>
        <p:nvPicPr>
          <p:cNvPr id="4" name="Picture 3">
            <a:extLst>
              <a:ext uri="{FF2B5EF4-FFF2-40B4-BE49-F238E27FC236}">
                <a16:creationId xmlns:a16="http://schemas.microsoft.com/office/drawing/2014/main" id="{B2FDB8ED-A56B-3A25-F325-686BD380940F}"/>
              </a:ext>
            </a:extLst>
          </p:cNvPr>
          <p:cNvPicPr>
            <a:picLocks noChangeAspect="1"/>
          </p:cNvPicPr>
          <p:nvPr/>
        </p:nvPicPr>
        <p:blipFill>
          <a:blip r:embed="rId4"/>
          <a:stretch>
            <a:fillRect/>
          </a:stretch>
        </p:blipFill>
        <p:spPr>
          <a:xfrm>
            <a:off x="9070270" y="3374842"/>
            <a:ext cx="3899944" cy="3537313"/>
          </a:xfrm>
          <a:prstGeom prst="rect">
            <a:avLst/>
          </a:prstGeom>
        </p:spPr>
      </p:pic>
    </p:spTree>
    <p:extLst>
      <p:ext uri="{BB962C8B-B14F-4D97-AF65-F5344CB8AC3E}">
        <p14:creationId xmlns:p14="http://schemas.microsoft.com/office/powerpoint/2010/main" val="337402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16372-CF73-7149-009B-DE46B3CDBF5E}"/>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8C04ACC9-821F-8F04-5604-00C9975F5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32CAF074-EEB9-C5CF-ABA8-4372226ABFC3}"/>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E43214C6-C8D0-4B34-4EDE-2E79B14A0C3F}"/>
              </a:ext>
            </a:extLst>
          </p:cNvPr>
          <p:cNvSpPr txBox="1"/>
          <p:nvPr/>
        </p:nvSpPr>
        <p:spPr>
          <a:xfrm>
            <a:off x="1247062" y="2105952"/>
            <a:ext cx="8018109" cy="3755131"/>
          </a:xfrm>
          <a:prstGeom prst="rect">
            <a:avLst/>
          </a:prstGeom>
        </p:spPr>
        <p:txBody>
          <a:bodyPr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You take your science class on a nature walk using the wooded trails near the school building.</a:t>
            </a:r>
          </a:p>
          <a:p>
            <a:pPr algn="l">
              <a:lnSpc>
                <a:spcPts val="3679"/>
              </a:lnSpc>
              <a:spcBef>
                <a:spcPct val="0"/>
              </a:spcBef>
            </a:pPr>
            <a:endParaRPr lang="en-US" sz="2299">
              <a:solidFill>
                <a:srgbClr val="000000"/>
              </a:solidFill>
              <a:latin typeface="Calibri (MS)"/>
              <a:ea typeface="Calibri (MS)"/>
              <a:cs typeface="Calibri (MS)"/>
              <a:sym typeface="Calibri (MS)"/>
            </a:endParaRP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It’s a warm and sunny September day. </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There are 15 students and a colleague with you.</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You’re not far from school when you see Sam, a 7</a:t>
            </a:r>
            <a:r>
              <a:rPr lang="en-US" sz="2299" baseline="30000">
                <a:solidFill>
                  <a:srgbClr val="000000"/>
                </a:solidFill>
                <a:latin typeface="Calibri (MS)"/>
                <a:ea typeface="Calibri (MS)"/>
                <a:cs typeface="Calibri (MS)"/>
                <a:sym typeface="Calibri (MS)"/>
              </a:rPr>
              <a:t>th</a:t>
            </a:r>
            <a:r>
              <a:rPr lang="en-US" sz="2299">
                <a:solidFill>
                  <a:srgbClr val="000000"/>
                </a:solidFill>
                <a:latin typeface="Calibri (MS)"/>
                <a:ea typeface="Calibri (MS)"/>
                <a:cs typeface="Calibri (MS)"/>
                <a:sym typeface="Calibri (MS)"/>
              </a:rPr>
              <a:t> grade student, lagging behind the group.</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He’ sweating profusely and says he’s feeling exhausted.</a:t>
            </a:r>
          </a:p>
        </p:txBody>
      </p:sp>
      <p:sp>
        <p:nvSpPr>
          <p:cNvPr id="26" name="Slide Number Placeholder 25">
            <a:extLst>
              <a:ext uri="{FF2B5EF4-FFF2-40B4-BE49-F238E27FC236}">
                <a16:creationId xmlns:a16="http://schemas.microsoft.com/office/drawing/2014/main" id="{9A4EE7C8-ACDA-2770-C7E0-B76332CAC30B}"/>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15" name="Rectangle: Rounded Corners 14">
            <a:extLst>
              <a:ext uri="{FF2B5EF4-FFF2-40B4-BE49-F238E27FC236}">
                <a16:creationId xmlns:a16="http://schemas.microsoft.com/office/drawing/2014/main" id="{08EF7309-2B6A-5476-FB2B-BD40C5C4BFB7}"/>
              </a:ext>
            </a:extLst>
          </p:cNvPr>
          <p:cNvSpPr/>
          <p:nvPr/>
        </p:nvSpPr>
        <p:spPr>
          <a:xfrm>
            <a:off x="2794773" y="6489237"/>
            <a:ext cx="4567843" cy="1869993"/>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What are your first steps?</a:t>
            </a:r>
          </a:p>
        </p:txBody>
      </p:sp>
      <p:pic>
        <p:nvPicPr>
          <p:cNvPr id="22" name="Picture 21">
            <a:extLst>
              <a:ext uri="{FF2B5EF4-FFF2-40B4-BE49-F238E27FC236}">
                <a16:creationId xmlns:a16="http://schemas.microsoft.com/office/drawing/2014/main" id="{286DEAA3-5671-3EA4-1FF0-8C97B5A67D3E}"/>
              </a:ext>
            </a:extLst>
          </p:cNvPr>
          <p:cNvPicPr>
            <a:picLocks noChangeAspect="1"/>
          </p:cNvPicPr>
          <p:nvPr/>
        </p:nvPicPr>
        <p:blipFill>
          <a:blip r:embed="rId4">
            <a:extLst>
              <a:ext uri="{28A0092B-C50C-407E-A947-70E740481C1C}">
                <a14:useLocalDpi xmlns:a14="http://schemas.microsoft.com/office/drawing/2010/main" val="0"/>
              </a:ext>
            </a:extLst>
          </a:blip>
          <a:srcRect l="33409" t="21360" r="16796" b="11177"/>
          <a:stretch>
            <a:fillRect/>
          </a:stretch>
        </p:blipFill>
        <p:spPr>
          <a:xfrm>
            <a:off x="9645891" y="1916663"/>
            <a:ext cx="7683690" cy="69398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115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742E-DF92-9007-DAD0-0020671673C3}"/>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4335E5CD-E6A7-C3CD-EF5C-FD39CCDFB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98C7F01D-167B-2218-04B6-59486F37E02B}"/>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1B974715-0352-A334-3EA4-6F31E3A7B792}"/>
              </a:ext>
            </a:extLst>
          </p:cNvPr>
          <p:cNvSpPr txBox="1"/>
          <p:nvPr/>
        </p:nvSpPr>
        <p:spPr>
          <a:xfrm>
            <a:off x="852854" y="1967382"/>
            <a:ext cx="8018109" cy="2806153"/>
          </a:xfrm>
          <a:prstGeom prst="rect">
            <a:avLst/>
          </a:prstGeom>
        </p:spPr>
        <p:txBody>
          <a:bodyPr wrap="square" lIns="0" tIns="0" rIns="0" bIns="0" rtlCol="0" anchor="t">
            <a:spAutoFit/>
          </a:bodyPr>
          <a:lstStyle/>
          <a:p>
            <a:pPr>
              <a:lnSpc>
                <a:spcPts val="3679"/>
              </a:lnSpc>
              <a:spcBef>
                <a:spcPct val="0"/>
              </a:spcBef>
            </a:pPr>
            <a:r>
              <a:rPr lang="en-US" sz="2250">
                <a:solidFill>
                  <a:srgbClr val="000000"/>
                </a:solidFill>
                <a:latin typeface="Calibri (MS)"/>
                <a:ea typeface="Calibri (MS)"/>
                <a:cs typeface="Calibri (MS)"/>
                <a:sym typeface="Calibri (MS)"/>
              </a:rPr>
              <a:t>Sam is now in a comfortable seated position and is speaking</a:t>
            </a:r>
            <a:r>
              <a:rPr lang="en-US" sz="2250" dirty="0">
                <a:solidFill>
                  <a:srgbClr val="000000"/>
                </a:solidFill>
                <a:latin typeface="Calibri (MS)"/>
                <a:ea typeface="Calibri (MS)"/>
                <a:cs typeface="Calibri (MS)"/>
                <a:sym typeface="Calibri (MS)"/>
              </a:rPr>
              <a:t> clearly but is unable to keep walking with the group.</a:t>
            </a:r>
            <a:endParaRPr lang="en-US" sz="2299" dirty="0">
              <a:solidFill>
                <a:srgbClr val="000000"/>
              </a:solidFill>
              <a:latin typeface="Calibri (MS)"/>
              <a:ea typeface="Calibri (MS)"/>
              <a:cs typeface="Calibri (MS)"/>
              <a:sym typeface="Calibri (MS)"/>
            </a:endParaRPr>
          </a:p>
          <a:p>
            <a:pPr marL="342900" indent="-342900">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Luckily, you have access to cellular data and the School Health Emergency Quick Guide on your phone.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While your colleague is calling for help, you open your mobile School Health Emergency Quick Guide.</a:t>
            </a:r>
          </a:p>
        </p:txBody>
      </p:sp>
      <p:sp>
        <p:nvSpPr>
          <p:cNvPr id="26" name="Slide Number Placeholder 25">
            <a:extLst>
              <a:ext uri="{FF2B5EF4-FFF2-40B4-BE49-F238E27FC236}">
                <a16:creationId xmlns:a16="http://schemas.microsoft.com/office/drawing/2014/main" id="{96116035-5BB6-A2C1-C4C6-DDCBAF87F1E9}"/>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2" name="Rectangle: Rounded Corners 1">
            <a:extLst>
              <a:ext uri="{FF2B5EF4-FFF2-40B4-BE49-F238E27FC236}">
                <a16:creationId xmlns:a16="http://schemas.microsoft.com/office/drawing/2014/main" id="{0E0FFBAE-B503-B052-CA4C-7226899A590B}"/>
              </a:ext>
            </a:extLst>
          </p:cNvPr>
          <p:cNvSpPr/>
          <p:nvPr/>
        </p:nvSpPr>
        <p:spPr>
          <a:xfrm>
            <a:off x="2033516" y="5129286"/>
            <a:ext cx="5404513" cy="322197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Based on Sam’s symptoms, use the search function to find the best flowchart.</a:t>
            </a:r>
          </a:p>
        </p:txBody>
      </p:sp>
      <p:pic>
        <p:nvPicPr>
          <p:cNvPr id="8" name="Picture 7">
            <a:extLst>
              <a:ext uri="{FF2B5EF4-FFF2-40B4-BE49-F238E27FC236}">
                <a16:creationId xmlns:a16="http://schemas.microsoft.com/office/drawing/2014/main" id="{86F83FFF-9439-DEBE-27F6-20E48B1C577A}"/>
              </a:ext>
            </a:extLst>
          </p:cNvPr>
          <p:cNvPicPr>
            <a:picLocks noChangeAspect="1"/>
          </p:cNvPicPr>
          <p:nvPr/>
        </p:nvPicPr>
        <p:blipFill>
          <a:blip r:embed="rId4">
            <a:extLst>
              <a:ext uri="{28A0092B-C50C-407E-A947-70E740481C1C}">
                <a14:useLocalDpi xmlns:a14="http://schemas.microsoft.com/office/drawing/2010/main" val="0"/>
              </a:ext>
            </a:extLst>
          </a:blip>
          <a:srcRect l="16393" r="21347" b="8856"/>
          <a:stretch>
            <a:fillRect/>
          </a:stretch>
        </p:blipFill>
        <p:spPr>
          <a:xfrm>
            <a:off x="10082540" y="1967382"/>
            <a:ext cx="6992740" cy="68238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72768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CD7A0-4B02-7934-2C1E-284538A7E981}"/>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1AACE3CE-DA40-52D0-B2DF-15C67A002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5BE2C82-3E8D-3EF9-753E-E2234260CC3F}"/>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34AF1277-A9C6-AEC6-AC6D-C377CC8230BA}"/>
              </a:ext>
            </a:extLst>
          </p:cNvPr>
          <p:cNvSpPr txBox="1"/>
          <p:nvPr/>
        </p:nvSpPr>
        <p:spPr>
          <a:xfrm>
            <a:off x="852854" y="1967382"/>
            <a:ext cx="8018109" cy="2806153"/>
          </a:xfrm>
          <a:prstGeom prst="rect">
            <a:avLst/>
          </a:prstGeom>
        </p:spPr>
        <p:txBody>
          <a:bodyPr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What are some search terms you might use?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Sweating?</a:t>
            </a:r>
          </a:p>
          <a:p>
            <a:pPr marL="342900" indent="-342900" algn="l">
              <a:lnSpc>
                <a:spcPts val="3679"/>
              </a:lnSpc>
              <a:spcBef>
                <a:spcPct val="0"/>
              </a:spcBef>
              <a:buFont typeface="Arial" panose="020B0604020202020204" pitchFamily="34" charset="0"/>
              <a:buChar char="•"/>
            </a:pPr>
            <a:r>
              <a:rPr lang="en-US" sz="2250">
                <a:solidFill>
                  <a:srgbClr val="000000"/>
                </a:solidFill>
                <a:latin typeface="Calibri (MS)"/>
                <a:ea typeface="Calibri (MS)"/>
                <a:cs typeface="Calibri (MS)"/>
                <a:sym typeface="Calibri (MS)"/>
              </a:rPr>
              <a:t>Exhaustion?</a:t>
            </a:r>
            <a:endParaRPr lang="en-US" sz="2250">
              <a:solidFill>
                <a:srgbClr val="000000"/>
              </a:solidFill>
              <a:latin typeface="Calibri (MS)"/>
              <a:ea typeface="Calibri (MS)"/>
              <a:cs typeface="Calibri (MS)"/>
            </a:endParaRP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Hot?</a:t>
            </a:r>
          </a:p>
          <a:p>
            <a:pPr algn="l">
              <a:lnSpc>
                <a:spcPts val="3679"/>
              </a:lnSpc>
              <a:spcBef>
                <a:spcPct val="0"/>
              </a:spcBef>
            </a:pPr>
            <a:r>
              <a:rPr lang="en-US" sz="2299">
                <a:solidFill>
                  <a:srgbClr val="000000"/>
                </a:solidFill>
                <a:latin typeface="Calibri (MS)"/>
                <a:ea typeface="Calibri (MS)"/>
                <a:cs typeface="Calibri (MS)"/>
                <a:sym typeface="Calibri (MS)"/>
              </a:rPr>
              <a:t>Each of these terms directs you to the Heat Exhaustion and Heat Stroke flowchart.</a:t>
            </a:r>
          </a:p>
        </p:txBody>
      </p:sp>
      <p:sp>
        <p:nvSpPr>
          <p:cNvPr id="26" name="Slide Number Placeholder 25">
            <a:extLst>
              <a:ext uri="{FF2B5EF4-FFF2-40B4-BE49-F238E27FC236}">
                <a16:creationId xmlns:a16="http://schemas.microsoft.com/office/drawing/2014/main" id="{14422C1F-2DCB-008A-BCFC-45E5D41A1A2F}"/>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2" name="Rectangle: Rounded Corners 1">
            <a:extLst>
              <a:ext uri="{FF2B5EF4-FFF2-40B4-BE49-F238E27FC236}">
                <a16:creationId xmlns:a16="http://schemas.microsoft.com/office/drawing/2014/main" id="{5E58AEE4-6E9F-7D16-6089-65EA7B59F205}"/>
              </a:ext>
            </a:extLst>
          </p:cNvPr>
          <p:cNvSpPr/>
          <p:nvPr/>
        </p:nvSpPr>
        <p:spPr>
          <a:xfrm>
            <a:off x="2033516" y="5129286"/>
            <a:ext cx="5404513" cy="322197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Use the flowchart to determine your next steps.</a:t>
            </a:r>
          </a:p>
        </p:txBody>
      </p:sp>
      <p:pic>
        <p:nvPicPr>
          <p:cNvPr id="4" name="Picture 3">
            <a:extLst>
              <a:ext uri="{FF2B5EF4-FFF2-40B4-BE49-F238E27FC236}">
                <a16:creationId xmlns:a16="http://schemas.microsoft.com/office/drawing/2014/main" id="{C1789F50-5464-501C-5B96-8528953BD117}"/>
              </a:ext>
            </a:extLst>
          </p:cNvPr>
          <p:cNvPicPr>
            <a:picLocks noChangeAspect="1"/>
          </p:cNvPicPr>
          <p:nvPr/>
        </p:nvPicPr>
        <p:blipFill>
          <a:blip r:embed="rId4"/>
          <a:stretch>
            <a:fillRect/>
          </a:stretch>
        </p:blipFill>
        <p:spPr>
          <a:xfrm>
            <a:off x="10186697" y="1967382"/>
            <a:ext cx="6327093" cy="6195278"/>
          </a:xfrm>
          <a:prstGeom prst="rect">
            <a:avLst/>
          </a:prstGeom>
          <a:ln w="28575">
            <a:solidFill>
              <a:srgbClr val="002060"/>
            </a:solidFill>
          </a:ln>
        </p:spPr>
      </p:pic>
    </p:spTree>
    <p:extLst>
      <p:ext uri="{BB962C8B-B14F-4D97-AF65-F5344CB8AC3E}">
        <p14:creationId xmlns:p14="http://schemas.microsoft.com/office/powerpoint/2010/main" val="1719297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2395-D80C-937C-26A7-3EC40A0CABE8}"/>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CB708968-DC35-B738-8C38-C4A2ADF06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47637777-8515-5699-A9F5-CB9B950B5F11}"/>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4A32946A-E704-BD85-F893-D08041F771C5}"/>
              </a:ext>
            </a:extLst>
          </p:cNvPr>
          <p:cNvSpPr txBox="1"/>
          <p:nvPr/>
        </p:nvSpPr>
        <p:spPr>
          <a:xfrm>
            <a:off x="875341" y="2175603"/>
            <a:ext cx="7586271" cy="4229619"/>
          </a:xfrm>
          <a:prstGeom prst="rect">
            <a:avLst/>
          </a:prstGeom>
        </p:spPr>
        <p:txBody>
          <a:bodyPr wrap="square"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What is your answer to the first question on the flowchart?</a:t>
            </a:r>
          </a:p>
          <a:p>
            <a:pPr algn="l">
              <a:lnSpc>
                <a:spcPts val="3679"/>
              </a:lnSpc>
              <a:spcBef>
                <a:spcPct val="0"/>
              </a:spcBef>
            </a:pPr>
            <a:endParaRPr lang="en-US" sz="2299">
              <a:solidFill>
                <a:srgbClr val="000000"/>
              </a:solidFill>
              <a:latin typeface="Calibri (MS)"/>
              <a:ea typeface="Calibri (MS)"/>
              <a:cs typeface="Calibri (MS)"/>
              <a:sym typeface="Calibri (MS)"/>
            </a:endParaRPr>
          </a:p>
          <a:p>
            <a:pPr algn="l">
              <a:lnSpc>
                <a:spcPts val="3679"/>
              </a:lnSpc>
              <a:spcBef>
                <a:spcPct val="0"/>
              </a:spcBef>
            </a:pPr>
            <a:r>
              <a:rPr lang="en-US" sz="2299">
                <a:solidFill>
                  <a:srgbClr val="000000"/>
                </a:solidFill>
                <a:latin typeface="Calibri (MS)"/>
                <a:ea typeface="Calibri (MS)"/>
                <a:cs typeface="Calibri (MS)"/>
                <a:sym typeface="Calibri (MS)"/>
              </a:rPr>
              <a:t>Keep in mind:</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Sam’s skin is sweaty, not dry.</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He’s talking to you and doesn’t appear confused.</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Other than his sweating and fatigue, no other issues are obvious.</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Your colleague has already notified the school nurse. They are on the way to assist.</a:t>
            </a:r>
          </a:p>
        </p:txBody>
      </p:sp>
      <p:sp>
        <p:nvSpPr>
          <p:cNvPr id="26" name="Slide Number Placeholder 25">
            <a:extLst>
              <a:ext uri="{FF2B5EF4-FFF2-40B4-BE49-F238E27FC236}">
                <a16:creationId xmlns:a16="http://schemas.microsoft.com/office/drawing/2014/main" id="{90CC4DB2-3B45-23CA-510B-5001E3949754}"/>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2" name="Rectangle: Rounded Corners 1">
            <a:extLst>
              <a:ext uri="{FF2B5EF4-FFF2-40B4-BE49-F238E27FC236}">
                <a16:creationId xmlns:a16="http://schemas.microsoft.com/office/drawing/2014/main" id="{3F0784A3-0532-EEC9-293D-D156865CDE3F}"/>
              </a:ext>
            </a:extLst>
          </p:cNvPr>
          <p:cNvSpPr/>
          <p:nvPr/>
        </p:nvSpPr>
        <p:spPr>
          <a:xfrm>
            <a:off x="2154345" y="6823881"/>
            <a:ext cx="5028262" cy="2199878"/>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Based on your observations, do you select "Yes " or “No”</a:t>
            </a:r>
          </a:p>
        </p:txBody>
      </p:sp>
      <p:pic>
        <p:nvPicPr>
          <p:cNvPr id="4" name="Picture 3">
            <a:extLst>
              <a:ext uri="{FF2B5EF4-FFF2-40B4-BE49-F238E27FC236}">
                <a16:creationId xmlns:a16="http://schemas.microsoft.com/office/drawing/2014/main" id="{8DB8D586-F540-75EE-2815-D07F246D22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4046" y="1807049"/>
            <a:ext cx="8721691" cy="7010596"/>
          </a:xfrm>
          <a:prstGeom prst="rect">
            <a:avLst/>
          </a:prstGeom>
          <a:ln w="28575">
            <a:solidFill>
              <a:schemeClr val="accent1"/>
            </a:solidFill>
          </a:ln>
        </p:spPr>
      </p:pic>
    </p:spTree>
    <p:extLst>
      <p:ext uri="{BB962C8B-B14F-4D97-AF65-F5344CB8AC3E}">
        <p14:creationId xmlns:p14="http://schemas.microsoft.com/office/powerpoint/2010/main" val="390825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8C2E-904F-1B57-D975-B7D397EFA22B}"/>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AF1CC7DC-A2AC-E09E-20AE-D9A92B0E5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259B3DE-1FA9-8215-9F5E-B37824DAD868}"/>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2C1E3A34-ED1B-C158-988B-DA32DF3BC081}"/>
              </a:ext>
            </a:extLst>
          </p:cNvPr>
          <p:cNvSpPr txBox="1"/>
          <p:nvPr/>
        </p:nvSpPr>
        <p:spPr>
          <a:xfrm>
            <a:off x="875341" y="2402343"/>
            <a:ext cx="8016751" cy="4704108"/>
          </a:xfrm>
          <a:prstGeom prst="rect">
            <a:avLst/>
          </a:prstGeom>
        </p:spPr>
        <p:txBody>
          <a:bodyPr wrap="square"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You follow the instructions to the best of your ability until help arrives.</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keep Sam in the shade.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provide small sips of water with no issues and apply a wet cloth (you have in your bag) to the back of Sam’s neck.</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monitor for any changes. </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The school nurse arrives with help and transports Sam back to the school health office.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After rest, Sam is feeling much better and his parents decide to take him home for continued rest and observation.</a:t>
            </a:r>
          </a:p>
        </p:txBody>
      </p:sp>
      <p:sp>
        <p:nvSpPr>
          <p:cNvPr id="26" name="Slide Number Placeholder 25">
            <a:extLst>
              <a:ext uri="{FF2B5EF4-FFF2-40B4-BE49-F238E27FC236}">
                <a16:creationId xmlns:a16="http://schemas.microsoft.com/office/drawing/2014/main" id="{7FF605FB-BBCD-FBCA-8A80-78F110EECB9A}"/>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2" name="Rectangle: Rounded Corners 1">
            <a:extLst>
              <a:ext uri="{FF2B5EF4-FFF2-40B4-BE49-F238E27FC236}">
                <a16:creationId xmlns:a16="http://schemas.microsoft.com/office/drawing/2014/main" id="{F1ACCC53-B3FE-56CF-54E2-E5036C56D1E4}"/>
              </a:ext>
            </a:extLst>
          </p:cNvPr>
          <p:cNvSpPr/>
          <p:nvPr/>
        </p:nvSpPr>
        <p:spPr>
          <a:xfrm>
            <a:off x="2442677" y="7300660"/>
            <a:ext cx="3942698" cy="126662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Great Work!</a:t>
            </a:r>
          </a:p>
        </p:txBody>
      </p:sp>
      <p:pic>
        <p:nvPicPr>
          <p:cNvPr id="7" name="Picture 6">
            <a:extLst>
              <a:ext uri="{FF2B5EF4-FFF2-40B4-BE49-F238E27FC236}">
                <a16:creationId xmlns:a16="http://schemas.microsoft.com/office/drawing/2014/main" id="{CC108FA9-447D-F98F-24A9-F559FD635401}"/>
              </a:ext>
            </a:extLst>
          </p:cNvPr>
          <p:cNvPicPr>
            <a:picLocks noChangeAspect="1"/>
          </p:cNvPicPr>
          <p:nvPr/>
        </p:nvPicPr>
        <p:blipFill>
          <a:blip r:embed="rId4"/>
          <a:srcRect t="9939" r="19190"/>
          <a:stretch>
            <a:fillRect/>
          </a:stretch>
        </p:blipFill>
        <p:spPr>
          <a:xfrm>
            <a:off x="9049570" y="2412404"/>
            <a:ext cx="8568540" cy="6001939"/>
          </a:xfrm>
          <a:prstGeom prst="rect">
            <a:avLst/>
          </a:prstGeom>
          <a:ln w="28575">
            <a:solidFill>
              <a:srgbClr val="002060"/>
            </a:solidFill>
          </a:ln>
        </p:spPr>
      </p:pic>
    </p:spTree>
    <p:extLst>
      <p:ext uri="{BB962C8B-B14F-4D97-AF65-F5344CB8AC3E}">
        <p14:creationId xmlns:p14="http://schemas.microsoft.com/office/powerpoint/2010/main" val="978371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Background pattern&#10;&#10;AI-generated content may be incorrect.">
            <a:extLst>
              <a:ext uri="{FF2B5EF4-FFF2-40B4-BE49-F238E27FC236}">
                <a16:creationId xmlns:a16="http://schemas.microsoft.com/office/drawing/2014/main" id="{AB0500EE-4176-029A-75C0-131774D60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grpSp>
        <p:nvGrpSpPr>
          <p:cNvPr id="16" name="Group 16"/>
          <p:cNvGrpSpPr/>
          <p:nvPr/>
        </p:nvGrpSpPr>
        <p:grpSpPr>
          <a:xfrm>
            <a:off x="10351294" y="2558642"/>
            <a:ext cx="7028533" cy="6242968"/>
            <a:chOff x="0" y="0"/>
            <a:chExt cx="1993333" cy="1770542"/>
          </a:xfrm>
        </p:grpSpPr>
        <p:sp>
          <p:nvSpPr>
            <p:cNvPr id="17" name="Freeform 17"/>
            <p:cNvSpPr/>
            <p:nvPr/>
          </p:nvSpPr>
          <p:spPr>
            <a:xfrm>
              <a:off x="0" y="0"/>
              <a:ext cx="1993333" cy="1770542"/>
            </a:xfrm>
            <a:custGeom>
              <a:avLst/>
              <a:gdLst/>
              <a:ahLst/>
              <a:cxnLst/>
              <a:rect l="l" t="t" r="r" b="b"/>
              <a:pathLst>
                <a:path w="1993333" h="1770542">
                  <a:moveTo>
                    <a:pt x="44060" y="0"/>
                  </a:moveTo>
                  <a:lnTo>
                    <a:pt x="1949273" y="0"/>
                  </a:lnTo>
                  <a:cubicBezTo>
                    <a:pt x="1973607" y="0"/>
                    <a:pt x="1993333" y="19726"/>
                    <a:pt x="1993333" y="44060"/>
                  </a:cubicBezTo>
                  <a:lnTo>
                    <a:pt x="1993333" y="1726482"/>
                  </a:lnTo>
                  <a:cubicBezTo>
                    <a:pt x="1993333" y="1750816"/>
                    <a:pt x="1973607" y="1770542"/>
                    <a:pt x="1949273" y="1770542"/>
                  </a:cubicBezTo>
                  <a:lnTo>
                    <a:pt x="44060" y="1770542"/>
                  </a:lnTo>
                  <a:cubicBezTo>
                    <a:pt x="19726" y="1770542"/>
                    <a:pt x="0" y="1750816"/>
                    <a:pt x="0" y="1726482"/>
                  </a:cubicBezTo>
                  <a:lnTo>
                    <a:pt x="0" y="44060"/>
                  </a:lnTo>
                  <a:cubicBezTo>
                    <a:pt x="0" y="19726"/>
                    <a:pt x="19726" y="0"/>
                    <a:pt x="44060" y="0"/>
                  </a:cubicBezTo>
                  <a:close/>
                </a:path>
              </a:pathLst>
            </a:custGeom>
            <a:blipFill>
              <a:blip r:embed="rId5"/>
              <a:stretch>
                <a:fillRect l="-16659" r="-16659"/>
              </a:stretch>
            </a:blipFill>
          </p:spPr>
          <p:txBody>
            <a:bodyPr/>
            <a:lstStyle/>
            <a:p>
              <a:endParaRPr lang="en-US"/>
            </a:p>
          </p:txBody>
        </p:sp>
      </p:grpSp>
      <p:sp>
        <p:nvSpPr>
          <p:cNvPr id="18" name="Freeform 18"/>
          <p:cNvSpPr/>
          <p:nvPr/>
        </p:nvSpPr>
        <p:spPr>
          <a:xfrm>
            <a:off x="1028700" y="3632986"/>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6"/>
            <a:stretch>
              <a:fillRect/>
            </a:stretch>
          </a:blipFill>
        </p:spPr>
        <p:txBody>
          <a:bodyPr/>
          <a:lstStyle/>
          <a:p>
            <a:endParaRPr lang="en-US"/>
          </a:p>
        </p:txBody>
      </p:sp>
      <p:sp>
        <p:nvSpPr>
          <p:cNvPr id="19" name="Freeform 19"/>
          <p:cNvSpPr/>
          <p:nvPr/>
        </p:nvSpPr>
        <p:spPr>
          <a:xfrm>
            <a:off x="1028700" y="2558642"/>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7"/>
            <a:stretch>
              <a:fillRect/>
            </a:stretch>
          </a:blipFill>
        </p:spPr>
        <p:txBody>
          <a:bodyPr/>
          <a:lstStyle/>
          <a:p>
            <a:endParaRPr lang="en-US"/>
          </a:p>
        </p:txBody>
      </p:sp>
      <p:sp>
        <p:nvSpPr>
          <p:cNvPr id="20" name="Freeform 20"/>
          <p:cNvSpPr/>
          <p:nvPr/>
        </p:nvSpPr>
        <p:spPr>
          <a:xfrm>
            <a:off x="1028700" y="5781675"/>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8"/>
            <a:stretch>
              <a:fillRect/>
            </a:stretch>
          </a:blipFill>
        </p:spPr>
        <p:txBody>
          <a:bodyPr/>
          <a:lstStyle/>
          <a:p>
            <a:endParaRPr lang="en-US"/>
          </a:p>
        </p:txBody>
      </p:sp>
      <p:sp>
        <p:nvSpPr>
          <p:cNvPr id="21" name="Freeform 21"/>
          <p:cNvSpPr/>
          <p:nvPr/>
        </p:nvSpPr>
        <p:spPr>
          <a:xfrm>
            <a:off x="1028700" y="4707331"/>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9"/>
            <a:stretch>
              <a:fillRect/>
            </a:stretch>
          </a:blipFill>
        </p:spPr>
        <p:txBody>
          <a:bodyPr/>
          <a:lstStyle/>
          <a:p>
            <a:endParaRPr lang="en-US"/>
          </a:p>
        </p:txBody>
      </p:sp>
      <p:sp>
        <p:nvSpPr>
          <p:cNvPr id="22" name="TextBox 22"/>
          <p:cNvSpPr txBox="1"/>
          <p:nvPr/>
        </p:nvSpPr>
        <p:spPr>
          <a:xfrm>
            <a:off x="1759094" y="1114425"/>
            <a:ext cx="15023257" cy="876208"/>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panose="020F0502020204030204" pitchFamily="2" charset="0"/>
                <a:ea typeface="League Spartan"/>
                <a:cs typeface="League Spartan"/>
                <a:sym typeface="League Spartan"/>
              </a:rPr>
              <a:t>Thank You!</a:t>
            </a:r>
          </a:p>
        </p:txBody>
      </p:sp>
      <p:sp>
        <p:nvSpPr>
          <p:cNvPr id="23" name="TextBox 23"/>
          <p:cNvSpPr txBox="1"/>
          <p:nvPr/>
        </p:nvSpPr>
        <p:spPr>
          <a:xfrm>
            <a:off x="2127578" y="6031230"/>
            <a:ext cx="6330622" cy="408253"/>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aineDOEComm</a:t>
            </a:r>
          </a:p>
        </p:txBody>
      </p:sp>
      <p:sp>
        <p:nvSpPr>
          <p:cNvPr id="24" name="TextBox 24"/>
          <p:cNvSpPr txBox="1"/>
          <p:nvPr/>
        </p:nvSpPr>
        <p:spPr>
          <a:xfrm>
            <a:off x="2127578" y="4956886"/>
            <a:ext cx="6330622" cy="407099"/>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ainedepted</a:t>
            </a:r>
          </a:p>
        </p:txBody>
      </p:sp>
      <p:sp>
        <p:nvSpPr>
          <p:cNvPr id="25" name="TextBox 25"/>
          <p:cNvSpPr txBox="1"/>
          <p:nvPr/>
        </p:nvSpPr>
        <p:spPr>
          <a:xfrm>
            <a:off x="2127578" y="3884372"/>
            <a:ext cx="6635422" cy="402995"/>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Maine Department of Education</a:t>
            </a:r>
          </a:p>
        </p:txBody>
      </p:sp>
      <p:sp>
        <p:nvSpPr>
          <p:cNvPr id="26" name="TextBox 26"/>
          <p:cNvSpPr txBox="1"/>
          <p:nvPr/>
        </p:nvSpPr>
        <p:spPr>
          <a:xfrm>
            <a:off x="2127578" y="2808121"/>
            <a:ext cx="6635422" cy="839012"/>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aineDepartmentofEducation1</a:t>
            </a:r>
          </a:p>
          <a:p>
            <a:pPr>
              <a:lnSpc>
                <a:spcPts val="3359"/>
              </a:lnSpc>
            </a:pPr>
            <a:endParaRPr lang="en-US" sz="2400" b="1">
              <a:solidFill>
                <a:srgbClr val="000000"/>
              </a:solidFill>
              <a:latin typeface="Montserrat Black" panose="020F0502020204030204" pitchFamily="2" charset="0"/>
              <a:ea typeface="League Spartan"/>
              <a:cs typeface="League Spartan"/>
              <a:sym typeface="League Spartan"/>
            </a:endParaRPr>
          </a:p>
        </p:txBody>
      </p:sp>
      <p:sp>
        <p:nvSpPr>
          <p:cNvPr id="29" name="Slide Number Placeholder 28">
            <a:extLst>
              <a:ext uri="{FF2B5EF4-FFF2-40B4-BE49-F238E27FC236}">
                <a16:creationId xmlns:a16="http://schemas.microsoft.com/office/drawing/2014/main" id="{78D83CA7-644A-CE4D-43B0-FC331D3AB207}"/>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e4d829d-fbfb-4b2f-b3ff-512c8664d3e8" xsi:nil="true"/>
    <lcf76f155ced4ddcb4097134ff3c332f xmlns="d88a5585-8329-475e-b2d5-3ecaed923975">
      <Terms xmlns="http://schemas.microsoft.com/office/infopath/2007/PartnerControls"/>
    </lcf76f155ced4ddcb4097134ff3c332f>
    <SessionDate xmlns="d88a5585-8329-475e-b2d5-3ecaed923975" xsi:nil="true"/>
    <Topic xmlns="d88a5585-8329-475e-b2d5-3ecaed923975" xsi:nil="true"/>
    <SessionTitle xmlns="d88a5585-8329-475e-b2d5-3ecaed923975" xsi:nil="true"/>
    <Notes xmlns="d88a5585-8329-475e-b2d5-3ecaed923975" xsi:nil="true"/>
    <ie8f5300a76e4615ac8677561665fe8e xmlns="d88a5585-8329-475e-b2d5-3ecaed923975">
      <Terms xmlns="http://schemas.microsoft.com/office/infopath/2007/PartnerControls"/>
    </ie8f5300a76e4615ac8677561665fe8e>
    <Content xmlns="d88a5585-8329-475e-b2d5-3ecaed92397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99A4039A44494392F3C6644174EFD4" ma:contentTypeVersion="24" ma:contentTypeDescription="Create a new document." ma:contentTypeScope="" ma:versionID="cdf4717894b84a5ace980bf5c6a4544d">
  <xsd:schema xmlns:xsd="http://www.w3.org/2001/XMLSchema" xmlns:xs="http://www.w3.org/2001/XMLSchema" xmlns:p="http://schemas.microsoft.com/office/2006/metadata/properties" xmlns:ns2="d88a5585-8329-475e-b2d5-3ecaed923975" xmlns:ns3="8e4d829d-fbfb-4b2f-b3ff-512c8664d3e8" targetNamespace="http://schemas.microsoft.com/office/2006/metadata/properties" ma:root="true" ma:fieldsID="c0903929a52d9a85bd6d77be3075215c" ns2:_="" ns3:_="">
    <xsd:import namespace="d88a5585-8329-475e-b2d5-3ecaed923975"/>
    <xsd:import namespace="8e4d829d-fbfb-4b2f-b3ff-512c8664d3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Not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ie8f5300a76e4615ac8677561665fe8e" minOccurs="0"/>
                <xsd:element ref="ns2:MediaServiceLocation" minOccurs="0"/>
                <xsd:element ref="ns2:SessionDate" minOccurs="0"/>
                <xsd:element ref="ns2:Content" minOccurs="0"/>
                <xsd:element ref="ns2:Topic" minOccurs="0"/>
                <xsd:element ref="ns2:SessionTit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a5585-8329-475e-b2d5-3ecaed923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Notes" ma:index="14" nillable="true" ma:displayName="Notes" ma:format="Dropdown" ma:internalName="Notes">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ie8f5300a76e4615ac8677561665fe8e" ma:index="24" nillable="true" ma:taxonomy="true" ma:internalName="ie8f5300a76e4615ac8677561665fe8e" ma:taxonomyFieldName="Metadata" ma:displayName="Metadata" ma:default="" ma:fieldId="{2e8f5300-a76e-4615-ac86-77561665fe8e}" ma:sspId="8e407dca-7e10-41d8-9780-494ed3966f68" ma:termSetId="548a93fa-6488-4950-9383-a5b0d9980914" ma:anchorId="00000000-0000-0000-0000-000000000000" ma:open="false" ma:isKeyword="false">
      <xsd:complexType>
        <xsd:sequence>
          <xsd:element ref="pc:Terms" minOccurs="0" maxOccurs="1"/>
        </xsd:sequence>
      </xsd:complexType>
    </xsd:element>
    <xsd:element name="MediaServiceLocation" ma:index="25" nillable="true" ma:displayName="Location" ma:indexed="true" ma:internalName="MediaServiceLocation" ma:readOnly="true">
      <xsd:simpleType>
        <xsd:restriction base="dms:Text"/>
      </xsd:simpleType>
    </xsd:element>
    <xsd:element name="SessionDate" ma:index="26" nillable="true" ma:displayName="Session Date" ma:format="DateOnly" ma:internalName="SessionDate">
      <xsd:simpleType>
        <xsd:restriction base="dms:DateTime"/>
      </xsd:simpleType>
    </xsd:element>
    <xsd:element name="Content" ma:index="27" nillable="true" ma:displayName="Content" ma:format="Dropdown" ma:internalName="Content">
      <xsd:complexType>
        <xsd:complexContent>
          <xsd:extension base="dms:MultiChoice">
            <xsd:sequence>
              <xsd:element name="Value" maxOccurs="unbounded" minOccurs="0" nillable="true">
                <xsd:simpleType>
                  <xsd:restriction base="dms:Choice">
                    <xsd:enumeration value="Agenda"/>
                    <xsd:enumeration value="Presentation"/>
                    <xsd:enumeration value="Recording"/>
                    <xsd:enumeration value="Notes"/>
                    <xsd:enumeration value="Resource"/>
                  </xsd:restriction>
                </xsd:simpleType>
              </xsd:element>
            </xsd:sequence>
          </xsd:extension>
        </xsd:complexContent>
      </xsd:complexType>
    </xsd:element>
    <xsd:element name="Topic" ma:index="28" nillable="true" ma:displayName="Topic" ma:format="Dropdown" ma:internalName="Topic">
      <xsd:complexType>
        <xsd:complexContent>
          <xsd:extension base="dms:MultiChoice">
            <xsd:sequence>
              <xsd:element name="Value" maxOccurs="unbounded" minOccurs="0" nillable="true">
                <xsd:simpleType>
                  <xsd:restriction base="dms:Choice">
                    <xsd:enumeration value="SharePoint"/>
                    <xsd:enumeration value="Teams"/>
                    <xsd:enumeration value="Power Automate"/>
                    <xsd:enumeration value="Power Apps"/>
                    <xsd:enumeration value="Power BI"/>
                    <xsd:enumeration value="General"/>
                  </xsd:restriction>
                </xsd:simpleType>
              </xsd:element>
            </xsd:sequence>
          </xsd:extension>
        </xsd:complexContent>
      </xsd:complexType>
    </xsd:element>
    <xsd:element name="SessionTitle" ma:index="29" nillable="true" ma:displayName="Session Title" ma:format="Dropdown" ma:internalName="SessionTitl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4d829d-fbfb-4b2f-b3ff-512c8664d3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1382a6-fd2a-4255-8c6f-25838e23e578}" ma:internalName="TaxCatchAll" ma:showField="CatchAllData" ma:web="8e4d829d-fbfb-4b2f-b3ff-512c8664d3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990056-328F-4807-B371-79B6609E49F9}">
  <ds:schemaRefs>
    <ds:schemaRef ds:uri="http://schemas.microsoft.com/sharepoint/v3/contenttype/forms"/>
  </ds:schemaRefs>
</ds:datastoreItem>
</file>

<file path=customXml/itemProps2.xml><?xml version="1.0" encoding="utf-8"?>
<ds:datastoreItem xmlns:ds="http://schemas.openxmlformats.org/officeDocument/2006/customXml" ds:itemID="{F674BE33-3EDE-4989-8A8B-FCC1F4871B7C}">
  <ds:schemaRefs>
    <ds:schemaRef ds:uri="68299678-6d43-419c-bdd6-a6df7e9a4298"/>
    <ds:schemaRef ds:uri="c2e37e28-b4ca-4624-a640-b5c53a9c86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31A74A2-6E84-47B1-82F9-22A8177D452A}"/>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17</Slides>
  <Notes>17</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Maine DOE Slide Deck Template</dc:title>
  <cp:revision>84</cp:revision>
  <dcterms:created xsi:type="dcterms:W3CDTF">2006-08-16T00:00:00Z</dcterms:created>
  <dcterms:modified xsi:type="dcterms:W3CDTF">2026-07-21T13:05:14Z</dcterms:modified>
  <dc:identifier>DAHBrW652pQ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0x010100E199A4039A44494392F3C6644174EFD4</vt:lpwstr>
  </property>
  <property fmtid="{D5CDD505-2E9C-101B-9397-08002B2CF9AE}" pid="3" name="Metadata">
    <vt:lpwstr/>
  </property>
  <property fmtid="{D5CDD505-2E9C-101B-9397-08002B2CF9AE}" pid="4" name="MediaServiceImageTags">
    <vt:lpwstr/>
  </property>
</Properties>
</file>