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24"/>
  </p:notesMasterIdLst>
  <p:handoutMasterIdLst>
    <p:handoutMasterId r:id="rId25"/>
  </p:handoutMasterIdLst>
  <p:sldIdLst>
    <p:sldId id="257" r:id="rId2"/>
    <p:sldId id="309" r:id="rId3"/>
    <p:sldId id="313" r:id="rId4"/>
    <p:sldId id="312" r:id="rId5"/>
    <p:sldId id="316" r:id="rId6"/>
    <p:sldId id="317" r:id="rId7"/>
    <p:sldId id="318" r:id="rId8"/>
    <p:sldId id="314" r:id="rId9"/>
    <p:sldId id="315" r:id="rId10"/>
    <p:sldId id="333" r:id="rId11"/>
    <p:sldId id="332" r:id="rId12"/>
    <p:sldId id="319" r:id="rId13"/>
    <p:sldId id="320" r:id="rId14"/>
    <p:sldId id="321" r:id="rId15"/>
    <p:sldId id="323" r:id="rId16"/>
    <p:sldId id="322" r:id="rId17"/>
    <p:sldId id="324" r:id="rId18"/>
    <p:sldId id="325" r:id="rId19"/>
    <p:sldId id="331" r:id="rId20"/>
    <p:sldId id="330" r:id="rId21"/>
    <p:sldId id="329" r:id="rId22"/>
    <p:sldId id="328"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D8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4" autoAdjust="0"/>
    <p:restoredTop sz="77645" autoAdjust="0"/>
  </p:normalViewPr>
  <p:slideViewPr>
    <p:cSldViewPr>
      <p:cViewPr varScale="1">
        <p:scale>
          <a:sx n="66" d="100"/>
          <a:sy n="66" d="100"/>
        </p:scale>
        <p:origin x="1644"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279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6CFD76A7-59D2-4195-9B1D-AAD6D9FF6802}" type="datetimeFigureOut">
              <a:rPr lang="en-US" smtClean="0"/>
              <a:t>2/4/2020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22054341-5499-4B96-92EC-FB30E8B82AB4}" type="slidenum">
              <a:rPr lang="en-US" smtClean="0"/>
              <a:t>‹#›</a:t>
            </a:fld>
            <a:endParaRPr lang="en-US" dirty="0"/>
          </a:p>
        </p:txBody>
      </p:sp>
    </p:spTree>
    <p:extLst>
      <p:ext uri="{BB962C8B-B14F-4D97-AF65-F5344CB8AC3E}">
        <p14:creationId xmlns:p14="http://schemas.microsoft.com/office/powerpoint/2010/main" val="3382919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6C925246-0DF8-42B4-8844-7CB090C4107A}" type="datetimeFigureOut">
              <a:rPr lang="en-US" smtClean="0"/>
              <a:t>2/4/2020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9910F91F-2413-4B17-A2A4-E081FA6F39B7}" type="slidenum">
              <a:rPr lang="en-US" smtClean="0"/>
              <a:t>‹#›</a:t>
            </a:fld>
            <a:endParaRPr lang="en-US" dirty="0"/>
          </a:p>
        </p:txBody>
      </p:sp>
    </p:spTree>
    <p:extLst>
      <p:ext uri="{BB962C8B-B14F-4D97-AF65-F5344CB8AC3E}">
        <p14:creationId xmlns:p14="http://schemas.microsoft.com/office/powerpoint/2010/main" val="2699337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cfpub.epa.gov/oppref/insect/"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0F91F-2413-4B17-A2A4-E081FA6F39B7}" type="slidenum">
              <a:rPr lang="en-US" smtClean="0"/>
              <a:t>1</a:t>
            </a:fld>
            <a:endParaRPr lang="en-US" dirty="0"/>
          </a:p>
        </p:txBody>
      </p:sp>
    </p:spTree>
    <p:extLst>
      <p:ext uri="{BB962C8B-B14F-4D97-AF65-F5344CB8AC3E}">
        <p14:creationId xmlns:p14="http://schemas.microsoft.com/office/powerpoint/2010/main" val="4245495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normal conditions, mosquito larvae have </a:t>
            </a:r>
            <a:r>
              <a:rPr lang="en-US" b="1" dirty="0"/>
              <a:t>predators</a:t>
            </a:r>
            <a:r>
              <a:rPr lang="en-US" dirty="0"/>
              <a:t> that will eat them, like fish and birds.  This helps to keep the number of larvae that become adult mosquitoes under control.  Man-made containers of water in our yards, though, do not have any predators in them.  This means that they can produce more adult mosquitoes than normal. This is why it is so important to dump out containers of standing water. </a:t>
            </a:r>
          </a:p>
          <a:p>
            <a:endParaRPr lang="en-US" dirty="0"/>
          </a:p>
          <a:p>
            <a:r>
              <a:rPr lang="en-US" dirty="0"/>
              <a:t>Vocabulary: </a:t>
            </a:r>
          </a:p>
          <a:p>
            <a:r>
              <a:rPr lang="en-US" b="1" dirty="0"/>
              <a:t>Predator</a:t>
            </a:r>
            <a:r>
              <a:rPr lang="en-US" dirty="0"/>
              <a:t>: an animal that eats another animal</a:t>
            </a:r>
          </a:p>
        </p:txBody>
      </p:sp>
      <p:sp>
        <p:nvSpPr>
          <p:cNvPr id="4" name="Slide Number Placeholder 3"/>
          <p:cNvSpPr>
            <a:spLocks noGrp="1"/>
          </p:cNvSpPr>
          <p:nvPr>
            <p:ph type="sldNum" sz="quarter" idx="5"/>
          </p:nvPr>
        </p:nvSpPr>
        <p:spPr/>
        <p:txBody>
          <a:bodyPr/>
          <a:lstStyle/>
          <a:p>
            <a:fld id="{9910F91F-2413-4B17-A2A4-E081FA6F39B7}" type="slidenum">
              <a:rPr lang="en-US" smtClean="0"/>
              <a:t>10</a:t>
            </a:fld>
            <a:endParaRPr lang="en-US" dirty="0"/>
          </a:p>
        </p:txBody>
      </p:sp>
    </p:spTree>
    <p:extLst>
      <p:ext uri="{BB962C8B-B14F-4D97-AF65-F5344CB8AC3E}">
        <p14:creationId xmlns:p14="http://schemas.microsoft.com/office/powerpoint/2010/main" val="3535715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can we do to lower the number of mosquitoes around our homes? </a:t>
            </a:r>
          </a:p>
          <a:p>
            <a:endParaRPr lang="en-US" dirty="0"/>
          </a:p>
          <a:p>
            <a:r>
              <a:rPr lang="en-US" dirty="0"/>
              <a:t>We can empty the water out of any water containers that are around the house!  This includes gutters, flower pots, pet bowls, wading pools, buckets, and old tires. </a:t>
            </a:r>
          </a:p>
        </p:txBody>
      </p:sp>
      <p:sp>
        <p:nvSpPr>
          <p:cNvPr id="4" name="Slide Number Placeholder 3"/>
          <p:cNvSpPr>
            <a:spLocks noGrp="1"/>
          </p:cNvSpPr>
          <p:nvPr>
            <p:ph type="sldNum" sz="quarter" idx="5"/>
          </p:nvPr>
        </p:nvSpPr>
        <p:spPr/>
        <p:txBody>
          <a:bodyPr/>
          <a:lstStyle/>
          <a:p>
            <a:fld id="{9910F91F-2413-4B17-A2A4-E081FA6F39B7}" type="slidenum">
              <a:rPr lang="en-US" smtClean="0"/>
              <a:t>11</a:t>
            </a:fld>
            <a:endParaRPr lang="en-US" dirty="0"/>
          </a:p>
        </p:txBody>
      </p:sp>
    </p:spTree>
    <p:extLst>
      <p:ext uri="{BB962C8B-B14F-4D97-AF65-F5344CB8AC3E}">
        <p14:creationId xmlns:p14="http://schemas.microsoft.com/office/powerpoint/2010/main" val="2336988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Mosquitoes can carry germs that cause diseases.  Different types of mosquitoes pass (grade 6-8: transmit) different germs to humans. What are some that you have heard of before? </a:t>
            </a:r>
          </a:p>
        </p:txBody>
      </p:sp>
      <p:sp>
        <p:nvSpPr>
          <p:cNvPr id="4" name="Slide Number Placeholder 3"/>
          <p:cNvSpPr>
            <a:spLocks noGrp="1"/>
          </p:cNvSpPr>
          <p:nvPr>
            <p:ph type="sldNum" sz="quarter" idx="5"/>
          </p:nvPr>
        </p:nvSpPr>
        <p:spPr/>
        <p:txBody>
          <a:bodyPr/>
          <a:lstStyle/>
          <a:p>
            <a:fld id="{9910F91F-2413-4B17-A2A4-E081FA6F39B7}" type="slidenum">
              <a:rPr lang="en-US" smtClean="0"/>
              <a:t>12</a:t>
            </a:fld>
            <a:endParaRPr lang="en-US" dirty="0"/>
          </a:p>
        </p:txBody>
      </p:sp>
    </p:spTree>
    <p:extLst>
      <p:ext uri="{BB962C8B-B14F-4D97-AF65-F5344CB8AC3E}">
        <p14:creationId xmlns:p14="http://schemas.microsoft.com/office/powerpoint/2010/main" val="2015904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Eastern Equine Encephalitis (EEE), West Nile virus (WNV), and Jamestown Canyon virus (JCV) are the three viruses that mosquitoes can pass (transmit) to humans in Maine. </a:t>
            </a:r>
          </a:p>
        </p:txBody>
      </p:sp>
      <p:sp>
        <p:nvSpPr>
          <p:cNvPr id="4" name="Slide Number Placeholder 3"/>
          <p:cNvSpPr>
            <a:spLocks noGrp="1"/>
          </p:cNvSpPr>
          <p:nvPr>
            <p:ph type="sldNum" sz="quarter" idx="5"/>
          </p:nvPr>
        </p:nvSpPr>
        <p:spPr/>
        <p:txBody>
          <a:bodyPr/>
          <a:lstStyle/>
          <a:p>
            <a:fld id="{9910F91F-2413-4B17-A2A4-E081FA6F39B7}" type="slidenum">
              <a:rPr lang="en-US" smtClean="0"/>
              <a:t>13</a:t>
            </a:fld>
            <a:endParaRPr lang="en-US" dirty="0"/>
          </a:p>
        </p:txBody>
      </p:sp>
    </p:spTree>
    <p:extLst>
      <p:ext uri="{BB962C8B-B14F-4D97-AF65-F5344CB8AC3E}">
        <p14:creationId xmlns:p14="http://schemas.microsoft.com/office/powerpoint/2010/main" val="1279197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Grades 3-5: </a:t>
            </a:r>
          </a:p>
          <a:p>
            <a:r>
              <a:rPr lang="en-US" dirty="0"/>
              <a:t>Mosquitoes spend their lives looking for a </a:t>
            </a:r>
            <a:r>
              <a:rPr lang="en-US" b="1" dirty="0"/>
              <a:t>host.  </a:t>
            </a:r>
            <a:r>
              <a:rPr lang="en-US" dirty="0"/>
              <a:t>A host is an animal that they can feed on. The mosquitoes that spread EEE and WNV love to feed on birds.  If the bird that they bite is infected with a germ, the mosquito can become infected with it too. </a:t>
            </a:r>
          </a:p>
          <a:p>
            <a:endParaRPr lang="en-US" dirty="0"/>
          </a:p>
          <a:p>
            <a:endParaRPr lang="en-US" dirty="0"/>
          </a:p>
          <a:p>
            <a:r>
              <a:rPr lang="en-US" dirty="0"/>
              <a:t>Grades 6-8:  </a:t>
            </a:r>
          </a:p>
          <a:p>
            <a:pPr marL="171450" indent="-171450">
              <a:buFont typeface="Arial" panose="020B0604020202020204" pitchFamily="34" charset="0"/>
              <a:buChar char="•"/>
            </a:pPr>
            <a:r>
              <a:rPr lang="en-US" dirty="0"/>
              <a:t>Mosquitoes spend their lives looking for a </a:t>
            </a:r>
            <a:r>
              <a:rPr lang="en-US" b="1" dirty="0"/>
              <a:t>host</a:t>
            </a:r>
            <a:r>
              <a:rPr lang="en-US" dirty="0"/>
              <a:t> to feed on. Some infected hosts develop high enough pathogen levels in their bloodstream to pass it to mosquitoes when they bite.  These are known as </a:t>
            </a:r>
            <a:r>
              <a:rPr lang="en-US" b="1" dirty="0"/>
              <a:t>reservoir hosts.  </a:t>
            </a:r>
            <a:r>
              <a:rPr lang="en-US" dirty="0"/>
              <a:t>They do not typically get sick from infection</a:t>
            </a:r>
            <a:r>
              <a:rPr lang="en-US" b="1" dirty="0"/>
              <a:t>.  </a:t>
            </a:r>
          </a:p>
          <a:p>
            <a:pPr marL="171450" indent="-171450">
              <a:buFont typeface="Arial" panose="020B0604020202020204" pitchFamily="34" charset="0"/>
              <a:buChar char="•"/>
            </a:pPr>
            <a:r>
              <a:rPr lang="en-US" dirty="0"/>
              <a:t>Uninfected mosquitoes can pick up the pathogen when they bite the reservoir host and pass it to another host. This is called the </a:t>
            </a:r>
            <a:r>
              <a:rPr lang="en-US" b="1" dirty="0"/>
              <a:t>transmission cycle</a:t>
            </a:r>
            <a:r>
              <a:rPr lang="en-US" dirty="0"/>
              <a:t>. </a:t>
            </a:r>
          </a:p>
          <a:p>
            <a:endParaRPr lang="en-US" dirty="0"/>
          </a:p>
          <a:p>
            <a:r>
              <a:rPr lang="en-US" dirty="0"/>
              <a:t>Vocabulary: </a:t>
            </a:r>
          </a:p>
          <a:p>
            <a:r>
              <a:rPr lang="en-US" b="1" dirty="0"/>
              <a:t>Host</a:t>
            </a:r>
            <a:r>
              <a:rPr lang="en-US" dirty="0"/>
              <a:t>: The animal that a mosquito feeds on where the germ can live</a:t>
            </a:r>
          </a:p>
          <a:p>
            <a:endParaRPr lang="en-US" dirty="0"/>
          </a:p>
          <a:p>
            <a:r>
              <a:rPr lang="en-US" dirty="0"/>
              <a:t>Vocabulary (Grades 6-8): </a:t>
            </a:r>
          </a:p>
          <a:p>
            <a:r>
              <a:rPr lang="en-US" b="1" dirty="0"/>
              <a:t>Reservoir</a:t>
            </a:r>
            <a:r>
              <a:rPr lang="en-US" dirty="0"/>
              <a:t>: an organism that hosts a pathogen that is often not harmful to the host, but can cause illness in different species</a:t>
            </a:r>
          </a:p>
        </p:txBody>
      </p:sp>
      <p:sp>
        <p:nvSpPr>
          <p:cNvPr id="4" name="Slide Number Placeholder 3"/>
          <p:cNvSpPr>
            <a:spLocks noGrp="1"/>
          </p:cNvSpPr>
          <p:nvPr>
            <p:ph type="sldNum" sz="quarter" idx="5"/>
          </p:nvPr>
        </p:nvSpPr>
        <p:spPr/>
        <p:txBody>
          <a:bodyPr/>
          <a:lstStyle/>
          <a:p>
            <a:fld id="{9910F91F-2413-4B17-A2A4-E081FA6F39B7}" type="slidenum">
              <a:rPr lang="en-US" smtClean="0"/>
              <a:t>14</a:t>
            </a:fld>
            <a:endParaRPr lang="en-US" dirty="0"/>
          </a:p>
        </p:txBody>
      </p:sp>
    </p:spTree>
    <p:extLst>
      <p:ext uri="{BB962C8B-B14F-4D97-AF65-F5344CB8AC3E}">
        <p14:creationId xmlns:p14="http://schemas.microsoft.com/office/powerpoint/2010/main" val="329293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6107"/>
            <a:ext cx="5608320" cy="4183380"/>
          </a:xfrm>
        </p:spPr>
        <p:txBody>
          <a:bodyPr/>
          <a:lstStyle/>
          <a:p>
            <a:r>
              <a:rPr lang="en-US" dirty="0"/>
              <a:t>An infected mosquito can bite a new host and pass the germ (Grades 6-8: pathogen). Now an uninfected mosquito can bite this infected host and the whole cycle starts again! </a:t>
            </a:r>
          </a:p>
          <a:p>
            <a:endParaRPr lang="en-US" dirty="0"/>
          </a:p>
          <a:p>
            <a:r>
              <a:rPr lang="en-US" dirty="0"/>
              <a:t>Grades 6-8: </a:t>
            </a:r>
          </a:p>
          <a:p>
            <a:r>
              <a:rPr lang="en-US" dirty="0"/>
              <a:t>Birds serve as the reservoir hosts for EEE virus and WNV, while deer serve as the reservoir for JCV.  </a:t>
            </a:r>
          </a:p>
          <a:p>
            <a:endParaRPr lang="en-US" dirty="0"/>
          </a:p>
          <a:p>
            <a:pPr marL="171450" indent="-171450">
              <a:buFont typeface="Arial" panose="020B0604020202020204" pitchFamily="34" charset="0"/>
              <a:buChar char="•"/>
            </a:pPr>
            <a:r>
              <a:rPr lang="en-US" dirty="0"/>
              <a:t>For EEE and WNV, an uninfected mosquito feeds on an infected bird and becomes infected with the virus.  This infected mosquito can then feed on another uninfected bird, transmitting the virus to them. </a:t>
            </a:r>
          </a:p>
          <a:p>
            <a:pPr marL="171450" indent="-171450">
              <a:buFont typeface="Arial" panose="020B0604020202020204" pitchFamily="34" charset="0"/>
              <a:buChar char="•"/>
            </a:pPr>
            <a:r>
              <a:rPr lang="en-US" dirty="0"/>
              <a:t> This keeps the cycle of infection going and growing as more hosts become infected, known as the </a:t>
            </a:r>
            <a:r>
              <a:rPr lang="en-US" b="1" dirty="0"/>
              <a:t>amplification cycle</a:t>
            </a:r>
            <a:r>
              <a:rPr lang="en-US" dirty="0"/>
              <a:t>.  </a:t>
            </a:r>
          </a:p>
          <a:p>
            <a:endParaRPr lang="en-US" dirty="0"/>
          </a:p>
          <a:p>
            <a:pPr marL="171450" indent="-171450">
              <a:buFont typeface="Arial" panose="020B0604020202020204" pitchFamily="34" charset="0"/>
              <a:buChar char="•"/>
            </a:pPr>
            <a:r>
              <a:rPr lang="en-US" dirty="0"/>
              <a:t>The situation is the same for JCV: the deer carries the virus; a mosquito feeds on the deer and becomes infected; then the mosquito feeds on another deer and passes the virus to them.  This keeps the cycle of infection going and growing.  </a:t>
            </a:r>
          </a:p>
          <a:p>
            <a:pPr marL="171450" indent="-171450">
              <a:buFont typeface="Arial" panose="020B0604020202020204" pitchFamily="34" charset="0"/>
              <a:buChar char="•"/>
            </a:pPr>
            <a:r>
              <a:rPr lang="en-US" dirty="0"/>
              <a:t>Infected female mosquitoes can also pass JCV to their eggs, producing mosquitoes born infected with the virus without ever needing to bite an infected host.  This is known as </a:t>
            </a:r>
            <a:r>
              <a:rPr lang="en-US" b="1" dirty="0"/>
              <a:t>vertical transmission</a:t>
            </a:r>
            <a:r>
              <a:rPr lang="en-US" dirty="0"/>
              <a:t>, from mother to offspring. </a:t>
            </a:r>
          </a:p>
          <a:p>
            <a:endParaRPr lang="en-US" dirty="0"/>
          </a:p>
          <a:p>
            <a:r>
              <a:rPr lang="en-US" dirty="0"/>
              <a:t>Vocabulary: </a:t>
            </a:r>
          </a:p>
          <a:p>
            <a:r>
              <a:rPr lang="en-US" b="1" dirty="0"/>
              <a:t>Amplification cycle</a:t>
            </a:r>
            <a:r>
              <a:rPr lang="en-US" dirty="0"/>
              <a:t>: the process of replication something and increasing its production</a:t>
            </a:r>
          </a:p>
          <a:p>
            <a:r>
              <a:rPr lang="en-US" b="1" dirty="0"/>
              <a:t>Vertical transmission</a:t>
            </a:r>
            <a:r>
              <a:rPr lang="en-US" dirty="0"/>
              <a:t>:  transmission of a pathogen from mother to offspring  </a:t>
            </a:r>
          </a:p>
        </p:txBody>
      </p:sp>
      <p:sp>
        <p:nvSpPr>
          <p:cNvPr id="4" name="Slide Number Placeholder 3"/>
          <p:cNvSpPr>
            <a:spLocks noGrp="1"/>
          </p:cNvSpPr>
          <p:nvPr>
            <p:ph type="sldNum" sz="quarter" idx="5"/>
          </p:nvPr>
        </p:nvSpPr>
        <p:spPr/>
        <p:txBody>
          <a:bodyPr/>
          <a:lstStyle/>
          <a:p>
            <a:fld id="{9910F91F-2413-4B17-A2A4-E081FA6F39B7}" type="slidenum">
              <a:rPr lang="en-US" smtClean="0"/>
              <a:t>15</a:t>
            </a:fld>
            <a:endParaRPr lang="en-US" dirty="0"/>
          </a:p>
        </p:txBody>
      </p:sp>
    </p:spTree>
    <p:extLst>
      <p:ext uri="{BB962C8B-B14F-4D97-AF65-F5344CB8AC3E}">
        <p14:creationId xmlns:p14="http://schemas.microsoft.com/office/powerpoint/2010/main" val="1820549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Grades 3-5:  </a:t>
            </a:r>
          </a:p>
          <a:p>
            <a:pPr marL="171450" indent="-171450">
              <a:buFont typeface="Arial" panose="020B0604020202020204" pitchFamily="34" charset="0"/>
              <a:buChar char="•"/>
            </a:pPr>
            <a:r>
              <a:rPr lang="en-US" dirty="0"/>
              <a:t>Sometimes an infected mosquito will bite a human or a horse and will pass the germ to them.  </a:t>
            </a:r>
          </a:p>
          <a:p>
            <a:pPr marL="171450" indent="-171450">
              <a:buFont typeface="Arial" panose="020B0604020202020204" pitchFamily="34" charset="0"/>
              <a:buChar char="•"/>
            </a:pPr>
            <a:r>
              <a:rPr lang="en-US" dirty="0"/>
              <a:t>These humans and animals can get sick but they cannot pass the germ  to uninfected mosquitoes.  </a:t>
            </a:r>
          </a:p>
          <a:p>
            <a:pPr marL="171450" indent="-171450">
              <a:buFont typeface="Arial" panose="020B0604020202020204" pitchFamily="34" charset="0"/>
              <a:buChar char="•"/>
            </a:pPr>
            <a:r>
              <a:rPr lang="en-US" dirty="0"/>
              <a:t>These are known as</a:t>
            </a:r>
            <a:r>
              <a:rPr lang="en-US" b="1" dirty="0"/>
              <a:t> dead-end hosts</a:t>
            </a:r>
            <a:r>
              <a:rPr lang="en-US" dirty="0"/>
              <a:t>.  This is because the germ hits a dead end and cannot get back into a mosquito. </a:t>
            </a:r>
          </a:p>
          <a:p>
            <a:endParaRPr lang="en-US" dirty="0"/>
          </a:p>
          <a:p>
            <a:r>
              <a:rPr lang="en-US" dirty="0"/>
              <a:t>Grades 6-8:  </a:t>
            </a:r>
          </a:p>
          <a:p>
            <a:pPr marL="171450" indent="-171450">
              <a:buFont typeface="Arial" panose="020B0604020202020204" pitchFamily="34" charset="0"/>
              <a:buChar char="•"/>
            </a:pPr>
            <a:r>
              <a:rPr lang="en-US" dirty="0"/>
              <a:t>Most of the time, the transmission cycle stays between mosquitoes and their preferred hosts (birds, deer, </a:t>
            </a:r>
            <a:r>
              <a:rPr lang="en-US" dirty="0" err="1"/>
              <a:t>etc</a:t>
            </a:r>
            <a:r>
              <a:rPr lang="en-US" dirty="0"/>
              <a:t>).  </a:t>
            </a:r>
          </a:p>
          <a:p>
            <a:pPr marL="171450" indent="-171450">
              <a:buFont typeface="Arial" panose="020B0604020202020204" pitchFamily="34" charset="0"/>
              <a:buChar char="•"/>
            </a:pPr>
            <a:r>
              <a:rPr lang="en-US" dirty="0"/>
              <a:t>However, sometimes a mosquito will bite an unusual host, such as a human or horse, and can infect them with the pathogen they are carrying.  </a:t>
            </a:r>
          </a:p>
          <a:p>
            <a:pPr marL="171450" indent="-171450">
              <a:buFont typeface="Arial" panose="020B0604020202020204" pitchFamily="34" charset="0"/>
              <a:buChar char="•"/>
            </a:pPr>
            <a:r>
              <a:rPr lang="en-US" dirty="0"/>
              <a:t>These mosquitoes are known as </a:t>
            </a:r>
            <a:r>
              <a:rPr lang="en-US" b="1" dirty="0"/>
              <a:t>bridging mosquitoes</a:t>
            </a:r>
            <a:r>
              <a:rPr lang="en-US" dirty="0"/>
              <a:t>, since they cross the gap between reservoir hosts and other hosts for the pathogen. </a:t>
            </a:r>
            <a:r>
              <a:rPr lang="en-US" dirty="0" err="1"/>
              <a:t>hese</a:t>
            </a:r>
            <a:r>
              <a:rPr lang="en-US" dirty="0"/>
              <a:t> unusual hosts are known as </a:t>
            </a:r>
            <a:r>
              <a:rPr lang="en-US" b="1" dirty="0"/>
              <a:t>dead-end hosts</a:t>
            </a:r>
            <a:r>
              <a:rPr lang="en-US" dirty="0"/>
              <a:t>, because they cannot transmit the pathogen to other uninfected mosquitoes, and so the virus cycle ends (or dies) with them.  </a:t>
            </a:r>
          </a:p>
          <a:p>
            <a:endParaRPr lang="en-US" dirty="0"/>
          </a:p>
          <a:p>
            <a:r>
              <a:rPr lang="en-US" dirty="0"/>
              <a:t>Vocabulary</a:t>
            </a:r>
          </a:p>
          <a:p>
            <a:r>
              <a:rPr lang="en-US" b="1" dirty="0"/>
              <a:t>Bridging mosquito:  </a:t>
            </a:r>
            <a:r>
              <a:rPr lang="en-US" dirty="0"/>
              <a:t>a species of mosquito that will bite many different species, allowing it to make a bridge for the virus to cross into different species. </a:t>
            </a:r>
          </a:p>
          <a:p>
            <a:r>
              <a:rPr lang="en-US" b="1" dirty="0"/>
              <a:t>Dead-end host: </a:t>
            </a:r>
            <a:r>
              <a:rPr lang="en-US" dirty="0"/>
              <a:t>the virus cycle ends with this host.  The host cannot transmit the virus to others. </a:t>
            </a:r>
          </a:p>
        </p:txBody>
      </p:sp>
      <p:sp>
        <p:nvSpPr>
          <p:cNvPr id="4" name="Slide Number Placeholder 3"/>
          <p:cNvSpPr>
            <a:spLocks noGrp="1"/>
          </p:cNvSpPr>
          <p:nvPr>
            <p:ph type="sldNum" sz="quarter" idx="5"/>
          </p:nvPr>
        </p:nvSpPr>
        <p:spPr/>
        <p:txBody>
          <a:bodyPr/>
          <a:lstStyle/>
          <a:p>
            <a:fld id="{9910F91F-2413-4B17-A2A4-E081FA6F39B7}" type="slidenum">
              <a:rPr lang="en-US" smtClean="0"/>
              <a:t>16</a:t>
            </a:fld>
            <a:endParaRPr lang="en-US" dirty="0"/>
          </a:p>
        </p:txBody>
      </p:sp>
    </p:spTree>
    <p:extLst>
      <p:ext uri="{BB962C8B-B14F-4D97-AF65-F5344CB8AC3E}">
        <p14:creationId xmlns:p14="http://schemas.microsoft.com/office/powerpoint/2010/main" val="1779402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West Nile Virus (WNV), Eastern Equine Encephalitis virus (EEE), and Jamestown Canyon virus (JCV) may start off with symptoms that look like the flu.  This means a person may get a headache, fever, may vomit, and may feel very tired.  The infection usually doesn’t get any worse than this.  </a:t>
            </a:r>
          </a:p>
          <a:p>
            <a:endParaRPr lang="en-US" dirty="0"/>
          </a:p>
          <a:p>
            <a:r>
              <a:rPr lang="en-US" dirty="0"/>
              <a:t>Sometimes more serious symptoms can develop.  These symptoms can include disorientation, seizures, paralysis, coma, swelling of the brain (</a:t>
            </a:r>
            <a:r>
              <a:rPr lang="en-US" b="1" dirty="0"/>
              <a:t>encephalitis</a:t>
            </a:r>
            <a:r>
              <a:rPr lang="en-US" dirty="0"/>
              <a:t>), swelling of the brain and spinal cord tissues </a:t>
            </a:r>
            <a:r>
              <a:rPr lang="en-US" b="1" dirty="0"/>
              <a:t>(meningitis)</a:t>
            </a:r>
            <a:r>
              <a:rPr lang="en-US" dirty="0"/>
              <a:t>, or even death.  </a:t>
            </a:r>
          </a:p>
          <a:p>
            <a:endParaRPr lang="en-US" dirty="0"/>
          </a:p>
          <a:p>
            <a:r>
              <a:rPr lang="en-US" dirty="0"/>
              <a:t>However, most people who are infected will not have any symptoms. </a:t>
            </a:r>
          </a:p>
          <a:p>
            <a:endParaRPr lang="en-US" dirty="0"/>
          </a:p>
          <a:p>
            <a:r>
              <a:rPr lang="en-US" dirty="0"/>
              <a:t>Vocabulary: </a:t>
            </a:r>
          </a:p>
          <a:p>
            <a:r>
              <a:rPr lang="en-US" b="1" dirty="0"/>
              <a:t>Encephalitis: </a:t>
            </a:r>
            <a:r>
              <a:rPr lang="en-US" dirty="0"/>
              <a:t>Swelling (grade 6-8: inflammation) of the brain</a:t>
            </a:r>
          </a:p>
          <a:p>
            <a:r>
              <a:rPr lang="en-US" b="1" dirty="0"/>
              <a:t>Meningitis</a:t>
            </a:r>
            <a:r>
              <a:rPr lang="en-US" dirty="0"/>
              <a:t>: Swelling (grade 6-8: inflammation) of the brain and spinal cord tissues</a:t>
            </a:r>
          </a:p>
        </p:txBody>
      </p:sp>
      <p:sp>
        <p:nvSpPr>
          <p:cNvPr id="4" name="Slide Number Placeholder 3"/>
          <p:cNvSpPr>
            <a:spLocks noGrp="1"/>
          </p:cNvSpPr>
          <p:nvPr>
            <p:ph type="sldNum" sz="quarter" idx="5"/>
          </p:nvPr>
        </p:nvSpPr>
        <p:spPr/>
        <p:txBody>
          <a:bodyPr/>
          <a:lstStyle/>
          <a:p>
            <a:fld id="{9910F91F-2413-4B17-A2A4-E081FA6F39B7}" type="slidenum">
              <a:rPr lang="en-US" smtClean="0"/>
              <a:t>17</a:t>
            </a:fld>
            <a:endParaRPr lang="en-US" dirty="0"/>
          </a:p>
        </p:txBody>
      </p:sp>
    </p:spTree>
    <p:extLst>
      <p:ext uri="{BB962C8B-B14F-4D97-AF65-F5344CB8AC3E}">
        <p14:creationId xmlns:p14="http://schemas.microsoft.com/office/powerpoint/2010/main" val="373084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several other mosquito-borne diseases to know about when you travel outside of the United States. </a:t>
            </a:r>
          </a:p>
          <a:p>
            <a:pPr marL="628650" lvl="1" indent="-171450">
              <a:buFont typeface="Arial" panose="020B0604020202020204" pitchFamily="34" charset="0"/>
              <a:buChar char="•"/>
            </a:pPr>
            <a:r>
              <a:rPr lang="en-US" dirty="0"/>
              <a:t>These are Chikungunya, dengue, malaria, and zika.  </a:t>
            </a:r>
          </a:p>
          <a:p>
            <a:pPr marL="171450" indent="-171450">
              <a:buFont typeface="Arial" panose="020B0604020202020204" pitchFamily="34" charset="0"/>
              <a:buChar char="•"/>
            </a:pPr>
            <a:r>
              <a:rPr lang="en-US" dirty="0"/>
              <a:t>They are not common in the US, but outbreaks occasionally occur.  </a:t>
            </a:r>
          </a:p>
          <a:p>
            <a:pPr marL="171450" indent="-171450">
              <a:buFont typeface="Arial" panose="020B0604020202020204" pitchFamily="34" charset="0"/>
              <a:buChar char="•"/>
            </a:pPr>
            <a:r>
              <a:rPr lang="en-US" dirty="0"/>
              <a:t>Maine does not have the mosquitoes that carry any of these germs.</a:t>
            </a:r>
          </a:p>
          <a:p>
            <a:endParaRPr lang="en-US" dirty="0"/>
          </a:p>
          <a:p>
            <a:r>
              <a:rPr lang="en-US" dirty="0"/>
              <a:t> Zika is particularly important because if a pregnant woman gets infected it can cause problems with her baby.  One of the problems is when the baby has a very small head, called </a:t>
            </a:r>
            <a:r>
              <a:rPr lang="en-US" b="1" dirty="0"/>
              <a:t>microcephaly</a:t>
            </a:r>
            <a:r>
              <a:rPr lang="en-US" dirty="0"/>
              <a:t>.  </a:t>
            </a:r>
          </a:p>
          <a:p>
            <a:endParaRPr lang="en-US" dirty="0"/>
          </a:p>
          <a:p>
            <a:r>
              <a:rPr lang="en-US" dirty="0"/>
              <a:t>It’s important to take steps to prevent mosquito bites when you are traveling.  </a:t>
            </a:r>
          </a:p>
          <a:p>
            <a:pPr marL="171450" indent="-171450">
              <a:buFont typeface="Arial" panose="020B0604020202020204" pitchFamily="34" charset="0"/>
              <a:buChar char="•"/>
            </a:pPr>
            <a:r>
              <a:rPr lang="en-US" dirty="0"/>
              <a:t>You should always do the same things you do at home to prevent mosquito bites.</a:t>
            </a:r>
          </a:p>
          <a:p>
            <a:pPr marL="171450" indent="-171450">
              <a:buFont typeface="Arial" panose="020B0604020202020204" pitchFamily="34" charset="0"/>
              <a:buChar char="•"/>
            </a:pPr>
            <a:r>
              <a:rPr lang="en-US" dirty="0"/>
              <a:t>You should also try:</a:t>
            </a:r>
          </a:p>
          <a:p>
            <a:pPr marL="628650" lvl="1" indent="-171450">
              <a:buFont typeface="Arial" panose="020B0604020202020204" pitchFamily="34" charset="0"/>
              <a:buChar char="•"/>
            </a:pPr>
            <a:r>
              <a:rPr lang="en-US" dirty="0"/>
              <a:t> staying indoors when mosquitoes are especially active</a:t>
            </a:r>
          </a:p>
          <a:p>
            <a:pPr marL="628650" lvl="1" indent="-171450">
              <a:buFont typeface="Arial" panose="020B0604020202020204" pitchFamily="34" charset="0"/>
              <a:buChar char="•"/>
            </a:pPr>
            <a:r>
              <a:rPr lang="en-US" dirty="0"/>
              <a:t>sleeping under a mosquito net when traveling to areas where the germ is known to be</a:t>
            </a:r>
          </a:p>
          <a:p>
            <a:pPr marL="628650" lvl="1" indent="-171450">
              <a:buFont typeface="Arial" panose="020B0604020202020204" pitchFamily="34" charset="0"/>
              <a:buChar char="•"/>
            </a:pPr>
            <a:r>
              <a:rPr lang="en-US" dirty="0"/>
              <a:t>checking with your doctor for any medications you can take, like anti-malarial pills.  </a:t>
            </a:r>
          </a:p>
          <a:p>
            <a:endParaRPr lang="en-US" dirty="0"/>
          </a:p>
          <a:p>
            <a:r>
              <a:rPr lang="en-US" dirty="0"/>
              <a:t>Vocabulary: </a:t>
            </a:r>
          </a:p>
          <a:p>
            <a:r>
              <a:rPr lang="en-US" b="1" dirty="0"/>
              <a:t>Microcephaly</a:t>
            </a:r>
            <a:r>
              <a:rPr lang="en-US" dirty="0"/>
              <a:t>: abnormally small head associated with incomplete brain development</a:t>
            </a:r>
          </a:p>
        </p:txBody>
      </p:sp>
      <p:sp>
        <p:nvSpPr>
          <p:cNvPr id="4" name="Slide Number Placeholder 3"/>
          <p:cNvSpPr>
            <a:spLocks noGrp="1"/>
          </p:cNvSpPr>
          <p:nvPr>
            <p:ph type="sldNum" sz="quarter" idx="5"/>
          </p:nvPr>
        </p:nvSpPr>
        <p:spPr/>
        <p:txBody>
          <a:bodyPr/>
          <a:lstStyle/>
          <a:p>
            <a:fld id="{9910F91F-2413-4B17-A2A4-E081FA6F39B7}" type="slidenum">
              <a:rPr lang="en-US" smtClean="0"/>
              <a:t>18</a:t>
            </a:fld>
            <a:endParaRPr lang="en-US" dirty="0"/>
          </a:p>
        </p:txBody>
      </p:sp>
    </p:spTree>
    <p:extLst>
      <p:ext uri="{BB962C8B-B14F-4D97-AF65-F5344CB8AC3E}">
        <p14:creationId xmlns:p14="http://schemas.microsoft.com/office/powerpoint/2010/main" val="2571779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best way to protect yourself from getting any of these diseases is by not getting bitten by a mosquito in the first place. Here are some tips to help you protect yourself: </a:t>
            </a:r>
          </a:p>
          <a:p>
            <a:endParaRPr lang="en-US" dirty="0"/>
          </a:p>
          <a:p>
            <a:pPr marL="171450" indent="-171450">
              <a:buFont typeface="Arial" panose="020B0604020202020204" pitchFamily="34" charset="0"/>
              <a:buChar char="•"/>
            </a:pPr>
            <a:r>
              <a:rPr lang="en-US" dirty="0"/>
              <a:t>Wear long pants and long-sleeved shirts to cover up your skin. </a:t>
            </a:r>
          </a:p>
          <a:p>
            <a:pPr marL="171450" indent="-171450">
              <a:buFont typeface="Arial" panose="020B0604020202020204" pitchFamily="34" charset="0"/>
              <a:buChar char="•"/>
            </a:pPr>
            <a:r>
              <a:rPr lang="en-US" dirty="0"/>
              <a:t>Try to avoid being outside during the early morning and early evening. This is when the mosquitoes that pass viruses in Maine are most active.  </a:t>
            </a:r>
          </a:p>
          <a:p>
            <a:pPr marL="171450" indent="-171450">
              <a:buFont typeface="Arial" panose="020B0604020202020204" pitchFamily="34" charset="0"/>
              <a:buChar char="•"/>
            </a:pPr>
            <a:r>
              <a:rPr lang="en-US" dirty="0"/>
              <a:t>Use a insect repellent (“bug spray”) that is approved by the EPA (Environmental Protection Agency) for use against mosquitoes.  </a:t>
            </a:r>
          </a:p>
          <a:p>
            <a:pPr marL="628650" lvl="1" indent="-171450">
              <a:buFont typeface="Arial" panose="020B0604020202020204" pitchFamily="34" charset="0"/>
              <a:buChar char="•"/>
            </a:pPr>
            <a:r>
              <a:rPr lang="en-US" dirty="0"/>
              <a:t>These include DEET, picaridin, IR3535, and Oil of Lemon Eucalyptus.  </a:t>
            </a:r>
          </a:p>
          <a:p>
            <a:pPr marL="628650" lvl="1" indent="-171450">
              <a:buFont typeface="Arial" panose="020B0604020202020204" pitchFamily="34" charset="0"/>
              <a:buChar char="•"/>
            </a:pPr>
            <a:r>
              <a:rPr lang="en-US" dirty="0"/>
              <a:t>All of these can be used on skin.  </a:t>
            </a:r>
          </a:p>
          <a:p>
            <a:pPr marL="628650" lvl="1" indent="-171450">
              <a:buFont typeface="Arial" panose="020B0604020202020204" pitchFamily="34" charset="0"/>
              <a:buChar char="•"/>
            </a:pPr>
            <a:r>
              <a:rPr lang="en-US" dirty="0"/>
              <a:t>Make sure that you follow the label instructions carefully and reapply according to the directions.  </a:t>
            </a:r>
          </a:p>
          <a:p>
            <a:pPr marL="628650" lvl="1" indent="-171450">
              <a:buFont typeface="Arial" panose="020B0604020202020204" pitchFamily="34" charset="0"/>
              <a:buChar char="•"/>
            </a:pPr>
            <a:r>
              <a:rPr lang="en-US" dirty="0"/>
              <a:t>These repellents work for different lengths of time. </a:t>
            </a:r>
          </a:p>
          <a:p>
            <a:endParaRPr lang="en-US" dirty="0"/>
          </a:p>
          <a:p>
            <a:r>
              <a:rPr lang="en-US" dirty="0"/>
              <a:t>Permethrin can be used to treat your clothing to repel mosquitoes. </a:t>
            </a:r>
          </a:p>
          <a:p>
            <a:endParaRPr lang="en-US" dirty="0"/>
          </a:p>
          <a:p>
            <a:r>
              <a:rPr lang="en-US" dirty="0"/>
              <a:t>Resource: </a:t>
            </a:r>
            <a:r>
              <a:rPr lang="en-US" dirty="0">
                <a:hlinkClick r:id="rId3"/>
              </a:rPr>
              <a:t>http://cfpub.epa.gov/oppref/insect/</a:t>
            </a:r>
            <a:r>
              <a:rPr lang="en-US" dirty="0"/>
              <a:t>  (EPA approved repellents)</a:t>
            </a:r>
          </a:p>
          <a:p>
            <a:endParaRPr lang="en-US" dirty="0"/>
          </a:p>
          <a:p>
            <a:r>
              <a:rPr lang="en-US" dirty="0"/>
              <a:t>Vocabulary: </a:t>
            </a:r>
          </a:p>
          <a:p>
            <a:r>
              <a:rPr lang="en-US" b="1" dirty="0"/>
              <a:t>Insect Repellent</a:t>
            </a:r>
            <a:r>
              <a:rPr lang="en-US" dirty="0"/>
              <a:t>: a spray applied to skin to prevent insect bites</a:t>
            </a:r>
          </a:p>
          <a:p>
            <a:r>
              <a:rPr lang="en-US" b="1" dirty="0"/>
              <a:t>EPA</a:t>
            </a:r>
            <a:r>
              <a:rPr lang="en-US" dirty="0"/>
              <a:t> (Environmental Protection Agency): federal agency devoted to protecting human health and the environment</a:t>
            </a:r>
          </a:p>
          <a:p>
            <a:endParaRPr lang="en-US" dirty="0"/>
          </a:p>
        </p:txBody>
      </p:sp>
      <p:sp>
        <p:nvSpPr>
          <p:cNvPr id="4" name="Slide Number Placeholder 3"/>
          <p:cNvSpPr>
            <a:spLocks noGrp="1"/>
          </p:cNvSpPr>
          <p:nvPr>
            <p:ph type="sldNum" sz="quarter" idx="5"/>
          </p:nvPr>
        </p:nvSpPr>
        <p:spPr/>
        <p:txBody>
          <a:bodyPr/>
          <a:lstStyle/>
          <a:p>
            <a:fld id="{9910F91F-2413-4B17-A2A4-E081FA6F39B7}" type="slidenum">
              <a:rPr lang="en-US" smtClean="0"/>
              <a:t>19</a:t>
            </a:fld>
            <a:endParaRPr lang="en-US" dirty="0"/>
          </a:p>
        </p:txBody>
      </p:sp>
    </p:spTree>
    <p:extLst>
      <p:ext uri="{BB962C8B-B14F-4D97-AF65-F5344CB8AC3E}">
        <p14:creationId xmlns:p14="http://schemas.microsoft.com/office/powerpoint/2010/main" val="1883144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learn about: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What do mosquitoes look like?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Where do mosquitoes live?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Can mosquitoes cause diseases?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What can happen if an infected mosquito bites 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How can I prevent a mosquito from biting me?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9910F91F-2413-4B17-A2A4-E081FA6F39B7}" type="slidenum">
              <a:rPr lang="en-US" smtClean="0"/>
              <a:t>2</a:t>
            </a:fld>
            <a:endParaRPr lang="en-US" dirty="0"/>
          </a:p>
        </p:txBody>
      </p:sp>
    </p:spTree>
    <p:extLst>
      <p:ext uri="{BB962C8B-B14F-4D97-AF65-F5344CB8AC3E}">
        <p14:creationId xmlns:p14="http://schemas.microsoft.com/office/powerpoint/2010/main" val="3167258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protect yourself at home:</a:t>
            </a:r>
          </a:p>
          <a:p>
            <a:pPr marL="171450" indent="-171450">
              <a:buFont typeface="Arial" panose="020B0604020202020204" pitchFamily="34" charset="0"/>
              <a:buChar char="•"/>
            </a:pPr>
            <a:r>
              <a:rPr lang="en-US" dirty="0"/>
              <a:t>check your doors and window screens to makes sure there aren’t any holes or tears in them that mosquitoes could get through. </a:t>
            </a:r>
          </a:p>
          <a:p>
            <a:pPr marL="171450" indent="-171450">
              <a:buFont typeface="Arial" panose="020B0604020202020204" pitchFamily="34" charset="0"/>
              <a:buChar char="•"/>
            </a:pPr>
            <a:r>
              <a:rPr lang="en-US" dirty="0"/>
              <a:t>Remember that your risk of being bitten by a mosquito decreases if you don’t have any man-made water-holding containers around your home.  </a:t>
            </a:r>
          </a:p>
          <a:p>
            <a:pPr marL="628650" lvl="1" indent="-171450">
              <a:buFont typeface="Arial" panose="020B0604020202020204" pitchFamily="34" charset="0"/>
              <a:buChar char="•"/>
            </a:pPr>
            <a:r>
              <a:rPr lang="en-US" dirty="0"/>
              <a:t>Remove unneeded containers or turn them over so that they cannot hold water to reduce the number of mosquitoes around your home.  </a:t>
            </a:r>
          </a:p>
          <a:p>
            <a:pPr marL="628650" lvl="1" indent="-171450">
              <a:buFont typeface="Arial" panose="020B0604020202020204" pitchFamily="34" charset="0"/>
              <a:buChar char="•"/>
            </a:pPr>
            <a:r>
              <a:rPr lang="en-US" dirty="0"/>
              <a:t>Throw away or recycle old tires, cans, bottles, or other containers left outside that might collect water and provide a place for a female mosquito to lay her eggs. </a:t>
            </a:r>
          </a:p>
          <a:p>
            <a:pPr marL="628650" lvl="1" indent="-171450">
              <a:buFont typeface="Arial" panose="020B0604020202020204" pitchFamily="34" charset="0"/>
              <a:buChar char="•"/>
            </a:pPr>
            <a:r>
              <a:rPr lang="en-US" dirty="0"/>
              <a:t>If there are containers that have to hold water, like bird baths or pet water bowls, empty the water out of them once a week so that mosquito larvae won’t have time to complete their life cycle. </a:t>
            </a:r>
          </a:p>
          <a:p>
            <a:endParaRPr lang="en-US" dirty="0"/>
          </a:p>
          <a:p>
            <a:r>
              <a:rPr lang="en-US" dirty="0"/>
              <a:t>Vocabulary: </a:t>
            </a:r>
          </a:p>
          <a:p>
            <a:r>
              <a:rPr lang="en-US" b="1" dirty="0"/>
              <a:t>Infectious</a:t>
            </a:r>
            <a:r>
              <a:rPr lang="en-US" dirty="0"/>
              <a:t>: a disease or disease causing pathogen that can be spread</a:t>
            </a:r>
          </a:p>
          <a:p>
            <a:r>
              <a:rPr lang="en-US" b="1" dirty="0"/>
              <a:t>Epidemiology</a:t>
            </a:r>
            <a:r>
              <a:rPr lang="en-US" dirty="0"/>
              <a:t>: the study of the spread and causes of disease</a:t>
            </a:r>
          </a:p>
        </p:txBody>
      </p:sp>
      <p:sp>
        <p:nvSpPr>
          <p:cNvPr id="4" name="Slide Number Placeholder 3"/>
          <p:cNvSpPr>
            <a:spLocks noGrp="1"/>
          </p:cNvSpPr>
          <p:nvPr>
            <p:ph type="sldNum" sz="quarter" idx="5"/>
          </p:nvPr>
        </p:nvSpPr>
        <p:spPr/>
        <p:txBody>
          <a:bodyPr/>
          <a:lstStyle/>
          <a:p>
            <a:fld id="{9910F91F-2413-4B17-A2A4-E081FA6F39B7}" type="slidenum">
              <a:rPr lang="en-US" smtClean="0"/>
              <a:t>20</a:t>
            </a:fld>
            <a:endParaRPr lang="en-US" dirty="0"/>
          </a:p>
        </p:txBody>
      </p:sp>
    </p:spTree>
    <p:extLst>
      <p:ext uri="{BB962C8B-B14F-4D97-AF65-F5344CB8AC3E}">
        <p14:creationId xmlns:p14="http://schemas.microsoft.com/office/powerpoint/2010/main" val="3713399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0F91F-2413-4B17-A2A4-E081FA6F39B7}" type="slidenum">
              <a:rPr lang="en-US" smtClean="0"/>
              <a:t>21</a:t>
            </a:fld>
            <a:endParaRPr lang="en-US" dirty="0"/>
          </a:p>
        </p:txBody>
      </p:sp>
    </p:spTree>
    <p:extLst>
      <p:ext uri="{BB962C8B-B14F-4D97-AF65-F5344CB8AC3E}">
        <p14:creationId xmlns:p14="http://schemas.microsoft.com/office/powerpoint/2010/main" val="8033841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10F91F-2413-4B17-A2A4-E081FA6F39B7}" type="slidenum">
              <a:rPr lang="en-US" smtClean="0"/>
              <a:t>22</a:t>
            </a:fld>
            <a:endParaRPr lang="en-US" dirty="0"/>
          </a:p>
        </p:txBody>
      </p:sp>
    </p:spTree>
    <p:extLst>
      <p:ext uri="{BB962C8B-B14F-4D97-AF65-F5344CB8AC3E}">
        <p14:creationId xmlns:p14="http://schemas.microsoft.com/office/powerpoint/2010/main" val="3752302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45 different species of mosquitoes found in Maine, but not all bite people.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Mosquitoes are made of a head, thorax, and abdomen, with </a:t>
            </a:r>
            <a:r>
              <a:rPr lang="en-US" sz="1200" b="1" kern="1200" dirty="0">
                <a:solidFill>
                  <a:schemeClr val="tx1"/>
                </a:solidFill>
                <a:effectLst/>
                <a:latin typeface="+mn-lt"/>
                <a:ea typeface="+mn-ea"/>
                <a:cs typeface="+mn-cs"/>
              </a:rPr>
              <a:t>antennae, </a:t>
            </a:r>
            <a:r>
              <a:rPr lang="en-US" dirty="0"/>
              <a:t>a </a:t>
            </a:r>
            <a:r>
              <a:rPr lang="en-US" b="1" dirty="0"/>
              <a:t>proboscis</a:t>
            </a:r>
            <a:r>
              <a:rPr lang="en-US" dirty="0"/>
              <a:t> eyes, wings, and</a:t>
            </a:r>
            <a:r>
              <a:rPr lang="en-US" b="1" dirty="0"/>
              <a:t> </a:t>
            </a:r>
            <a:r>
              <a:rPr lang="en-US" sz="1200" kern="1200" dirty="0">
                <a:solidFill>
                  <a:schemeClr val="tx1"/>
                </a:solidFill>
                <a:effectLst/>
                <a:latin typeface="+mn-lt"/>
                <a:ea typeface="+mn-ea"/>
                <a:cs typeface="+mn-cs"/>
              </a:rPr>
              <a:t>legs attached.</a:t>
            </a:r>
          </a:p>
          <a:p>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antennae</a:t>
            </a:r>
            <a:r>
              <a:rPr lang="en-US" sz="1200" kern="1200" dirty="0">
                <a:solidFill>
                  <a:schemeClr val="tx1"/>
                </a:solidFill>
                <a:effectLst/>
                <a:latin typeface="+mn-lt"/>
                <a:ea typeface="+mn-ea"/>
                <a:cs typeface="+mn-cs"/>
              </a:rPr>
              <a:t> are long, feathery stalks on the mosquito’s head that help them to hear and smell.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Only female mosquitoes feed on blood, so they are the only ones with a </a:t>
            </a:r>
            <a:r>
              <a:rPr lang="en-US" sz="1200" b="1" kern="1200" dirty="0">
                <a:solidFill>
                  <a:schemeClr val="tx1"/>
                </a:solidFill>
                <a:effectLst/>
                <a:latin typeface="+mn-lt"/>
                <a:ea typeface="+mn-ea"/>
                <a:cs typeface="+mn-cs"/>
              </a:rPr>
              <a:t>proboscis</a:t>
            </a:r>
            <a:r>
              <a:rPr lang="en-US" sz="1200" kern="1200" dirty="0">
                <a:solidFill>
                  <a:schemeClr val="tx1"/>
                </a:solidFill>
                <a:effectLst/>
                <a:latin typeface="+mn-lt"/>
                <a:ea typeface="+mn-ea"/>
                <a:cs typeface="+mn-cs"/>
              </a:rPr>
              <a:t> for piercing skin. Female mosquitoes need blood in order to lay eggs (Grade 6-8: females need the protein in the blood in order to produce eggs).  Male mosquitoes typically feed only on plant nectar.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thorax</a:t>
            </a:r>
            <a:r>
              <a:rPr lang="en-US" sz="1200" kern="1200" dirty="0">
                <a:solidFill>
                  <a:schemeClr val="tx1"/>
                </a:solidFill>
                <a:effectLst/>
                <a:latin typeface="+mn-lt"/>
                <a:ea typeface="+mn-ea"/>
                <a:cs typeface="+mn-cs"/>
              </a:rPr>
              <a:t> is the part of the mosquito that connects the head to the abdomen and is where the wings and legs attach.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abdomen</a:t>
            </a:r>
            <a:r>
              <a:rPr lang="en-US" sz="1200" kern="1200" dirty="0">
                <a:solidFill>
                  <a:schemeClr val="tx1"/>
                </a:solidFill>
                <a:effectLst/>
                <a:latin typeface="+mn-lt"/>
                <a:ea typeface="+mn-ea"/>
                <a:cs typeface="+mn-cs"/>
              </a:rPr>
              <a:t> is attached to the thorax and holds the mosquito’s stomach and lungs, holds the blood that the female eats, and stores the female’s eggs.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Vocabulary:</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Antennae</a:t>
            </a:r>
            <a:r>
              <a:rPr lang="en-US" sz="1200" kern="1200" dirty="0">
                <a:solidFill>
                  <a:schemeClr val="tx1"/>
                </a:solidFill>
                <a:effectLst/>
                <a:latin typeface="+mn-lt"/>
                <a:ea typeface="+mn-ea"/>
                <a:cs typeface="+mn-cs"/>
              </a:rPr>
              <a:t> (antenna) – long, feathery sensory organs on the mosquito’s head, used to hear and smell. </a:t>
            </a:r>
          </a:p>
          <a:p>
            <a:pPr lvl="0"/>
            <a:r>
              <a:rPr lang="en-US" sz="1200" b="1" kern="1200" dirty="0">
                <a:solidFill>
                  <a:schemeClr val="tx1"/>
                </a:solidFill>
                <a:effectLst/>
                <a:latin typeface="+mn-lt"/>
                <a:ea typeface="+mn-ea"/>
                <a:cs typeface="+mn-cs"/>
              </a:rPr>
              <a:t>Proboscis</a:t>
            </a:r>
            <a:r>
              <a:rPr lang="en-US" sz="1200" kern="1200" dirty="0">
                <a:solidFill>
                  <a:schemeClr val="tx1"/>
                </a:solidFill>
                <a:effectLst/>
                <a:latin typeface="+mn-lt"/>
                <a:ea typeface="+mn-ea"/>
                <a:cs typeface="+mn-cs"/>
              </a:rPr>
              <a:t> – long, jagged mouth part on the mosquito’s head that is used to pierce the skin and suck out the blood</a:t>
            </a:r>
          </a:p>
          <a:p>
            <a:pPr lvl="0"/>
            <a:r>
              <a:rPr lang="en-US" sz="1200" b="1" kern="1200" dirty="0">
                <a:solidFill>
                  <a:schemeClr val="tx1"/>
                </a:solidFill>
                <a:effectLst/>
                <a:latin typeface="+mn-lt"/>
                <a:ea typeface="+mn-ea"/>
                <a:cs typeface="+mn-cs"/>
              </a:rPr>
              <a:t>Thorax</a:t>
            </a:r>
            <a:r>
              <a:rPr lang="en-US" sz="1200" kern="1200" dirty="0">
                <a:solidFill>
                  <a:schemeClr val="tx1"/>
                </a:solidFill>
                <a:effectLst/>
                <a:latin typeface="+mn-lt"/>
                <a:ea typeface="+mn-ea"/>
                <a:cs typeface="+mn-cs"/>
              </a:rPr>
              <a:t> – the part of the mosquito between the head and the abdomen, where the wings and legs attach</a:t>
            </a:r>
          </a:p>
          <a:p>
            <a:pPr lvl="0"/>
            <a:r>
              <a:rPr lang="en-US" sz="1200" b="1" kern="1200" dirty="0">
                <a:solidFill>
                  <a:schemeClr val="tx1"/>
                </a:solidFill>
                <a:effectLst/>
                <a:latin typeface="+mn-lt"/>
                <a:ea typeface="+mn-ea"/>
                <a:cs typeface="+mn-cs"/>
              </a:rPr>
              <a:t>Abdomen</a:t>
            </a:r>
            <a:r>
              <a:rPr lang="en-US" sz="1200" kern="1200" dirty="0">
                <a:solidFill>
                  <a:schemeClr val="tx1"/>
                </a:solidFill>
                <a:effectLst/>
                <a:latin typeface="+mn-lt"/>
                <a:ea typeface="+mn-ea"/>
                <a:cs typeface="+mn-cs"/>
              </a:rPr>
              <a:t> – part of the mosquito’s body that hangs from the thorax, holds the mosquito’s stomach and lungs, as well as the blood that the female takes in, and stores the female’s eggs</a:t>
            </a:r>
          </a:p>
          <a:p>
            <a:endParaRPr lang="en-US" dirty="0"/>
          </a:p>
        </p:txBody>
      </p:sp>
      <p:sp>
        <p:nvSpPr>
          <p:cNvPr id="4" name="Slide Number Placeholder 3"/>
          <p:cNvSpPr>
            <a:spLocks noGrp="1"/>
          </p:cNvSpPr>
          <p:nvPr>
            <p:ph type="sldNum" sz="quarter" idx="5"/>
          </p:nvPr>
        </p:nvSpPr>
        <p:spPr/>
        <p:txBody>
          <a:bodyPr/>
          <a:lstStyle/>
          <a:p>
            <a:fld id="{9910F91F-2413-4B17-A2A4-E081FA6F39B7}" type="slidenum">
              <a:rPr lang="en-US" smtClean="0"/>
              <a:t>3</a:t>
            </a:fld>
            <a:endParaRPr lang="en-US" dirty="0"/>
          </a:p>
        </p:txBody>
      </p:sp>
    </p:spTree>
    <p:extLst>
      <p:ext uri="{BB962C8B-B14F-4D97-AF65-F5344CB8AC3E}">
        <p14:creationId xmlns:p14="http://schemas.microsoft.com/office/powerpoint/2010/main" val="3202105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mosquitoes go through 4 different stages in their life: </a:t>
            </a:r>
            <a:r>
              <a:rPr lang="en-US" b="1" dirty="0"/>
              <a:t>egg, larva, pupa,</a:t>
            </a:r>
            <a:r>
              <a:rPr lang="en-US" dirty="0"/>
              <a:t> and </a:t>
            </a:r>
            <a:r>
              <a:rPr lang="en-US" b="1" dirty="0"/>
              <a:t>adult</a:t>
            </a:r>
            <a:r>
              <a:rPr lang="en-US" dirty="0"/>
              <a:t> (6-8 grade: this process is called </a:t>
            </a:r>
            <a:r>
              <a:rPr lang="en-US" b="1" dirty="0"/>
              <a:t>metamorphosis</a:t>
            </a:r>
            <a:r>
              <a:rPr lang="en-US" dirty="0"/>
              <a:t> (meta=change, morph=shape), like how a caterpillar turns into a moth or butterfly).  The egg, larval, and pupal stages all require water in order to survive.  </a:t>
            </a:r>
          </a:p>
          <a:p>
            <a:endParaRPr lang="en-US" dirty="0"/>
          </a:p>
          <a:p>
            <a:pPr marL="171450" indent="-171450">
              <a:buFont typeface="Arial" panose="020B0604020202020204" pitchFamily="34" charset="0"/>
              <a:buChar char="•"/>
            </a:pPr>
            <a:r>
              <a:rPr lang="en-US" dirty="0"/>
              <a:t>When an adult female has eaten blood, she lays between 50-300 </a:t>
            </a:r>
            <a:r>
              <a:rPr lang="en-US" b="1" dirty="0"/>
              <a:t>eggs</a:t>
            </a:r>
            <a:r>
              <a:rPr lang="en-US" dirty="0"/>
              <a:t> about every three days of her life.  These eggs can be laid in “rafts,” floating on the surface of standing water, or laid on an area of ground that floods on a regular basis.  The egg stage lasts for 2-3 days.  </a:t>
            </a:r>
          </a:p>
          <a:p>
            <a:pPr marL="171450" indent="-171450">
              <a:buFont typeface="Arial" panose="020B0604020202020204" pitchFamily="34" charset="0"/>
              <a:buChar char="•"/>
            </a:pPr>
            <a:r>
              <a:rPr lang="en-US" dirty="0"/>
              <a:t>Eggs then hatch into </a:t>
            </a:r>
            <a:r>
              <a:rPr lang="en-US" b="1" dirty="0"/>
              <a:t>larvae</a:t>
            </a:r>
            <a:r>
              <a:rPr lang="en-US" dirty="0"/>
              <a:t>, which hang form the surface of the water and breathe through air tubes.  The larvae filter their food (6-8 grade: algae, plankton, fungi, bacteria) from the water.  This stage lasts for about 1 week.  </a:t>
            </a:r>
          </a:p>
          <a:p>
            <a:pPr marL="171450" indent="-171450">
              <a:buFont typeface="Arial" panose="020B0604020202020204" pitchFamily="34" charset="0"/>
              <a:buChar char="•"/>
            </a:pPr>
            <a:r>
              <a:rPr lang="en-US" dirty="0"/>
              <a:t>The next stage, the </a:t>
            </a:r>
            <a:r>
              <a:rPr lang="en-US" b="1" dirty="0"/>
              <a:t>pupa</a:t>
            </a:r>
            <a:r>
              <a:rPr lang="en-US" dirty="0"/>
              <a:t>, also called a “tumbler” due to the way it tumbles in the water to avoid predators, are partially encased in a cocoon.  This stage lasts for about 4 days.</a:t>
            </a:r>
          </a:p>
          <a:p>
            <a:pPr marL="171450" indent="-171450">
              <a:buFont typeface="Arial" panose="020B0604020202020204" pitchFamily="34" charset="0"/>
              <a:buChar char="•"/>
            </a:pPr>
            <a:r>
              <a:rPr lang="en-US" dirty="0"/>
              <a:t>Once the </a:t>
            </a:r>
            <a:r>
              <a:rPr lang="en-US" b="1" dirty="0"/>
              <a:t>adult</a:t>
            </a:r>
            <a:r>
              <a:rPr lang="en-US" dirty="0"/>
              <a:t> mosquito comes out, it has to rest on the surface of the water until the wings are dry and it can fly away.  Females begin looking for blood and males feed on plant nectar. </a:t>
            </a:r>
          </a:p>
          <a:p>
            <a:endParaRPr lang="en-US" dirty="0"/>
          </a:p>
          <a:p>
            <a:r>
              <a:rPr lang="en-US" dirty="0"/>
              <a:t>Vocabulary All Grades: </a:t>
            </a:r>
          </a:p>
          <a:p>
            <a:pPr lvl="0"/>
            <a:r>
              <a:rPr lang="en-US" sz="1200" b="1" kern="1200" dirty="0">
                <a:solidFill>
                  <a:schemeClr val="tx1"/>
                </a:solidFill>
                <a:effectLst/>
                <a:latin typeface="+mn-lt"/>
                <a:ea typeface="+mn-ea"/>
                <a:cs typeface="+mn-cs"/>
              </a:rPr>
              <a:t>Eggs</a:t>
            </a:r>
            <a:r>
              <a:rPr lang="en-US" sz="1200" kern="1200" dirty="0">
                <a:solidFill>
                  <a:schemeClr val="tx1"/>
                </a:solidFill>
                <a:effectLst/>
                <a:latin typeface="+mn-lt"/>
                <a:ea typeface="+mn-ea"/>
                <a:cs typeface="+mn-cs"/>
              </a:rPr>
              <a:t> – the adult female mosquito lays between 50 – 300 eggs about every third day of her lifespan. The eggs can be laid as “rafts”, floating on the surface of standing water, or laid on an area of ground that floods on a regular basis. The egg stage lasts for 2 – 3 days before hatching.</a:t>
            </a:r>
          </a:p>
          <a:p>
            <a:pPr lvl="0"/>
            <a:r>
              <a:rPr lang="en-US" sz="1200" b="1" kern="1200" dirty="0">
                <a:solidFill>
                  <a:schemeClr val="tx1"/>
                </a:solidFill>
                <a:effectLst/>
                <a:latin typeface="+mn-lt"/>
                <a:ea typeface="+mn-ea"/>
                <a:cs typeface="+mn-cs"/>
              </a:rPr>
              <a:t>Larvae</a:t>
            </a:r>
            <a:r>
              <a:rPr lang="en-US" sz="1200" kern="1200" dirty="0">
                <a:solidFill>
                  <a:schemeClr val="tx1"/>
                </a:solidFill>
                <a:effectLst/>
                <a:latin typeface="+mn-lt"/>
                <a:ea typeface="+mn-ea"/>
                <a:cs typeface="+mn-cs"/>
              </a:rPr>
              <a:t> (larva) – (also called wigglers or wrigglers) part of the mosquito lifecycle that comes after the eggs hatch. The larvae hang from the surface of water and breathe through tubes and filter food out of the water. The larval stage lasts for about 1 week.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Pupae</a:t>
            </a:r>
            <a:r>
              <a:rPr lang="en-US" sz="1200" kern="1200" dirty="0">
                <a:solidFill>
                  <a:schemeClr val="tx1"/>
                </a:solidFill>
                <a:effectLst/>
                <a:latin typeface="+mn-lt"/>
                <a:ea typeface="+mn-ea"/>
                <a:cs typeface="+mn-cs"/>
              </a:rPr>
              <a:t> (pupa) – (also called tumblers) part of the mosquito lifecycle that comes after the larval stage; pupae are partially encased in a cocoon.  The pupa stage lasts for about 4 days before it becomes an adult mosquito.</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Adult</a:t>
            </a:r>
            <a:r>
              <a:rPr lang="en-US" sz="1200" kern="1200" dirty="0">
                <a:solidFill>
                  <a:schemeClr val="tx1"/>
                </a:solidFill>
                <a:effectLst/>
                <a:latin typeface="+mn-lt"/>
                <a:ea typeface="+mn-ea"/>
                <a:cs typeface="+mn-cs"/>
              </a:rPr>
              <a:t> – emerges from the pupa and rests on the surface of the water until it dries its wings and can fly away.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Vocabulary Grades 6-8: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Metamorphosis</a:t>
            </a:r>
            <a:r>
              <a:rPr lang="en-US" sz="1200" kern="1200" dirty="0">
                <a:solidFill>
                  <a:schemeClr val="tx1"/>
                </a:solidFill>
                <a:effectLst/>
                <a:latin typeface="+mn-lt"/>
                <a:ea typeface="+mn-ea"/>
                <a:cs typeface="+mn-cs"/>
              </a:rPr>
              <a:t> (“meta” = change; “morph” = shape) - the process of development from immature to adult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910F91F-2413-4B17-A2A4-E081FA6F39B7}" type="slidenum">
              <a:rPr lang="en-US" smtClean="0"/>
              <a:t>4</a:t>
            </a:fld>
            <a:endParaRPr lang="en-US" dirty="0"/>
          </a:p>
        </p:txBody>
      </p:sp>
    </p:spTree>
    <p:extLst>
      <p:ext uri="{BB962C8B-B14F-4D97-AF65-F5344CB8AC3E}">
        <p14:creationId xmlns:p14="http://schemas.microsoft.com/office/powerpoint/2010/main" val="3275737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mosquitoes need water to live!</a:t>
            </a:r>
          </a:p>
          <a:p>
            <a:endParaRPr lang="en-US" dirty="0"/>
          </a:p>
          <a:p>
            <a:r>
              <a:rPr lang="en-US" dirty="0"/>
              <a:t>Can you see mosquito larvae hanging at the surface of the water?  Or a few pupae curled up at the surface? Without water for the larvae to live and eat in, the mosquito could not complete its life cycle. </a:t>
            </a:r>
          </a:p>
        </p:txBody>
      </p:sp>
      <p:sp>
        <p:nvSpPr>
          <p:cNvPr id="4" name="Slide Number Placeholder 3"/>
          <p:cNvSpPr>
            <a:spLocks noGrp="1"/>
          </p:cNvSpPr>
          <p:nvPr>
            <p:ph type="sldNum" sz="quarter" idx="5"/>
          </p:nvPr>
        </p:nvSpPr>
        <p:spPr/>
        <p:txBody>
          <a:bodyPr/>
          <a:lstStyle/>
          <a:p>
            <a:fld id="{9910F91F-2413-4B17-A2A4-E081FA6F39B7}" type="slidenum">
              <a:rPr lang="en-US" smtClean="0"/>
              <a:t>5</a:t>
            </a:fld>
            <a:endParaRPr lang="en-US" dirty="0"/>
          </a:p>
        </p:txBody>
      </p:sp>
    </p:spTree>
    <p:extLst>
      <p:ext uri="{BB962C8B-B14F-4D97-AF65-F5344CB8AC3E}">
        <p14:creationId xmlns:p14="http://schemas.microsoft.com/office/powerpoint/2010/main" val="392242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humans and animals breathe out </a:t>
            </a:r>
            <a:r>
              <a:rPr lang="en-US" b="1" dirty="0"/>
              <a:t>carbon dioxide </a:t>
            </a:r>
            <a:r>
              <a:rPr lang="en-US" dirty="0"/>
              <a:t>(CO2).  A female mosquito can sense carbon dioxide from several hundred feet away. She will fly toward it to find the humans or animals that are breathing. Females are the only ones that bite.</a:t>
            </a:r>
          </a:p>
          <a:p>
            <a:endParaRPr lang="en-US" dirty="0"/>
          </a:p>
          <a:p>
            <a:r>
              <a:rPr lang="en-US" dirty="0"/>
              <a:t>Vocabulary: </a:t>
            </a:r>
          </a:p>
          <a:p>
            <a:r>
              <a:rPr lang="en-US" b="1" dirty="0"/>
              <a:t>Carbon dioxide</a:t>
            </a:r>
            <a:r>
              <a:rPr lang="en-US" dirty="0"/>
              <a:t>:  the gas that all animals breathe out that can attract mosquitoes from several hundred feet away. </a:t>
            </a:r>
          </a:p>
        </p:txBody>
      </p:sp>
      <p:sp>
        <p:nvSpPr>
          <p:cNvPr id="4" name="Slide Number Placeholder 3"/>
          <p:cNvSpPr>
            <a:spLocks noGrp="1"/>
          </p:cNvSpPr>
          <p:nvPr>
            <p:ph type="sldNum" sz="quarter" idx="5"/>
          </p:nvPr>
        </p:nvSpPr>
        <p:spPr/>
        <p:txBody>
          <a:bodyPr/>
          <a:lstStyle/>
          <a:p>
            <a:fld id="{9910F91F-2413-4B17-A2A4-E081FA6F39B7}" type="slidenum">
              <a:rPr lang="en-US" smtClean="0"/>
              <a:t>6</a:t>
            </a:fld>
            <a:endParaRPr lang="en-US" dirty="0"/>
          </a:p>
        </p:txBody>
      </p:sp>
    </p:spTree>
    <p:extLst>
      <p:ext uri="{BB962C8B-B14F-4D97-AF65-F5344CB8AC3E}">
        <p14:creationId xmlns:p14="http://schemas.microsoft.com/office/powerpoint/2010/main" val="2892907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 is attracted by the heat and moisture that your body gives off.  Finally, she uses her vision to locate her target.  </a:t>
            </a:r>
          </a:p>
        </p:txBody>
      </p:sp>
      <p:sp>
        <p:nvSpPr>
          <p:cNvPr id="4" name="Slide Number Placeholder 3"/>
          <p:cNvSpPr>
            <a:spLocks noGrp="1"/>
          </p:cNvSpPr>
          <p:nvPr>
            <p:ph type="sldNum" sz="quarter" idx="5"/>
          </p:nvPr>
        </p:nvSpPr>
        <p:spPr/>
        <p:txBody>
          <a:bodyPr/>
          <a:lstStyle/>
          <a:p>
            <a:fld id="{9910F91F-2413-4B17-A2A4-E081FA6F39B7}" type="slidenum">
              <a:rPr lang="en-US" smtClean="0"/>
              <a:t>7</a:t>
            </a:fld>
            <a:endParaRPr lang="en-US" dirty="0"/>
          </a:p>
        </p:txBody>
      </p:sp>
    </p:spTree>
    <p:extLst>
      <p:ext uri="{BB962C8B-B14F-4D97-AF65-F5344CB8AC3E}">
        <p14:creationId xmlns:p14="http://schemas.microsoft.com/office/powerpoint/2010/main" val="4245619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r>
              <a:rPr lang="en-US" sz="1200" kern="1200" dirty="0">
                <a:solidFill>
                  <a:schemeClr val="tx1"/>
                </a:solidFill>
                <a:effectLst/>
                <a:latin typeface="+mn-lt"/>
                <a:ea typeface="+mn-ea"/>
                <a:cs typeface="+mn-cs"/>
              </a:rPr>
              <a:t>ifferent types of mosquitoes like different types of water habitats. </a:t>
            </a:r>
            <a:r>
              <a:rPr lang="en-US" dirty="0"/>
              <a:t>M</a:t>
            </a:r>
            <a:r>
              <a:rPr lang="en-US" sz="1200" kern="1200" dirty="0">
                <a:solidFill>
                  <a:schemeClr val="tx1"/>
                </a:solidFill>
                <a:effectLst/>
                <a:latin typeface="+mn-lt"/>
                <a:ea typeface="+mn-ea"/>
                <a:cs typeface="+mn-cs"/>
              </a:rPr>
              <a:t>osquitoes mostly  lay eggs in two types of water habitats.  These are </a:t>
            </a:r>
            <a:r>
              <a:rPr lang="en-US" sz="1200" b="1" kern="1200" dirty="0">
                <a:solidFill>
                  <a:schemeClr val="tx1"/>
                </a:solidFill>
                <a:effectLst/>
                <a:latin typeface="+mn-lt"/>
                <a:ea typeface="+mn-ea"/>
                <a:cs typeface="+mn-cs"/>
              </a:rPr>
              <a:t>permanent water</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flood water</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Permanent water </a:t>
            </a:r>
            <a:r>
              <a:rPr lang="en-US" sz="1200" kern="1200" dirty="0">
                <a:solidFill>
                  <a:schemeClr val="tx1"/>
                </a:solidFill>
                <a:effectLst/>
                <a:latin typeface="+mn-lt"/>
                <a:ea typeface="+mn-ea"/>
                <a:cs typeface="+mn-cs"/>
              </a:rPr>
              <a:t>is present for a long period of </a:t>
            </a:r>
            <a:r>
              <a:rPr lang="en-US" dirty="0"/>
              <a:t>time and can support many different types of plants.  Swamps, bogs, ponds, and ditches that are always full of water are good examples. </a:t>
            </a:r>
            <a:r>
              <a:rPr lang="en-US" sz="1200" kern="1200" dirty="0">
                <a:solidFill>
                  <a:schemeClr val="tx1"/>
                </a:solidFill>
                <a:effectLst/>
                <a:latin typeface="+mn-lt"/>
                <a:ea typeface="+mn-ea"/>
                <a:cs typeface="+mn-cs"/>
              </a:rPr>
              <a:t>Some mosquitoes</a:t>
            </a:r>
            <a:r>
              <a:rPr lang="en-US" dirty="0"/>
              <a:t> </a:t>
            </a:r>
            <a:r>
              <a:rPr lang="en-US" sz="1200" kern="1200" dirty="0">
                <a:solidFill>
                  <a:schemeClr val="tx1"/>
                </a:solidFill>
                <a:effectLst/>
                <a:latin typeface="+mn-lt"/>
                <a:ea typeface="+mn-ea"/>
                <a:cs typeface="+mn-cs"/>
              </a:rPr>
              <a:t>prefer to lay eggs in areas like this with clear or tea colored water and a lot of plant life. The mosquito that spreads </a:t>
            </a:r>
            <a:r>
              <a:rPr lang="en-US" b="1" dirty="0"/>
              <a:t>Eastern Equine Encephalitis (EEE) </a:t>
            </a:r>
            <a:r>
              <a:rPr lang="en-US" dirty="0"/>
              <a:t> is an example.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dirty="0"/>
              <a:t>Some </a:t>
            </a:r>
            <a:r>
              <a:rPr lang="en-US" sz="1200" kern="1200" dirty="0">
                <a:solidFill>
                  <a:schemeClr val="tx1"/>
                </a:solidFill>
                <a:effectLst/>
                <a:latin typeface="+mn-lt"/>
                <a:ea typeface="+mn-ea"/>
                <a:cs typeface="+mn-cs"/>
              </a:rPr>
              <a:t>mosquitoes prefer to lay eggs in </a:t>
            </a:r>
            <a:r>
              <a:rPr lang="en-US" sz="1200" b="1" kern="1200" dirty="0">
                <a:solidFill>
                  <a:schemeClr val="tx1"/>
                </a:solidFill>
                <a:effectLst/>
                <a:latin typeface="+mn-lt"/>
                <a:ea typeface="+mn-ea"/>
                <a:cs typeface="+mn-cs"/>
              </a:rPr>
              <a:t>flood water</a:t>
            </a:r>
            <a:r>
              <a:rPr lang="en-US" sz="1200" kern="1200" dirty="0">
                <a:solidFill>
                  <a:schemeClr val="tx1"/>
                </a:solidFill>
                <a:effectLst/>
                <a:latin typeface="+mn-lt"/>
                <a:ea typeface="+mn-ea"/>
                <a:cs typeface="+mn-cs"/>
              </a:rPr>
              <a:t> areas</a:t>
            </a:r>
            <a:r>
              <a:rPr lang="en-US" dirty="0"/>
              <a:t>.  This is </a:t>
            </a:r>
            <a:r>
              <a:rPr lang="en-US" sz="1200" kern="1200" dirty="0">
                <a:solidFill>
                  <a:schemeClr val="tx1"/>
                </a:solidFill>
                <a:effectLst/>
                <a:latin typeface="+mn-lt"/>
                <a:ea typeface="+mn-ea"/>
                <a:cs typeface="+mn-cs"/>
              </a:rPr>
              <a:t>where water collects when it rains or when snow melts.  These areas are not always wet, so eggs laid here may need to wait for rain in order to hatch.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Vocabulary:</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Permanent water</a:t>
            </a:r>
            <a:r>
              <a:rPr lang="en-US" sz="1200" kern="1200" dirty="0">
                <a:solidFill>
                  <a:schemeClr val="tx1"/>
                </a:solidFill>
                <a:effectLst/>
                <a:latin typeface="+mn-lt"/>
                <a:ea typeface="+mn-ea"/>
                <a:cs typeface="+mn-cs"/>
              </a:rPr>
              <a:t> – water sources that are present for long periods of time and can support the growth of different types of plants </a:t>
            </a:r>
          </a:p>
          <a:p>
            <a:pPr lvl="0"/>
            <a:r>
              <a:rPr lang="en-US" sz="1200" b="1" kern="1200" dirty="0">
                <a:solidFill>
                  <a:schemeClr val="tx1"/>
                </a:solidFill>
                <a:effectLst/>
                <a:latin typeface="+mn-lt"/>
                <a:ea typeface="+mn-ea"/>
                <a:cs typeface="+mn-cs"/>
              </a:rPr>
              <a:t>Flood water</a:t>
            </a:r>
            <a:r>
              <a:rPr lang="en-US" sz="1200" kern="1200" dirty="0">
                <a:solidFill>
                  <a:schemeClr val="tx1"/>
                </a:solidFill>
                <a:effectLst/>
                <a:latin typeface="+mn-lt"/>
                <a:ea typeface="+mn-ea"/>
                <a:cs typeface="+mn-cs"/>
              </a:rPr>
              <a:t> – water sources that alternate between periods of dry and wet, such as when water overflows as a result of a flood or melting snow</a:t>
            </a:r>
          </a:p>
          <a:p>
            <a:pPr lvl="0"/>
            <a:r>
              <a:rPr lang="en-US" sz="1200" b="1" kern="1200" dirty="0">
                <a:solidFill>
                  <a:schemeClr val="tx1"/>
                </a:solidFill>
                <a:effectLst/>
                <a:latin typeface="+mn-lt"/>
                <a:ea typeface="+mn-ea"/>
                <a:cs typeface="+mn-cs"/>
              </a:rPr>
              <a:t>Eastern equine encephalitis (EEE) virus</a:t>
            </a:r>
            <a:r>
              <a:rPr lang="en-US" sz="1200" kern="1200" dirty="0">
                <a:solidFill>
                  <a:schemeClr val="tx1"/>
                </a:solidFill>
                <a:effectLst/>
                <a:latin typeface="+mn-lt"/>
                <a:ea typeface="+mn-ea"/>
                <a:cs typeface="+mn-cs"/>
              </a:rPr>
              <a:t> – EEE is a virus that can be passed (grades 6-8: transmitted) to humans by the bite of an infected mosquito</a:t>
            </a:r>
          </a:p>
          <a:p>
            <a:endParaRPr lang="en-US" dirty="0"/>
          </a:p>
        </p:txBody>
      </p:sp>
      <p:sp>
        <p:nvSpPr>
          <p:cNvPr id="4" name="Slide Number Placeholder 3"/>
          <p:cNvSpPr>
            <a:spLocks noGrp="1"/>
          </p:cNvSpPr>
          <p:nvPr>
            <p:ph type="sldNum" sz="quarter" idx="5"/>
          </p:nvPr>
        </p:nvSpPr>
        <p:spPr/>
        <p:txBody>
          <a:bodyPr/>
          <a:lstStyle/>
          <a:p>
            <a:fld id="{9910F91F-2413-4B17-A2A4-E081FA6F39B7}" type="slidenum">
              <a:rPr lang="en-US" smtClean="0"/>
              <a:t>8</a:t>
            </a:fld>
            <a:endParaRPr lang="en-US" dirty="0"/>
          </a:p>
        </p:txBody>
      </p:sp>
    </p:spTree>
    <p:extLst>
      <p:ext uri="{BB962C8B-B14F-4D97-AF65-F5344CB8AC3E}">
        <p14:creationId xmlns:p14="http://schemas.microsoft.com/office/powerpoint/2010/main" val="1070789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Some mosquitoes that use flood water habitats have specialized to use small containers that fill with water during rainfall.  Some species use natural containers and some will use man-made containers. </a:t>
            </a:r>
          </a:p>
          <a:p>
            <a:pPr marL="0" indent="0">
              <a:buFont typeface="Arial" panose="020B0604020202020204" pitchFamily="34" charset="0"/>
              <a:buNone/>
            </a:pPr>
            <a:endParaRPr lang="en-US" b="0" dirty="0"/>
          </a:p>
          <a:p>
            <a:pPr marL="171450" indent="-171450">
              <a:buFont typeface="Arial" panose="020B0604020202020204" pitchFamily="34" charset="0"/>
              <a:buChar char="•"/>
            </a:pPr>
            <a:r>
              <a:rPr lang="en-US" b="1" dirty="0"/>
              <a:t>Man-made containers </a:t>
            </a:r>
            <a:r>
              <a:rPr lang="en-US" b="0" dirty="0"/>
              <a:t>are containers made by humans that fill with water and are found around human houses</a:t>
            </a:r>
            <a:r>
              <a:rPr lang="en-US" dirty="0"/>
              <a:t>.  Mosquitoes can use buckets, cans, flower pots, catch basins, pet bowls, pools, and other containers around our homes to lay eggs.  Unused car tires that fill with water are the number one mosquito breeding site around the home!</a:t>
            </a:r>
          </a:p>
          <a:p>
            <a:endParaRPr lang="en-US" dirty="0"/>
          </a:p>
          <a:p>
            <a:pPr marL="171450" indent="-171450">
              <a:buFont typeface="Arial" panose="020B0604020202020204" pitchFamily="34" charset="0"/>
              <a:buChar char="•"/>
            </a:pPr>
            <a:r>
              <a:rPr lang="en-US" dirty="0"/>
              <a:t>Mosquitoes may also like to lay eggs in </a:t>
            </a:r>
            <a:r>
              <a:rPr lang="en-US" b="1" dirty="0"/>
              <a:t>natural containers.  </a:t>
            </a:r>
            <a:r>
              <a:rPr lang="en-US" dirty="0"/>
              <a:t>Holes in trees or puddles where water collects are good examples of these. </a:t>
            </a:r>
          </a:p>
          <a:p>
            <a:pPr marL="628650" lvl="1" indent="-171450">
              <a:buFont typeface="Arial" panose="020B0604020202020204" pitchFamily="34" charset="0"/>
              <a:buChar char="•"/>
            </a:pPr>
            <a:r>
              <a:rPr lang="en-US" dirty="0"/>
              <a:t>These are the habitats for mosquitoes that can carry </a:t>
            </a:r>
            <a:r>
              <a:rPr lang="en-US" b="1" dirty="0"/>
              <a:t>West Nile Virus (WNV).  </a:t>
            </a:r>
            <a:r>
              <a:rPr lang="en-US" dirty="0"/>
              <a:t>This is another virus that can be passed to humans through the bite of an infected mosquito. </a:t>
            </a:r>
          </a:p>
          <a:p>
            <a:endParaRPr lang="en-US" dirty="0"/>
          </a:p>
          <a:p>
            <a:pPr marL="171450" indent="-171450">
              <a:buFont typeface="Arial" panose="020B0604020202020204" pitchFamily="34" charset="0"/>
              <a:buChar char="•"/>
            </a:pPr>
            <a:r>
              <a:rPr lang="en-US" dirty="0"/>
              <a:t>Mosquitoes that can carry </a:t>
            </a:r>
            <a:r>
              <a:rPr lang="en-US" b="1" dirty="0"/>
              <a:t>Jamestown Canyon virus (JCV) </a:t>
            </a:r>
            <a:r>
              <a:rPr lang="en-US" dirty="0"/>
              <a:t>use both natural and man-made containers to lay eggs. </a:t>
            </a:r>
          </a:p>
          <a:p>
            <a:endParaRPr lang="en-US" dirty="0"/>
          </a:p>
          <a:p>
            <a:r>
              <a:rPr lang="en-US" dirty="0"/>
              <a:t>Vocabulary: </a:t>
            </a:r>
          </a:p>
          <a:p>
            <a:r>
              <a:rPr lang="en-US" b="1" dirty="0"/>
              <a:t>Man-made containers</a:t>
            </a:r>
            <a:r>
              <a:rPr lang="en-US" dirty="0"/>
              <a:t>: buckets, cans, flowerpots, old tires and other containers that can hold water and become part of a mosquito’s habitat. </a:t>
            </a:r>
          </a:p>
          <a:p>
            <a:r>
              <a:rPr lang="en-US" b="1" dirty="0"/>
              <a:t>Natural containers</a:t>
            </a:r>
            <a:r>
              <a:rPr lang="en-US" dirty="0"/>
              <a:t>: containers found in nature that can hold water, such as the junction in between tree branches where water can collect or deep puddles. </a:t>
            </a:r>
          </a:p>
          <a:p>
            <a:r>
              <a:rPr lang="en-US" b="1" dirty="0"/>
              <a:t>West Nile virus (WNV): </a:t>
            </a:r>
            <a:r>
              <a:rPr lang="en-US" dirty="0"/>
              <a:t>WNV is a virus that can be passed (6-8 grade: transmitted) to humans by the bite of an infected mosquito. </a:t>
            </a:r>
          </a:p>
          <a:p>
            <a:r>
              <a:rPr lang="en-US" b="1" dirty="0"/>
              <a:t>Jamestown Canyon virus (JCV)</a:t>
            </a:r>
            <a:r>
              <a:rPr lang="en-US" dirty="0"/>
              <a:t>: JCV is a virus that can be passed (6-8 grade: transmitted) to humans by the bite of an infected mosquito</a:t>
            </a:r>
          </a:p>
        </p:txBody>
      </p:sp>
      <p:sp>
        <p:nvSpPr>
          <p:cNvPr id="4" name="Slide Number Placeholder 3"/>
          <p:cNvSpPr>
            <a:spLocks noGrp="1"/>
          </p:cNvSpPr>
          <p:nvPr>
            <p:ph type="sldNum" sz="quarter" idx="5"/>
          </p:nvPr>
        </p:nvSpPr>
        <p:spPr/>
        <p:txBody>
          <a:bodyPr/>
          <a:lstStyle/>
          <a:p>
            <a:fld id="{9910F91F-2413-4B17-A2A4-E081FA6F39B7}" type="slidenum">
              <a:rPr lang="en-US" smtClean="0"/>
              <a:t>9</a:t>
            </a:fld>
            <a:endParaRPr lang="en-US" dirty="0"/>
          </a:p>
        </p:txBody>
      </p:sp>
    </p:spTree>
    <p:extLst>
      <p:ext uri="{BB962C8B-B14F-4D97-AF65-F5344CB8AC3E}">
        <p14:creationId xmlns:p14="http://schemas.microsoft.com/office/powerpoint/2010/main" val="1318387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76FFC1-FA82-473D-B8AB-92B311C41072}" type="datetime1">
              <a:rPr lang="en-US" smtClean="0"/>
              <a:t>2/4/2020</a:t>
            </a:fld>
            <a:endParaRPr lang="en-US" dirty="0"/>
          </a:p>
        </p:txBody>
      </p:sp>
      <p:sp>
        <p:nvSpPr>
          <p:cNvPr id="5" name="Footer Placeholder 4"/>
          <p:cNvSpPr>
            <a:spLocks noGrp="1"/>
          </p:cNvSpPr>
          <p:nvPr>
            <p:ph type="ftr" sz="quarter" idx="11"/>
          </p:nvPr>
        </p:nvSpPr>
        <p:spPr/>
        <p:txBody>
          <a:bodyPr/>
          <a:lstStyle/>
          <a:p>
            <a:r>
              <a:rPr lang="en-US" dirty="0"/>
              <a:t>Maine Department of Health and Human Services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1349823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2EA8AD4-4484-4A3F-AE44-03C288D655DD}" type="datetime1">
              <a:rPr lang="en-US" smtClean="0"/>
              <a:t>2/4/2020</a:t>
            </a:fld>
            <a:endParaRPr lang="en-US" dirty="0"/>
          </a:p>
        </p:txBody>
      </p:sp>
      <p:sp>
        <p:nvSpPr>
          <p:cNvPr id="5" name="Footer Placeholder 4"/>
          <p:cNvSpPr>
            <a:spLocks noGrp="1"/>
          </p:cNvSpPr>
          <p:nvPr>
            <p:ph type="ftr" sz="quarter" idx="11"/>
          </p:nvPr>
        </p:nvSpPr>
        <p:spPr/>
        <p:txBody>
          <a:bodyPr/>
          <a:lstStyle/>
          <a:p>
            <a:r>
              <a:rPr lang="en-US" dirty="0"/>
              <a:t>Maine Department of Health and Human Services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63074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B8883C2-44DD-4B7D-B3DB-10305C261740}" type="datetime1">
              <a:rPr lang="en-US" smtClean="0"/>
              <a:t>2/4/2020</a:t>
            </a:fld>
            <a:endParaRPr lang="en-US" dirty="0"/>
          </a:p>
        </p:txBody>
      </p:sp>
      <p:sp>
        <p:nvSpPr>
          <p:cNvPr id="5" name="Footer Placeholder 4"/>
          <p:cNvSpPr>
            <a:spLocks noGrp="1"/>
          </p:cNvSpPr>
          <p:nvPr>
            <p:ph type="ftr" sz="quarter" idx="11"/>
          </p:nvPr>
        </p:nvSpPr>
        <p:spPr/>
        <p:txBody>
          <a:bodyPr/>
          <a:lstStyle/>
          <a:p>
            <a:r>
              <a:rPr lang="en-US" dirty="0"/>
              <a:t>Maine Department of Health and Human Services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774284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2590800" y="6356350"/>
            <a:ext cx="4114800" cy="365125"/>
          </a:xfrm>
        </p:spPr>
        <p:txBody>
          <a:bodyPr/>
          <a:lstStyle/>
          <a:p>
            <a:r>
              <a:rPr lang="en-US" dirty="0"/>
              <a:t>Maine Center for Disease Control and Prevention</a:t>
            </a:r>
          </a:p>
        </p:txBody>
      </p:sp>
    </p:spTree>
    <p:extLst>
      <p:ext uri="{BB962C8B-B14F-4D97-AF65-F5344CB8AC3E}">
        <p14:creationId xmlns:p14="http://schemas.microsoft.com/office/powerpoint/2010/main" val="2569326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6F0E0B9-6FAF-403E-9F15-136A38E3D574}" type="datetime1">
              <a:rPr lang="en-US" smtClean="0"/>
              <a:t>2/4/2020</a:t>
            </a:fld>
            <a:endParaRPr lang="en-US" dirty="0"/>
          </a:p>
        </p:txBody>
      </p:sp>
      <p:sp>
        <p:nvSpPr>
          <p:cNvPr id="5" name="Footer Placeholder 4"/>
          <p:cNvSpPr>
            <a:spLocks noGrp="1"/>
          </p:cNvSpPr>
          <p:nvPr>
            <p:ph type="ftr" sz="quarter" idx="11"/>
          </p:nvPr>
        </p:nvSpPr>
        <p:spPr/>
        <p:txBody>
          <a:bodyPr/>
          <a:lstStyle/>
          <a:p>
            <a:r>
              <a:rPr lang="en-US" dirty="0"/>
              <a:t>Maine Department of Health and Human Services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1475110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9E640BB-99B6-416B-88F7-D6870326FA0F}" type="datetime1">
              <a:rPr lang="en-US" smtClean="0"/>
              <a:t>2/4/2020</a:t>
            </a:fld>
            <a:endParaRPr lang="en-US" dirty="0"/>
          </a:p>
        </p:txBody>
      </p:sp>
      <p:sp>
        <p:nvSpPr>
          <p:cNvPr id="6" name="Footer Placeholder 5"/>
          <p:cNvSpPr>
            <a:spLocks noGrp="1"/>
          </p:cNvSpPr>
          <p:nvPr>
            <p:ph type="ftr" sz="quarter" idx="11"/>
          </p:nvPr>
        </p:nvSpPr>
        <p:spPr/>
        <p:txBody>
          <a:bodyPr/>
          <a:lstStyle/>
          <a:p>
            <a:r>
              <a:rPr lang="en-US" dirty="0"/>
              <a:t>Maine Department of Health and Human Services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2117078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F40A053-4859-4DC6-A8DC-6431CC4CFD73}" type="datetime1">
              <a:rPr lang="en-US" smtClean="0"/>
              <a:t>2/4/2020</a:t>
            </a:fld>
            <a:endParaRPr lang="en-US" dirty="0"/>
          </a:p>
        </p:txBody>
      </p:sp>
      <p:sp>
        <p:nvSpPr>
          <p:cNvPr id="8" name="Footer Placeholder 7"/>
          <p:cNvSpPr>
            <a:spLocks noGrp="1"/>
          </p:cNvSpPr>
          <p:nvPr>
            <p:ph type="ftr" sz="quarter" idx="11"/>
          </p:nvPr>
        </p:nvSpPr>
        <p:spPr/>
        <p:txBody>
          <a:bodyPr/>
          <a:lstStyle/>
          <a:p>
            <a:r>
              <a:rPr lang="en-US" dirty="0"/>
              <a:t>Maine Department of Health and Human Services</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213281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16D6E0B-A923-4CE2-8E84-A05641F4546A}" type="datetime1">
              <a:rPr lang="en-US" smtClean="0"/>
              <a:t>2/4/2020</a:t>
            </a:fld>
            <a:endParaRPr lang="en-US" dirty="0"/>
          </a:p>
        </p:txBody>
      </p:sp>
      <p:sp>
        <p:nvSpPr>
          <p:cNvPr id="4" name="Footer Placeholder 3"/>
          <p:cNvSpPr>
            <a:spLocks noGrp="1"/>
          </p:cNvSpPr>
          <p:nvPr>
            <p:ph type="ftr" sz="quarter" idx="11"/>
          </p:nvPr>
        </p:nvSpPr>
        <p:spPr/>
        <p:txBody>
          <a:bodyPr/>
          <a:lstStyle/>
          <a:p>
            <a:r>
              <a:rPr lang="en-US" dirty="0"/>
              <a:t>Maine Department of Health and Human Services</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1612315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2970A87-BAE6-4D5D-86DF-3F13CB3AEEA6}" type="datetime1">
              <a:rPr lang="en-US" smtClean="0"/>
              <a:t>2/4/2020</a:t>
            </a:fld>
            <a:endParaRPr lang="en-US" dirty="0"/>
          </a:p>
        </p:txBody>
      </p:sp>
      <p:sp>
        <p:nvSpPr>
          <p:cNvPr id="3" name="Footer Placeholder 2"/>
          <p:cNvSpPr>
            <a:spLocks noGrp="1"/>
          </p:cNvSpPr>
          <p:nvPr>
            <p:ph type="ftr" sz="quarter" idx="11"/>
          </p:nvPr>
        </p:nvSpPr>
        <p:spPr/>
        <p:txBody>
          <a:bodyPr/>
          <a:lstStyle/>
          <a:p>
            <a:r>
              <a:rPr lang="en-US" dirty="0"/>
              <a:t>Maine Department of Health and Human Services</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3839513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9ADEC63-C81A-4615-9583-045C5499212E}" type="datetime1">
              <a:rPr lang="en-US" smtClean="0"/>
              <a:t>2/4/2020</a:t>
            </a:fld>
            <a:endParaRPr lang="en-US" dirty="0"/>
          </a:p>
        </p:txBody>
      </p:sp>
      <p:sp>
        <p:nvSpPr>
          <p:cNvPr id="6" name="Footer Placeholder 5"/>
          <p:cNvSpPr>
            <a:spLocks noGrp="1"/>
          </p:cNvSpPr>
          <p:nvPr>
            <p:ph type="ftr" sz="quarter" idx="11"/>
          </p:nvPr>
        </p:nvSpPr>
        <p:spPr/>
        <p:txBody>
          <a:bodyPr/>
          <a:lstStyle/>
          <a:p>
            <a:r>
              <a:rPr lang="en-US" dirty="0"/>
              <a:t>Maine Department of Health and Human Services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377495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1B0A2C0-A722-4512-AD22-3A6B340CC446}" type="datetime1">
              <a:rPr lang="en-US" smtClean="0"/>
              <a:t>2/4/2020</a:t>
            </a:fld>
            <a:endParaRPr lang="en-US" dirty="0"/>
          </a:p>
        </p:txBody>
      </p:sp>
      <p:sp>
        <p:nvSpPr>
          <p:cNvPr id="6" name="Footer Placeholder 5"/>
          <p:cNvSpPr>
            <a:spLocks noGrp="1"/>
          </p:cNvSpPr>
          <p:nvPr>
            <p:ph type="ftr" sz="quarter" idx="11"/>
          </p:nvPr>
        </p:nvSpPr>
        <p:spPr/>
        <p:txBody>
          <a:bodyPr/>
          <a:lstStyle/>
          <a:p>
            <a:r>
              <a:rPr lang="en-US" dirty="0"/>
              <a:t>Maine Department of Health and Human Services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1747077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524000"/>
          </a:xfrm>
          <a:prstGeom prst="rect">
            <a:avLst/>
          </a:prstGeom>
          <a:solidFill>
            <a:schemeClr val="tx2"/>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286000" y="6356350"/>
            <a:ext cx="434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Maine Center for Disease Control and Prevention</a:t>
            </a:r>
          </a:p>
        </p:txBody>
      </p:sp>
    </p:spTree>
    <p:extLst>
      <p:ext uri="{BB962C8B-B14F-4D97-AF65-F5344CB8AC3E}">
        <p14:creationId xmlns:p14="http://schemas.microsoft.com/office/powerpoint/2010/main" val="3765547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5.wdp"/><Relationship Id="rId3" Type="http://schemas.openxmlformats.org/officeDocument/2006/relationships/image" Target="../media/image18.png"/><Relationship Id="rId7" Type="http://schemas.openxmlformats.org/officeDocument/2006/relationships/hyperlink" Target="http://www.freestockphotos.biz/stockphoto/15147" TargetMode="External"/><Relationship Id="rId12"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11" Type="http://schemas.microsoft.com/office/2007/relationships/hdphoto" Target="../media/hdphoto4.wdp"/><Relationship Id="rId5" Type="http://schemas.openxmlformats.org/officeDocument/2006/relationships/hyperlink" Target="https://publicdomainpictures.net/view-image.php?image=40267&amp;picture=&amp;jazyk=jp" TargetMode="External"/><Relationship Id="rId15" Type="http://schemas.openxmlformats.org/officeDocument/2006/relationships/hyperlink" Target="https://pixabay.com/en/mosquito-schnake-sting-insect-1465064/" TargetMode="External"/><Relationship Id="rId10" Type="http://schemas.openxmlformats.org/officeDocument/2006/relationships/image" Target="../media/image20.png"/><Relationship Id="rId4" Type="http://schemas.microsoft.com/office/2007/relationships/hdphoto" Target="../media/hdphoto3.wdp"/><Relationship Id="rId9" Type="http://schemas.microsoft.com/office/2007/relationships/hdphoto" Target="../media/hdphoto2.wdp"/><Relationship Id="rId1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pixabay.com/en/bird-blackbird-animal-black-220224/" TargetMode="External"/><Relationship Id="rId5" Type="http://schemas.openxmlformats.org/officeDocument/2006/relationships/image" Target="../media/image22.jpg"/><Relationship Id="rId4" Type="http://schemas.openxmlformats.org/officeDocument/2006/relationships/hyperlink" Target="https://pixabay.com/en/mosquito-schnake-sting-insect-146506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pixabay.com/en/mosquito-schnake-sting-insect-1465064/" TargetMode="External"/><Relationship Id="rId5" Type="http://schemas.openxmlformats.org/officeDocument/2006/relationships/image" Target="../media/image2.png"/><Relationship Id="rId4" Type="http://schemas.openxmlformats.org/officeDocument/2006/relationships/hyperlink" Target="https://pixabay.com/en/bird-blackbird-animal-black-220224/"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pixabay.com/en/mosquito-schnake-sting-insect-1465064/" TargetMode="External"/><Relationship Id="rId5" Type="http://schemas.openxmlformats.org/officeDocument/2006/relationships/image" Target="../media/image2.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pixabay.com/en/mosquito-schnake-sting-insect-1465064/"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pixabay.com/en/mosquito-schnake-sting-insect-1465064/"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www.mmcri.org/lym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maine.gov/dhhs/vectorborne" TargetMode="External"/><Relationship Id="rId5" Type="http://schemas.openxmlformats.org/officeDocument/2006/relationships/hyperlink" Target="mailto:Disease.reporting@maine.gov" TargetMode="Externa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arctichihuahua.wordpress.com/" TargetMode="External"/><Relationship Id="rId5" Type="http://schemas.openxmlformats.org/officeDocument/2006/relationships/image" Target="../media/image5.jpeg"/><Relationship Id="rId4" Type="http://schemas.microsoft.com/office/2007/relationships/hdphoto" Target="../media/hdphoto1.wdp"/><Relationship Id="rId9"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hyperlink" Target="http://www.climatedots.org/printables/impact-dots/" TargetMode="External"/><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pixabay.com/en/family-mother-father-child-mom-40370/" TargetMode="External"/><Relationship Id="rId11" Type="http://schemas.openxmlformats.org/officeDocument/2006/relationships/image" Target="../media/image14.png"/><Relationship Id="rId5" Type="http://schemas.openxmlformats.org/officeDocument/2006/relationships/image" Target="../media/image10.png"/><Relationship Id="rId10" Type="http://schemas.openxmlformats.org/officeDocument/2006/relationships/image" Target="../media/image13.png"/><Relationship Id="rId4" Type="http://schemas.microsoft.com/office/2007/relationships/hdphoto" Target="../media/hdphoto1.wdp"/><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hyperlink" Target="https://pixabay.com/en/family-mother-father-child-mom-4037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685800"/>
            <a:ext cx="9143999" cy="1905000"/>
          </a:xfrm>
          <a:solidFill>
            <a:srgbClr val="004D80"/>
          </a:solidFill>
        </p:spPr>
        <p:txBody>
          <a:bodyPr>
            <a:noAutofit/>
          </a:bodyPr>
          <a:lstStyle/>
          <a:p>
            <a:br>
              <a:rPr lang="en-US" sz="3600" dirty="0">
                <a:solidFill>
                  <a:schemeClr val="bg1"/>
                </a:solidFill>
                <a:latin typeface="Times New Roman" panose="02020603050405020304" pitchFamily="18" charset="0"/>
                <a:cs typeface="Times New Roman" panose="02020603050405020304" pitchFamily="18" charset="0"/>
              </a:rPr>
            </a:br>
            <a:r>
              <a:rPr lang="en-US" sz="3600" dirty="0">
                <a:solidFill>
                  <a:schemeClr val="bg1"/>
                </a:solidFill>
                <a:latin typeface="Times New Roman" panose="02020603050405020304" pitchFamily="18" charset="0"/>
                <a:cs typeface="Times New Roman" panose="02020603050405020304" pitchFamily="18" charset="0"/>
              </a:rPr>
              <a:t>Fight the Bite!</a:t>
            </a:r>
            <a:br>
              <a:rPr lang="en-US" sz="3600" dirty="0">
                <a:solidFill>
                  <a:schemeClr val="bg1"/>
                </a:solidFill>
                <a:latin typeface="Times New Roman" panose="02020603050405020304" pitchFamily="18" charset="0"/>
                <a:cs typeface="Times New Roman" panose="02020603050405020304" pitchFamily="18" charset="0"/>
              </a:rPr>
            </a:b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914398" y="3581400"/>
            <a:ext cx="7315200" cy="2209800"/>
          </a:xfrm>
        </p:spPr>
        <p:txBody>
          <a:bodyPr>
            <a:noAutofit/>
          </a:bodyPr>
          <a:lstStyle/>
          <a:p>
            <a:r>
              <a:rPr lang="en-US" sz="2800" dirty="0">
                <a:latin typeface="Times New Roman" panose="02020603050405020304" pitchFamily="18" charset="0"/>
                <a:cs typeface="Times New Roman" panose="02020603050405020304" pitchFamily="18" charset="0"/>
              </a:rPr>
              <a:t>Maine Center for Disease Control and Prevention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4229" y="4876800"/>
            <a:ext cx="1515539" cy="1515539"/>
          </a:xfrm>
          <a:prstGeom prst="rect">
            <a:avLst/>
          </a:prstGeom>
        </p:spPr>
      </p:pic>
    </p:spTree>
    <p:extLst>
      <p:ext uri="{BB962C8B-B14F-4D97-AF65-F5344CB8AC3E}">
        <p14:creationId xmlns:p14="http://schemas.microsoft.com/office/powerpoint/2010/main" val="1715151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393A9C-8D42-439F-9E6E-EA339CEB9642}"/>
              </a:ext>
            </a:extLst>
          </p:cNvPr>
          <p:cNvSpPr/>
          <p:nvPr/>
        </p:nvSpPr>
        <p:spPr>
          <a:xfrm>
            <a:off x="0" y="3428998"/>
            <a:ext cx="4572000" cy="342900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9AA21A-624A-4502-8222-78D1C77DF5F2}"/>
              </a:ext>
            </a:extLst>
          </p:cNvPr>
          <p:cNvSpPr>
            <a:spLocks noGrp="1"/>
          </p:cNvSpPr>
          <p:nvPr>
            <p:ph type="title"/>
          </p:nvPr>
        </p:nvSpPr>
        <p:spPr/>
        <p:txBody>
          <a:bodyPr/>
          <a:lstStyle/>
          <a:p>
            <a:r>
              <a:rPr lang="en-US" dirty="0"/>
              <a:t>Why are man-made containers a problem? </a:t>
            </a:r>
          </a:p>
        </p:txBody>
      </p:sp>
      <p:pic>
        <p:nvPicPr>
          <p:cNvPr id="9" name="Picture 8">
            <a:extLst>
              <a:ext uri="{FF2B5EF4-FFF2-40B4-BE49-F238E27FC236}">
                <a16:creationId xmlns:a16="http://schemas.microsoft.com/office/drawing/2014/main" id="{810D41BD-50A4-43BA-8A54-0423222CE7E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9" b="89919" l="5691" r="92683">
                        <a14:foregroundMark x1="9593" y1="45041" x2="8780" y2="63415"/>
                        <a14:foregroundMark x1="7967" y1="49106" x2="9106" y2="46179"/>
                        <a14:foregroundMark x1="9106" y1="59675" x2="8293" y2="62764"/>
                        <a14:foregroundMark x1="89593" y1="56748" x2="89593" y2="48943"/>
                        <a14:foregroundMark x1="92683" y1="55610" x2="92195" y2="50081"/>
                        <a14:foregroundMark x1="5691" y1="43089" x2="15285" y2="46504"/>
                        <a14:foregroundMark x1="15285" y1="46504" x2="35772" y2="44390"/>
                        <a14:foregroundMark x1="35772" y1="44390" x2="45528" y2="41463"/>
                        <a14:foregroundMark x1="45528" y1="41463" x2="47480" y2="35285"/>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20041953">
            <a:off x="-696410" y="4222923"/>
            <a:ext cx="3661092" cy="3661092"/>
          </a:xfrm>
          <a:prstGeom prst="rect">
            <a:avLst/>
          </a:prstGeom>
        </p:spPr>
      </p:pic>
      <p:cxnSp>
        <p:nvCxnSpPr>
          <p:cNvPr id="11" name="Straight Connector 10">
            <a:extLst>
              <a:ext uri="{FF2B5EF4-FFF2-40B4-BE49-F238E27FC236}">
                <a16:creationId xmlns:a16="http://schemas.microsoft.com/office/drawing/2014/main" id="{EB7EEB45-97A8-44ED-96A1-E7B76A187120}"/>
              </a:ext>
            </a:extLst>
          </p:cNvPr>
          <p:cNvCxnSpPr>
            <a:cxnSpLocks/>
            <a:stCxn id="2" idx="2"/>
          </p:cNvCxnSpPr>
          <p:nvPr/>
        </p:nvCxnSpPr>
        <p:spPr>
          <a:xfrm>
            <a:off x="4572000" y="1524000"/>
            <a:ext cx="43930" cy="533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B1994C31-8C5A-405B-8F3B-D274689DE04D}"/>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09606" y="1461392"/>
            <a:ext cx="1674899" cy="1674899"/>
          </a:xfrm>
          <a:prstGeom prst="rect">
            <a:avLst/>
          </a:prstGeom>
        </p:spPr>
      </p:pic>
      <p:pic>
        <p:nvPicPr>
          <p:cNvPr id="17" name="Picture 16">
            <a:extLst>
              <a:ext uri="{FF2B5EF4-FFF2-40B4-BE49-F238E27FC236}">
                <a16:creationId xmlns:a16="http://schemas.microsoft.com/office/drawing/2014/main" id="{B8BB1EAE-7674-4720-A1A9-44570A7AF317}"/>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9353" b="95444" l="160" r="99042">
                        <a14:foregroundMark x1="0" y1="26379" x2="11981" y2="25420"/>
                        <a14:foregroundMark x1="11981" y1="25420" x2="59425" y2="26139"/>
                        <a14:foregroundMark x1="59425" y1="26139" x2="71086" y2="25659"/>
                        <a14:foregroundMark x1="71086" y1="25659" x2="97923" y2="26619"/>
                        <a14:foregroundMark x1="97923" y1="26619" x2="91374" y2="29496"/>
                        <a14:foregroundMark x1="91374" y1="29496" x2="479" y2="30695"/>
                        <a14:foregroundMark x1="94249" y1="27098" x2="99361" y2="30216"/>
                        <a14:foregroundMark x1="99361" y1="30216" x2="99201" y2="61391"/>
                        <a14:foregroundMark x1="68143" y1="83108" x2="70927" y2="96403"/>
                        <a14:foregroundMark x1="70927" y1="96403" x2="68094" y2="97275"/>
                        <a14:foregroundMark x1="68366" y1="92562" x2="71246" y2="95444"/>
                        <a14:backgroundMark x1="61981" y1="77218" x2="65815" y2="79616"/>
                        <a14:backgroundMark x1="61661" y1="75779" x2="62460" y2="77218"/>
                        <a14:backgroundMark x1="67093" y1="79616" x2="61661" y2="82014"/>
                        <a14:backgroundMark x1="61661" y1="82014" x2="66134" y2="94245"/>
                        <a14:backgroundMark x1="66134" y1="94245" x2="64058" y2="99520"/>
                        <a14:backgroundMark x1="65495" y1="81775" x2="66773" y2="82494"/>
                      </a14:backgroundRemoval>
                    </a14:imgEffect>
                  </a14:imgLayer>
                </a14:imgProps>
              </a:ext>
              <a:ext uri="{28A0092B-C50C-407E-A947-70E740481C1C}">
                <a14:useLocalDpi xmlns:a14="http://schemas.microsoft.com/office/drawing/2010/main" val="0"/>
              </a:ext>
            </a:extLst>
          </a:blip>
          <a:srcRect r="31758" b="32476"/>
          <a:stretch/>
        </p:blipFill>
        <p:spPr>
          <a:xfrm>
            <a:off x="14" y="2281978"/>
            <a:ext cx="4571986" cy="3013513"/>
          </a:xfrm>
          <a:prstGeom prst="rect">
            <a:avLst/>
          </a:prstGeom>
        </p:spPr>
      </p:pic>
      <p:pic>
        <p:nvPicPr>
          <p:cNvPr id="18" name="Picture 17">
            <a:extLst>
              <a:ext uri="{FF2B5EF4-FFF2-40B4-BE49-F238E27FC236}">
                <a16:creationId xmlns:a16="http://schemas.microsoft.com/office/drawing/2014/main" id="{9B3CD75F-FF03-4E2E-90C6-2B5DD08A0283}"/>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919" b="89919" l="5691" r="92683">
                        <a14:foregroundMark x1="9593" y1="45041" x2="8780" y2="63415"/>
                        <a14:foregroundMark x1="7967" y1="49106" x2="9106" y2="46179"/>
                        <a14:foregroundMark x1="9106" y1="59675" x2="8293" y2="62764"/>
                        <a14:foregroundMark x1="89593" y1="56748" x2="89593" y2="48943"/>
                        <a14:foregroundMark x1="92683" y1="55610" x2="92195" y2="50081"/>
                        <a14:foregroundMark x1="5691" y1="43089" x2="15285" y2="46504"/>
                        <a14:foregroundMark x1="15285" y1="46504" x2="35772" y2="44390"/>
                        <a14:foregroundMark x1="35772" y1="44390" x2="45528" y2="41463"/>
                        <a14:foregroundMark x1="45528" y1="41463" x2="47480" y2="35285"/>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2300075" flipH="1">
            <a:off x="2918139" y="4866762"/>
            <a:ext cx="1610847" cy="1797287"/>
          </a:xfrm>
          <a:prstGeom prst="rect">
            <a:avLst/>
          </a:prstGeom>
        </p:spPr>
      </p:pic>
      <p:sp>
        <p:nvSpPr>
          <p:cNvPr id="21" name="Rectangle 20">
            <a:extLst>
              <a:ext uri="{FF2B5EF4-FFF2-40B4-BE49-F238E27FC236}">
                <a16:creationId xmlns:a16="http://schemas.microsoft.com/office/drawing/2014/main" id="{9CCF18E4-3AEB-46CE-B4BA-3568D18CA91E}"/>
              </a:ext>
            </a:extLst>
          </p:cNvPr>
          <p:cNvSpPr/>
          <p:nvPr/>
        </p:nvSpPr>
        <p:spPr>
          <a:xfrm>
            <a:off x="4608157" y="5429304"/>
            <a:ext cx="4528070" cy="219412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681C1351-191B-45A7-A7C7-27D0D5B3C771}"/>
              </a:ext>
            </a:extLst>
          </p:cNvPr>
          <p:cNvGrpSpPr/>
          <p:nvPr/>
        </p:nvGrpSpPr>
        <p:grpSpPr>
          <a:xfrm>
            <a:off x="4651933" y="3094027"/>
            <a:ext cx="4460996" cy="3512347"/>
            <a:chOff x="4652087" y="2634976"/>
            <a:chExt cx="4460996" cy="3512347"/>
          </a:xfrm>
        </p:grpSpPr>
        <p:pic>
          <p:nvPicPr>
            <p:cNvPr id="20" name="Picture 19">
              <a:extLst>
                <a:ext uri="{FF2B5EF4-FFF2-40B4-BE49-F238E27FC236}">
                  <a16:creationId xmlns:a16="http://schemas.microsoft.com/office/drawing/2014/main" id="{8E7B1C5A-2841-4491-84BF-1F4E95FC654B}"/>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2869" b="45902" l="1917" r="49201">
                          <a14:foregroundMark x1="4658" y1="33840" x2="4702" y2="33026"/>
                          <a14:foregroundMark x1="4530" y1="36230" x2="4536" y2="36119"/>
                          <a14:foregroundMark x1="3374" y1="25689" x2="2901" y2="23801"/>
                          <a14:foregroundMark x1="3355" y1="25615" x2="1917" y2="9221"/>
                          <a14:foregroundMark x1="9105" y1="44467" x2="26837" y2="48156"/>
                          <a14:foregroundMark x1="26837" y1="48156" x2="38770" y2="46077"/>
                          <a14:foregroundMark x1="8466" y1="4918" x2="21565" y2="2869"/>
                          <a14:foregroundMark x1="21565" y1="2869" x2="41693" y2="5328"/>
                          <a14:foregroundMark x1="45208" y1="6352" x2="49201" y2="8402"/>
                          <a14:foregroundMark x1="49201" y1="8402" x2="45847" y2="36270"/>
                          <a14:foregroundMark x1="1917" y1="9426" x2="5591" y2="5943"/>
                          <a14:foregroundMark x1="5591" y1="5943" x2="18530" y2="3279"/>
                          <a14:foregroundMark x1="18530" y1="3279" x2="23003" y2="3279"/>
                          <a14:foregroundMark x1="23003" y1="3279" x2="27316" y2="3074"/>
                          <a14:foregroundMark x1="27316" y1="3074" x2="34665" y2="3893"/>
                          <a14:backgroundMark x1="38339" y1="47131" x2="42013" y2="45492"/>
                          <a14:backgroundMark x1="4792" y1="37090" x2="4153" y2="35861"/>
                          <a14:backgroundMark x1="4473" y1="36270" x2="3994" y2="35246"/>
                          <a14:backgroundMark x1="4153" y1="34631" x2="3514" y2="27049"/>
                          <a14:backgroundMark x1="4473" y1="33607" x2="3834" y2="26844"/>
                          <a14:backgroundMark x1="3834" y1="26844" x2="3514" y2="26434"/>
                          <a14:backgroundMark x1="4473" y1="33197" x2="4153" y2="30328"/>
                          <a14:backgroundMark x1="4313" y1="30943" x2="4792" y2="32992"/>
                          <a14:backgroundMark x1="3035" y1="25820" x2="4473" y2="31762"/>
                        </a14:backgroundRemoval>
                      </a14:imgEffect>
                    </a14:imgLayer>
                  </a14:imgProps>
                </a:ext>
                <a:ext uri="{28A0092B-C50C-407E-A947-70E740481C1C}">
                  <a14:useLocalDpi xmlns:a14="http://schemas.microsoft.com/office/drawing/2010/main" val="0"/>
                </a:ext>
              </a:extLst>
            </a:blip>
            <a:srcRect r="49263" b="50000"/>
            <a:stretch/>
          </p:blipFill>
          <p:spPr>
            <a:xfrm>
              <a:off x="4652087" y="2634976"/>
              <a:ext cx="4460996" cy="3512347"/>
            </a:xfrm>
            <a:prstGeom prst="rect">
              <a:avLst/>
            </a:prstGeom>
          </p:spPr>
        </p:pic>
        <p:grpSp>
          <p:nvGrpSpPr>
            <p:cNvPr id="25" name="Group 24">
              <a:extLst>
                <a:ext uri="{FF2B5EF4-FFF2-40B4-BE49-F238E27FC236}">
                  <a16:creationId xmlns:a16="http://schemas.microsoft.com/office/drawing/2014/main" id="{ADE2CE6B-D21B-400C-A71E-46520ABE1FB5}"/>
                </a:ext>
              </a:extLst>
            </p:cNvPr>
            <p:cNvGrpSpPr/>
            <p:nvPr/>
          </p:nvGrpSpPr>
          <p:grpSpPr>
            <a:xfrm>
              <a:off x="5322304" y="2817701"/>
              <a:ext cx="3204504" cy="2402576"/>
              <a:chOff x="5373121" y="2889542"/>
              <a:chExt cx="3204504" cy="2402576"/>
            </a:xfrm>
          </p:grpSpPr>
          <p:sp>
            <p:nvSpPr>
              <p:cNvPr id="24" name="Rectangle 23">
                <a:extLst>
                  <a:ext uri="{FF2B5EF4-FFF2-40B4-BE49-F238E27FC236}">
                    <a16:creationId xmlns:a16="http://schemas.microsoft.com/office/drawing/2014/main" id="{1FCC4666-3248-4B87-BF6E-7DE904D6AFE1}"/>
                  </a:ext>
                </a:extLst>
              </p:cNvPr>
              <p:cNvSpPr/>
              <p:nvPr/>
            </p:nvSpPr>
            <p:spPr>
              <a:xfrm>
                <a:off x="5373121" y="3695835"/>
                <a:ext cx="3204504" cy="1574704"/>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4C2DCAF7-C741-4837-85A8-CF6E837EB5E5}"/>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9353" b="95444" l="160" r="99042">
                            <a14:foregroundMark x1="0" y1="26379" x2="11981" y2="25420"/>
                            <a14:foregroundMark x1="11981" y1="25420" x2="59425" y2="26139"/>
                            <a14:foregroundMark x1="59425" y1="26139" x2="71086" y2="25659"/>
                            <a14:foregroundMark x1="71086" y1="25659" x2="97923" y2="26619"/>
                            <a14:foregroundMark x1="97923" y1="26619" x2="91374" y2="29496"/>
                            <a14:foregroundMark x1="91374" y1="29496" x2="479" y2="30695"/>
                            <a14:foregroundMark x1="94249" y1="27098" x2="99361" y2="30216"/>
                            <a14:foregroundMark x1="99361" y1="30216" x2="99201" y2="61391"/>
                            <a14:foregroundMark x1="68143" y1="83108" x2="70927" y2="96403"/>
                            <a14:foregroundMark x1="70927" y1="96403" x2="68094" y2="97275"/>
                            <a14:foregroundMark x1="68366" y1="92562" x2="71246" y2="95444"/>
                            <a14:backgroundMark x1="61981" y1="77218" x2="65815" y2="79616"/>
                            <a14:backgroundMark x1="61661" y1="75779" x2="62460" y2="77218"/>
                            <a14:backgroundMark x1="67093" y1="79616" x2="61661" y2="82014"/>
                            <a14:backgroundMark x1="61661" y1="82014" x2="66134" y2="94245"/>
                            <a14:backgroundMark x1="66134" y1="94245" x2="64058" y2="99520"/>
                            <a14:backgroundMark x1="65495" y1="81775" x2="66773" y2="82494"/>
                          </a14:backgroundRemoval>
                        </a14:imgEffect>
                      </a14:imgLayer>
                    </a14:imgProps>
                  </a:ext>
                  <a:ext uri="{28A0092B-C50C-407E-A947-70E740481C1C}">
                    <a14:useLocalDpi xmlns:a14="http://schemas.microsoft.com/office/drawing/2010/main" val="0"/>
                  </a:ext>
                </a:extLst>
              </a:blip>
              <a:srcRect r="41149" b="32476"/>
              <a:stretch/>
            </p:blipFill>
            <p:spPr>
              <a:xfrm>
                <a:off x="5394752" y="2889542"/>
                <a:ext cx="3164804" cy="2402576"/>
              </a:xfrm>
              <a:prstGeom prst="rect">
                <a:avLst/>
              </a:prstGeom>
            </p:spPr>
          </p:pic>
        </p:grpSp>
      </p:grpSp>
      <p:pic>
        <p:nvPicPr>
          <p:cNvPr id="26" name="Picture 25">
            <a:extLst>
              <a:ext uri="{FF2B5EF4-FFF2-40B4-BE49-F238E27FC236}">
                <a16:creationId xmlns:a16="http://schemas.microsoft.com/office/drawing/2014/main" id="{6B4AC366-675A-4626-BDFD-50738F1861F0}"/>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681606" y="1492696"/>
            <a:ext cx="1674899" cy="1674899"/>
          </a:xfrm>
          <a:prstGeom prst="rect">
            <a:avLst/>
          </a:prstGeom>
        </p:spPr>
      </p:pic>
      <p:sp>
        <p:nvSpPr>
          <p:cNvPr id="4" name="Footer Placeholder 3">
            <a:extLst>
              <a:ext uri="{FF2B5EF4-FFF2-40B4-BE49-F238E27FC236}">
                <a16:creationId xmlns:a16="http://schemas.microsoft.com/office/drawing/2014/main" id="{F5088F6D-7346-4592-A4AE-A779A177B1A4}"/>
              </a:ext>
            </a:extLst>
          </p:cNvPr>
          <p:cNvSpPr>
            <a:spLocks noGrp="1"/>
          </p:cNvSpPr>
          <p:nvPr>
            <p:ph type="ftr" sz="quarter" idx="11"/>
          </p:nvPr>
        </p:nvSpPr>
        <p:spPr/>
        <p:txBody>
          <a:bodyPr/>
          <a:lstStyle/>
          <a:p>
            <a:r>
              <a:rPr lang="en-US" dirty="0"/>
              <a:t>Maine Center for Disease Control and Prevention</a:t>
            </a:r>
          </a:p>
        </p:txBody>
      </p:sp>
      <p:sp>
        <p:nvSpPr>
          <p:cNvPr id="28" name="TextBox 27">
            <a:extLst>
              <a:ext uri="{FF2B5EF4-FFF2-40B4-BE49-F238E27FC236}">
                <a16:creationId xmlns:a16="http://schemas.microsoft.com/office/drawing/2014/main" id="{CA6B0FD5-F4BE-4457-9A3D-F4388C163D0A}"/>
              </a:ext>
            </a:extLst>
          </p:cNvPr>
          <p:cNvSpPr txBox="1"/>
          <p:nvPr/>
        </p:nvSpPr>
        <p:spPr>
          <a:xfrm>
            <a:off x="1660498" y="1612757"/>
            <a:ext cx="2802264" cy="461665"/>
          </a:xfrm>
          <a:prstGeom prst="rect">
            <a:avLst/>
          </a:prstGeom>
          <a:noFill/>
        </p:spPr>
        <p:txBody>
          <a:bodyPr wrap="square" rtlCol="0">
            <a:spAutoFit/>
          </a:bodyPr>
          <a:lstStyle/>
          <a:p>
            <a:r>
              <a:rPr lang="en-US" sz="2400" dirty="0"/>
              <a:t>Predators eat larvae</a:t>
            </a:r>
          </a:p>
        </p:txBody>
      </p:sp>
      <p:sp>
        <p:nvSpPr>
          <p:cNvPr id="29" name="TextBox 28">
            <a:extLst>
              <a:ext uri="{FF2B5EF4-FFF2-40B4-BE49-F238E27FC236}">
                <a16:creationId xmlns:a16="http://schemas.microsoft.com/office/drawing/2014/main" id="{5A641BB2-05A8-4C96-B06B-4932CEC11F83}"/>
              </a:ext>
            </a:extLst>
          </p:cNvPr>
          <p:cNvSpPr txBox="1"/>
          <p:nvPr/>
        </p:nvSpPr>
        <p:spPr>
          <a:xfrm>
            <a:off x="6548896" y="1612757"/>
            <a:ext cx="2350540" cy="461665"/>
          </a:xfrm>
          <a:prstGeom prst="rect">
            <a:avLst/>
          </a:prstGeom>
          <a:noFill/>
        </p:spPr>
        <p:txBody>
          <a:bodyPr wrap="square" rtlCol="0">
            <a:spAutoFit/>
          </a:bodyPr>
          <a:lstStyle/>
          <a:p>
            <a:r>
              <a:rPr lang="en-US" sz="2400" dirty="0"/>
              <a:t>No predators</a:t>
            </a:r>
          </a:p>
        </p:txBody>
      </p:sp>
      <p:pic>
        <p:nvPicPr>
          <p:cNvPr id="30" name="Picture 29">
            <a:extLst>
              <a:ext uri="{FF2B5EF4-FFF2-40B4-BE49-F238E27FC236}">
                <a16:creationId xmlns:a16="http://schemas.microsoft.com/office/drawing/2014/main" id="{069B984C-31C4-4DA8-BB50-BEC8EE45DC9D}"/>
              </a:ext>
            </a:extLst>
          </p:cNvPr>
          <p:cNvPicPr>
            <a:picLocks noChangeAspect="1"/>
          </p:cNvPicPr>
          <p:nvPr/>
        </p:nvPicPr>
        <p:blipFill>
          <a:blip r:embed="rId14" cstate="print">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rot="315657">
            <a:off x="1724224" y="2512531"/>
            <a:ext cx="882537" cy="545568"/>
          </a:xfrm>
          <a:prstGeom prst="rect">
            <a:avLst/>
          </a:prstGeom>
        </p:spPr>
      </p:pic>
      <p:pic>
        <p:nvPicPr>
          <p:cNvPr id="31" name="Picture 30">
            <a:extLst>
              <a:ext uri="{FF2B5EF4-FFF2-40B4-BE49-F238E27FC236}">
                <a16:creationId xmlns:a16="http://schemas.microsoft.com/office/drawing/2014/main" id="{F8F501BC-0057-471B-BF05-D12E2C72940F}"/>
              </a:ext>
            </a:extLst>
          </p:cNvPr>
          <p:cNvPicPr>
            <a:picLocks noChangeAspect="1"/>
          </p:cNvPicPr>
          <p:nvPr/>
        </p:nvPicPr>
        <p:blipFill>
          <a:blip r:embed="rId14" cstate="print">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rot="315657">
            <a:off x="3213820" y="2786853"/>
            <a:ext cx="882537" cy="545568"/>
          </a:xfrm>
          <a:prstGeom prst="rect">
            <a:avLst/>
          </a:prstGeom>
        </p:spPr>
      </p:pic>
      <p:pic>
        <p:nvPicPr>
          <p:cNvPr id="32" name="Picture 31">
            <a:extLst>
              <a:ext uri="{FF2B5EF4-FFF2-40B4-BE49-F238E27FC236}">
                <a16:creationId xmlns:a16="http://schemas.microsoft.com/office/drawing/2014/main" id="{25E8EC5E-919D-4B75-920D-8F121A405C33}"/>
              </a:ext>
            </a:extLst>
          </p:cNvPr>
          <p:cNvPicPr>
            <a:picLocks noChangeAspect="1"/>
          </p:cNvPicPr>
          <p:nvPr/>
        </p:nvPicPr>
        <p:blipFill>
          <a:blip r:embed="rId14" cstate="print">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rot="315657">
            <a:off x="7996257" y="2750394"/>
            <a:ext cx="882537" cy="545568"/>
          </a:xfrm>
          <a:prstGeom prst="rect">
            <a:avLst/>
          </a:prstGeom>
        </p:spPr>
      </p:pic>
      <p:pic>
        <p:nvPicPr>
          <p:cNvPr id="33" name="Picture 32">
            <a:extLst>
              <a:ext uri="{FF2B5EF4-FFF2-40B4-BE49-F238E27FC236}">
                <a16:creationId xmlns:a16="http://schemas.microsoft.com/office/drawing/2014/main" id="{36916C38-4B45-40F1-85FA-64012361745B}"/>
              </a:ext>
            </a:extLst>
          </p:cNvPr>
          <p:cNvPicPr>
            <a:picLocks noChangeAspect="1"/>
          </p:cNvPicPr>
          <p:nvPr/>
        </p:nvPicPr>
        <p:blipFill>
          <a:blip r:embed="rId14" cstate="print">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rot="315657">
            <a:off x="6716947" y="2670000"/>
            <a:ext cx="882537" cy="545568"/>
          </a:xfrm>
          <a:prstGeom prst="rect">
            <a:avLst/>
          </a:prstGeom>
        </p:spPr>
      </p:pic>
      <p:pic>
        <p:nvPicPr>
          <p:cNvPr id="34" name="Picture 33">
            <a:extLst>
              <a:ext uri="{FF2B5EF4-FFF2-40B4-BE49-F238E27FC236}">
                <a16:creationId xmlns:a16="http://schemas.microsoft.com/office/drawing/2014/main" id="{25BA6ABA-C968-462B-81F9-B2FF8420954F}"/>
              </a:ext>
            </a:extLst>
          </p:cNvPr>
          <p:cNvPicPr>
            <a:picLocks noChangeAspect="1"/>
          </p:cNvPicPr>
          <p:nvPr/>
        </p:nvPicPr>
        <p:blipFill>
          <a:blip r:embed="rId14" cstate="print">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rot="315657">
            <a:off x="8020222" y="1922052"/>
            <a:ext cx="882537" cy="545568"/>
          </a:xfrm>
          <a:prstGeom prst="rect">
            <a:avLst/>
          </a:prstGeom>
        </p:spPr>
      </p:pic>
      <p:pic>
        <p:nvPicPr>
          <p:cNvPr id="35" name="Picture 34">
            <a:extLst>
              <a:ext uri="{FF2B5EF4-FFF2-40B4-BE49-F238E27FC236}">
                <a16:creationId xmlns:a16="http://schemas.microsoft.com/office/drawing/2014/main" id="{B73FC045-B2A6-4B7D-BF43-257CE40B4D40}"/>
              </a:ext>
            </a:extLst>
          </p:cNvPr>
          <p:cNvPicPr>
            <a:picLocks noChangeAspect="1"/>
          </p:cNvPicPr>
          <p:nvPr/>
        </p:nvPicPr>
        <p:blipFill>
          <a:blip r:embed="rId14" cstate="print">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rot="315657">
            <a:off x="7181369" y="2159653"/>
            <a:ext cx="882537" cy="545568"/>
          </a:xfrm>
          <a:prstGeom prst="rect">
            <a:avLst/>
          </a:prstGeom>
        </p:spPr>
      </p:pic>
      <p:pic>
        <p:nvPicPr>
          <p:cNvPr id="36" name="Picture 35">
            <a:extLst>
              <a:ext uri="{FF2B5EF4-FFF2-40B4-BE49-F238E27FC236}">
                <a16:creationId xmlns:a16="http://schemas.microsoft.com/office/drawing/2014/main" id="{E1C8EF52-827F-45F6-9189-EBFF09B6C51D}"/>
              </a:ext>
            </a:extLst>
          </p:cNvPr>
          <p:cNvPicPr>
            <a:picLocks noChangeAspect="1"/>
          </p:cNvPicPr>
          <p:nvPr/>
        </p:nvPicPr>
        <p:blipFill>
          <a:blip r:embed="rId14" cstate="print">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rot="315657">
            <a:off x="6289668" y="2034871"/>
            <a:ext cx="882537" cy="545568"/>
          </a:xfrm>
          <a:prstGeom prst="rect">
            <a:avLst/>
          </a:prstGeom>
        </p:spPr>
      </p:pic>
    </p:spTree>
    <p:extLst>
      <p:ext uri="{BB962C8B-B14F-4D97-AF65-F5344CB8AC3E}">
        <p14:creationId xmlns:p14="http://schemas.microsoft.com/office/powerpoint/2010/main" val="193789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45A912-D95D-44CE-AEF7-3851C6DB53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2178" y="4265773"/>
            <a:ext cx="3892043" cy="2592227"/>
          </a:xfrm>
          <a:prstGeom prst="rect">
            <a:avLst/>
          </a:prstGeom>
        </p:spPr>
      </p:pic>
      <p:sp>
        <p:nvSpPr>
          <p:cNvPr id="2" name="Title 1">
            <a:extLst>
              <a:ext uri="{FF2B5EF4-FFF2-40B4-BE49-F238E27FC236}">
                <a16:creationId xmlns:a16="http://schemas.microsoft.com/office/drawing/2014/main" id="{F6EC32E8-1F56-4E37-AF06-FFC9FCE480EE}"/>
              </a:ext>
            </a:extLst>
          </p:cNvPr>
          <p:cNvSpPr>
            <a:spLocks noGrp="1"/>
          </p:cNvSpPr>
          <p:nvPr>
            <p:ph type="title"/>
          </p:nvPr>
        </p:nvSpPr>
        <p:spPr/>
        <p:txBody>
          <a:bodyPr/>
          <a:lstStyle/>
          <a:p>
            <a:r>
              <a:rPr lang="en-US" dirty="0"/>
              <a:t>Mosquito Fighting Tip #1 </a:t>
            </a:r>
          </a:p>
        </p:txBody>
      </p:sp>
      <p:sp>
        <p:nvSpPr>
          <p:cNvPr id="3" name="Content Placeholder 2">
            <a:extLst>
              <a:ext uri="{FF2B5EF4-FFF2-40B4-BE49-F238E27FC236}">
                <a16:creationId xmlns:a16="http://schemas.microsoft.com/office/drawing/2014/main" id="{67EE8761-D545-4743-B441-DCCA7E4C0DB5}"/>
              </a:ext>
            </a:extLst>
          </p:cNvPr>
          <p:cNvSpPr>
            <a:spLocks noGrp="1"/>
          </p:cNvSpPr>
          <p:nvPr>
            <p:ph idx="1"/>
          </p:nvPr>
        </p:nvSpPr>
        <p:spPr>
          <a:xfrm>
            <a:off x="457200" y="2918618"/>
            <a:ext cx="8229600" cy="4525963"/>
          </a:xfrm>
        </p:spPr>
        <p:txBody>
          <a:bodyPr/>
          <a:lstStyle/>
          <a:p>
            <a:r>
              <a:rPr lang="en-US" sz="2800" dirty="0"/>
              <a:t>Empty and dispose of any </a:t>
            </a:r>
            <a:r>
              <a:rPr lang="en-US" sz="2800" b="1" dirty="0"/>
              <a:t>water containers outside</a:t>
            </a:r>
          </a:p>
          <a:p>
            <a:pPr lvl="1"/>
            <a:r>
              <a:rPr lang="en-US" sz="2400" dirty="0"/>
              <a:t>Including gutters, tires, flower pots, pet bowls, wading pools, etc. </a:t>
            </a:r>
          </a:p>
        </p:txBody>
      </p:sp>
      <p:sp>
        <p:nvSpPr>
          <p:cNvPr id="4" name="Footer Placeholder 3">
            <a:extLst>
              <a:ext uri="{FF2B5EF4-FFF2-40B4-BE49-F238E27FC236}">
                <a16:creationId xmlns:a16="http://schemas.microsoft.com/office/drawing/2014/main" id="{8CAA7C04-73B4-4103-99F6-BC6CA2DD5D9F}"/>
              </a:ext>
            </a:extLst>
          </p:cNvPr>
          <p:cNvSpPr>
            <a:spLocks noGrp="1"/>
          </p:cNvSpPr>
          <p:nvPr>
            <p:ph type="ftr" sz="quarter" idx="11"/>
          </p:nvPr>
        </p:nvSpPr>
        <p:spPr>
          <a:xfrm>
            <a:off x="2590799" y="6567209"/>
            <a:ext cx="4114800" cy="365125"/>
          </a:xfrm>
        </p:spPr>
        <p:txBody>
          <a:bodyPr/>
          <a:lstStyle/>
          <a:p>
            <a:r>
              <a:rPr lang="en-US" dirty="0"/>
              <a:t>Maine Center for Disease Control and Prevention</a:t>
            </a:r>
          </a:p>
        </p:txBody>
      </p:sp>
      <p:pic>
        <p:nvPicPr>
          <p:cNvPr id="5" name="Picture 2">
            <a:extLst>
              <a:ext uri="{FF2B5EF4-FFF2-40B4-BE49-F238E27FC236}">
                <a16:creationId xmlns:a16="http://schemas.microsoft.com/office/drawing/2014/main" id="{D1BB5CCB-4B4B-432B-B445-FB89ABCD345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8241"/>
          <a:stretch/>
        </p:blipFill>
        <p:spPr bwMode="auto">
          <a:xfrm>
            <a:off x="0" y="4260112"/>
            <a:ext cx="2934086" cy="259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a:extLst>
              <a:ext uri="{FF2B5EF4-FFF2-40B4-BE49-F238E27FC236}">
                <a16:creationId xmlns:a16="http://schemas.microsoft.com/office/drawing/2014/main" id="{0D3B4902-4C8C-4B0D-902A-12029A7EBD4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099"/>
          <a:stretch/>
        </p:blipFill>
        <p:spPr bwMode="auto">
          <a:xfrm>
            <a:off x="6482843" y="4260112"/>
            <a:ext cx="2670017" cy="259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57FC0E1E-1EFB-485D-A984-2F83FAD94FB9}"/>
              </a:ext>
            </a:extLst>
          </p:cNvPr>
          <p:cNvSpPr txBox="1"/>
          <p:nvPr/>
        </p:nvSpPr>
        <p:spPr>
          <a:xfrm>
            <a:off x="1143000" y="1727322"/>
            <a:ext cx="6858000" cy="954107"/>
          </a:xfrm>
          <a:prstGeom prst="rect">
            <a:avLst/>
          </a:prstGeom>
          <a:noFill/>
          <a:ln w="28575">
            <a:solidFill>
              <a:srgbClr val="FF0000"/>
            </a:solidFill>
          </a:ln>
        </p:spPr>
        <p:txBody>
          <a:bodyPr wrap="square" rtlCol="0">
            <a:spAutoFit/>
          </a:bodyPr>
          <a:lstStyle/>
          <a:p>
            <a:pPr algn="ctr"/>
            <a:r>
              <a:rPr lang="en-US" sz="2800" dirty="0"/>
              <a:t>How can we keep mosquitoes away from our homes? </a:t>
            </a:r>
          </a:p>
        </p:txBody>
      </p:sp>
    </p:spTree>
    <p:extLst>
      <p:ext uri="{BB962C8B-B14F-4D97-AF65-F5344CB8AC3E}">
        <p14:creationId xmlns:p14="http://schemas.microsoft.com/office/powerpoint/2010/main" val="2845365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C117-100D-4E8A-9AC4-C3A8F0F89D55}"/>
              </a:ext>
            </a:extLst>
          </p:cNvPr>
          <p:cNvSpPr>
            <a:spLocks noGrp="1"/>
          </p:cNvSpPr>
          <p:nvPr>
            <p:ph type="title"/>
          </p:nvPr>
        </p:nvSpPr>
        <p:spPr/>
        <p:txBody>
          <a:bodyPr/>
          <a:lstStyle/>
          <a:p>
            <a:r>
              <a:rPr lang="en-US" dirty="0"/>
              <a:t>What mosquito-borne diseases have you heard of? </a:t>
            </a:r>
          </a:p>
        </p:txBody>
      </p:sp>
      <p:sp>
        <p:nvSpPr>
          <p:cNvPr id="4" name="Footer Placeholder 3">
            <a:extLst>
              <a:ext uri="{FF2B5EF4-FFF2-40B4-BE49-F238E27FC236}">
                <a16:creationId xmlns:a16="http://schemas.microsoft.com/office/drawing/2014/main" id="{C8B9779C-F8EE-4E1C-9759-2F0F665AB570}"/>
              </a:ext>
            </a:extLst>
          </p:cNvPr>
          <p:cNvSpPr>
            <a:spLocks noGrp="1"/>
          </p:cNvSpPr>
          <p:nvPr>
            <p:ph type="ftr" sz="quarter" idx="11"/>
          </p:nvPr>
        </p:nvSpPr>
        <p:spPr/>
        <p:txBody>
          <a:bodyPr/>
          <a:lstStyle/>
          <a:p>
            <a:r>
              <a:rPr lang="en-US" dirty="0"/>
              <a:t>Maine Center for Disease Control and Prevention</a:t>
            </a:r>
          </a:p>
        </p:txBody>
      </p:sp>
      <p:pic>
        <p:nvPicPr>
          <p:cNvPr id="5" name="Picture 2">
            <a:extLst>
              <a:ext uri="{FF2B5EF4-FFF2-40B4-BE49-F238E27FC236}">
                <a16:creationId xmlns:a16="http://schemas.microsoft.com/office/drawing/2014/main" id="{8C994788-3E43-480D-A57D-76201167D87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279" b="30473" l="30540" r="99196">
                        <a14:foregroundMark x1="42595" y1="16490" x2="42595" y2="16490"/>
                        <a14:foregroundMark x1="43169" y1="15815" x2="43169" y2="15815"/>
                        <a14:foregroundMark x1="43513" y1="15429" x2="43513" y2="15429"/>
                        <a14:foregroundMark x1="43972" y1="14851" x2="43972" y2="14851"/>
                        <a14:foregroundMark x1="43972" y1="14176" x2="43972" y2="14176"/>
                        <a14:foregroundMark x1="44546" y1="13693" x2="44546" y2="13693"/>
                        <a14:foregroundMark x1="44202" y1="14465" x2="44202" y2="14465"/>
                        <a14:foregroundMark x1="44661" y1="13886" x2="44661" y2="13886"/>
                        <a14:foregroundMark x1="44891" y1="13308" x2="44891" y2="13308"/>
                        <a14:foregroundMark x1="45121" y1="13211" x2="45121" y2="13211"/>
                        <a14:foregroundMark x1="45465" y1="12536" x2="45465" y2="12536"/>
                        <a14:foregroundMark x1="45465" y1="12343" x2="45465" y2="12343"/>
                        <a14:foregroundMark x1="47991" y1="8197" x2="47991" y2="8197"/>
                        <a14:foregroundMark x1="47532" y1="8872" x2="47532" y2="8872"/>
                        <a14:foregroundMark x1="46958" y1="9354" x2="46958" y2="9354"/>
                        <a14:foregroundMark x1="46958" y1="9740" x2="46958" y2="9740"/>
                        <a14:foregroundMark x1="46843" y1="9932" x2="46843" y2="9932"/>
                        <a14:foregroundMark x1="46613" y1="10511" x2="46613" y2="10511"/>
                        <a14:foregroundMark x1="46383" y1="10800" x2="46383" y2="10800"/>
                        <a14:foregroundMark x1="46039" y1="11283" x2="46039" y2="11283"/>
                        <a14:foregroundMark x1="45809" y1="11861" x2="45809" y2="11861"/>
                        <a14:foregroundMark x1="45695" y1="12247" x2="45695" y2="12247"/>
                        <a14:foregroundMark x1="41217" y1="10415" x2="41217" y2="10415"/>
                        <a14:foregroundMark x1="41906" y1="10608" x2="41906" y2="10608"/>
                        <a14:foregroundMark x1="42710" y1="10993" x2="42710" y2="10993"/>
                        <a14:foregroundMark x1="44546" y1="11572" x2="44546" y2="11572"/>
                        <a14:foregroundMark x1="45121" y1="12054" x2="45121" y2="12054"/>
                        <a14:foregroundMark x1="45809" y1="12536" x2="45809" y2="12536"/>
                        <a14:foregroundMark x1="46383" y1="13115" x2="46383" y2="13115"/>
                        <a14:foregroundMark x1="30654" y1="19672" x2="30654" y2="19672"/>
                        <a14:foregroundMark x1="31228" y1="18804" x2="31458" y2="18322"/>
                        <a14:foregroundMark x1="32262" y1="16972" x2="32262" y2="16972"/>
                        <a14:foregroundMark x1="32951" y1="16201" x2="33525" y2="15718"/>
                        <a14:foregroundMark x1="35591" y1="14465" x2="35591" y2="14465"/>
                        <a14:foregroundMark x1="36510" y1="13983" x2="36510" y2="13983"/>
                        <a14:foregroundMark x1="38691" y1="13211" x2="39150" y2="13115"/>
                        <a14:foregroundMark x1="40299" y1="12729" x2="40758" y2="12729"/>
                        <a14:foregroundMark x1="42250" y1="12247" x2="42595" y2="12247"/>
                        <a14:foregroundMark x1="43054" y1="12247" x2="43628" y2="12247"/>
                        <a14:foregroundMark x1="43972" y1="12247" x2="44776" y2="12247"/>
                        <a14:foregroundMark x1="45580" y1="12150" x2="45580" y2="12150"/>
                        <a14:foregroundMark x1="31343" y1="20154" x2="31803" y2="20251"/>
                        <a14:foregroundMark x1="35132" y1="21119" x2="35132" y2="21119"/>
                        <a14:foregroundMark x1="36051" y1="21408" x2="36510" y2="21504"/>
                        <a14:foregroundMark x1="37199" y1="21697" x2="37887" y2="22083"/>
                        <a14:foregroundMark x1="39839" y1="23144" x2="40528" y2="23529"/>
                        <a14:foregroundMark x1="42135" y1="24108" x2="43169" y2="24494"/>
                        <a14:foregroundMark x1="45924" y1="25747" x2="46269" y2="25747"/>
                        <a14:foregroundMark x1="48335" y1="26326" x2="48335" y2="26326"/>
                        <a14:foregroundMark x1="48794" y1="26519" x2="48794" y2="26519"/>
                        <a14:foregroundMark x1="50976" y1="27676" x2="51435" y2="28062"/>
                        <a14:foregroundMark x1="53387" y1="29412" x2="53502" y2="29701"/>
                        <a14:foregroundMark x1="53846" y1="29990" x2="53846" y2="29990"/>
                        <a14:foregroundMark x1="55798" y1="21697" x2="55798" y2="21697"/>
                        <a14:foregroundMark x1="54076" y1="30280" x2="54076" y2="30280"/>
                        <a14:foregroundMark x1="50287" y1="23337" x2="50287" y2="23337"/>
                        <a14:foregroundMark x1="48680" y1="20733" x2="48680" y2="20733"/>
                        <a14:foregroundMark x1="51550" y1="16683" x2="51550" y2="16683"/>
                        <a14:foregroundMark x1="44776" y1="20733" x2="45121" y2="21022"/>
                        <a14:foregroundMark x1="50517" y1="22565" x2="50517" y2="22565"/>
                        <a14:foregroundMark x1="65786" y1="18322" x2="65786" y2="18322"/>
                        <a14:foregroundMark x1="72560" y1="30280" x2="72560" y2="30280"/>
                        <a14:foregroundMark x1="55339" y1="26519" x2="56142" y2="26519"/>
                        <a14:foregroundMark x1="59472" y1="26905" x2="59816" y2="26905"/>
                        <a14:foregroundMark x1="62342" y1="27483" x2="62801" y2="27580"/>
                        <a14:foregroundMark x1="65098" y1="28062" x2="66131" y2="28062"/>
                        <a14:foregroundMark x1="69460" y1="28640" x2="69690" y2="28640"/>
                        <a14:foregroundMark x1="72445" y1="29122" x2="72445" y2="29122"/>
                        <a14:foregroundMark x1="73823" y1="29315" x2="74512" y2="29508"/>
                        <a14:foregroundMark x1="75431" y1="29605" x2="76234" y2="29701"/>
                        <a14:foregroundMark x1="78186" y1="29797" x2="78990" y2="29894"/>
                        <a14:foregroundMark x1="80482" y1="30087" x2="81286" y2="30087"/>
                        <a14:foregroundMark x1="83238" y1="30183" x2="84386" y2="30280"/>
                        <a14:foregroundMark x1="87715" y1="30376" x2="88404" y2="30473"/>
                        <a14:foregroundMark x1="93111" y1="30376" x2="94145" y2="30376"/>
                        <a14:foregroundMark x1="96900" y1="30376" x2="96900" y2="30376"/>
                        <a14:foregroundMark x1="98737" y1="30280" x2="98737" y2="30280"/>
                        <a14:foregroundMark x1="99196" y1="30183" x2="99196" y2="30183"/>
                        <a14:foregroundMark x1="76923" y1="21601" x2="76923" y2="21601"/>
                        <a14:foregroundMark x1="84615" y1="23819" x2="84960" y2="23819"/>
                        <a14:foregroundMark x1="86567" y1="19865" x2="86567" y2="19865"/>
                        <a14:foregroundMark x1="90471" y1="8197" x2="90471" y2="8197"/>
                        <a14:foregroundMark x1="83467" y1="5882" x2="83697" y2="5786"/>
                        <a14:foregroundMark x1="91734" y1="8486" x2="91963" y2="8582"/>
                        <a14:foregroundMark x1="92308" y1="11090" x2="92193" y2="11283"/>
                        <a14:foregroundMark x1="90126" y1="12343" x2="89667" y2="12343"/>
                        <a14:foregroundMark x1="85419" y1="12150" x2="85419" y2="12150"/>
                        <a14:foregroundMark x1="82319" y1="12922" x2="83238" y2="13693"/>
                        <a14:foregroundMark x1="86338" y1="14851" x2="90011" y2="16586"/>
                        <a14:foregroundMark x1="90011" y1="16586" x2="92078" y2="21311"/>
                        <a14:foregroundMark x1="92078" y1="21311" x2="87371" y2="24108"/>
                        <a14:foregroundMark x1="87371" y1="24108" x2="80023" y2="22565"/>
                        <a14:foregroundMark x1="80023" y1="22565" x2="76119" y2="20540"/>
                        <a14:foregroundMark x1="76119" y1="20540" x2="80827" y2="17743"/>
                        <a14:foregroundMark x1="80827" y1="17743" x2="85075" y2="17358"/>
                        <a14:foregroundMark x1="85075" y1="17358" x2="90586" y2="21697"/>
                        <a14:foregroundMark x1="90586" y1="21697" x2="83697" y2="23722"/>
                        <a14:foregroundMark x1="83697" y1="23722" x2="73594" y2="23047"/>
                        <a14:foregroundMark x1="73594" y1="23047" x2="68886" y2="19576"/>
                        <a14:foregroundMark x1="68886" y1="19576" x2="64179" y2="18033"/>
                        <a14:foregroundMark x1="64179" y1="18033" x2="59013" y2="19961"/>
                        <a14:foregroundMark x1="59013" y1="19961" x2="58324" y2="23626"/>
                        <a14:foregroundMark x1="58324" y1="23626" x2="62687" y2="24687"/>
                        <a14:foregroundMark x1="62687" y1="24687" x2="69346" y2="23337"/>
                        <a14:foregroundMark x1="69346" y1="23337" x2="68542" y2="19094"/>
                        <a14:foregroundMark x1="68542" y1="19094" x2="62113" y2="19383"/>
                        <a14:foregroundMark x1="62113" y1="19383" x2="60850" y2="23529"/>
                        <a14:foregroundMark x1="60850" y1="23529" x2="63490" y2="26519"/>
                        <a14:foregroundMark x1="63490" y1="26519" x2="68427" y2="27097"/>
                        <a14:foregroundMark x1="68427" y1="27097" x2="78530" y2="24976"/>
                        <a14:foregroundMark x1="78530" y1="24976" x2="81860" y2="27580"/>
                        <a14:foregroundMark x1="81860" y1="27580" x2="85763" y2="29219"/>
                        <a14:foregroundMark x1="85763" y1="29219" x2="89437" y2="25072"/>
                        <a14:foregroundMark x1="89437" y1="25072" x2="85534" y2="16683"/>
                        <a14:foregroundMark x1="85534" y1="16683" x2="92997" y2="11475"/>
                        <a14:foregroundMark x1="92997" y1="11475" x2="90586" y2="6461"/>
                        <a14:foregroundMark x1="90586" y1="6461" x2="85419" y2="5304"/>
                        <a14:foregroundMark x1="85419" y1="5304" x2="87486" y2="10511"/>
                        <a14:foregroundMark x1="87486" y1="10511" x2="91619" y2="12633"/>
                      </a14:backgroundRemoval>
                    </a14:imgEffect>
                  </a14:imgLayer>
                </a14:imgProps>
              </a:ext>
              <a:ext uri="{28A0092B-C50C-407E-A947-70E740481C1C}">
                <a14:useLocalDpi xmlns:a14="http://schemas.microsoft.com/office/drawing/2010/main" val="0"/>
              </a:ext>
            </a:extLst>
          </a:blip>
          <a:srcRect l="28491" b="66801"/>
          <a:stretch/>
        </p:blipFill>
        <p:spPr bwMode="auto">
          <a:xfrm>
            <a:off x="662760" y="1737519"/>
            <a:ext cx="7970880" cy="440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4027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19D41510-805C-478F-BE43-B343B526EE22}"/>
              </a:ext>
            </a:extLst>
          </p:cNvPr>
          <p:cNvPicPr>
            <a:picLocks noChangeAspect="1" noChangeArrowheads="1"/>
          </p:cNvPicPr>
          <p:nvPr/>
        </p:nvPicPr>
        <p:blipFill rotWithShape="1">
          <a:blip r:embed="rId3">
            <a:alphaModFix amt="39000"/>
            <a:extLst>
              <a:ext uri="{BEBA8EAE-BF5A-486C-A8C5-ECC9F3942E4B}">
                <a14:imgProps xmlns:a14="http://schemas.microsoft.com/office/drawing/2010/main">
                  <a14:imgLayer r:embed="rId4">
                    <a14:imgEffect>
                      <a14:backgroundRemoval t="3279" b="30473" l="30540" r="99196">
                        <a14:foregroundMark x1="42595" y1="16490" x2="42595" y2="16490"/>
                        <a14:foregroundMark x1="43169" y1="15815" x2="43169" y2="15815"/>
                        <a14:foregroundMark x1="43513" y1="15429" x2="43513" y2="15429"/>
                        <a14:foregroundMark x1="43972" y1="14851" x2="43972" y2="14851"/>
                        <a14:foregroundMark x1="43972" y1="14176" x2="43972" y2="14176"/>
                        <a14:foregroundMark x1="44546" y1="13693" x2="44546" y2="13693"/>
                        <a14:foregroundMark x1="44202" y1="14465" x2="44202" y2="14465"/>
                        <a14:foregroundMark x1="44661" y1="13886" x2="44661" y2="13886"/>
                        <a14:foregroundMark x1="44891" y1="13308" x2="44891" y2="13308"/>
                        <a14:foregroundMark x1="45121" y1="13211" x2="45121" y2="13211"/>
                        <a14:foregroundMark x1="45465" y1="12536" x2="45465" y2="12536"/>
                        <a14:foregroundMark x1="45465" y1="12343" x2="45465" y2="12343"/>
                        <a14:foregroundMark x1="47991" y1="8197" x2="47991" y2="8197"/>
                        <a14:foregroundMark x1="47532" y1="8872" x2="47532" y2="8872"/>
                        <a14:foregroundMark x1="46958" y1="9354" x2="46958" y2="9354"/>
                        <a14:foregroundMark x1="46958" y1="9740" x2="46958" y2="9740"/>
                        <a14:foregroundMark x1="46843" y1="9932" x2="46843" y2="9932"/>
                        <a14:foregroundMark x1="46613" y1="10511" x2="46613" y2="10511"/>
                        <a14:foregroundMark x1="46383" y1="10800" x2="46383" y2="10800"/>
                        <a14:foregroundMark x1="46039" y1="11283" x2="46039" y2="11283"/>
                        <a14:foregroundMark x1="45809" y1="11861" x2="45809" y2="11861"/>
                        <a14:foregroundMark x1="45695" y1="12247" x2="45695" y2="12247"/>
                        <a14:foregroundMark x1="41217" y1="10415" x2="41217" y2="10415"/>
                        <a14:foregroundMark x1="41906" y1="10608" x2="41906" y2="10608"/>
                        <a14:foregroundMark x1="42710" y1="10993" x2="42710" y2="10993"/>
                        <a14:foregroundMark x1="44546" y1="11572" x2="44546" y2="11572"/>
                        <a14:foregroundMark x1="45121" y1="12054" x2="45121" y2="12054"/>
                        <a14:foregroundMark x1="45809" y1="12536" x2="45809" y2="12536"/>
                        <a14:foregroundMark x1="46383" y1="13115" x2="46383" y2="13115"/>
                        <a14:foregroundMark x1="30654" y1="19672" x2="30654" y2="19672"/>
                        <a14:foregroundMark x1="31228" y1="18804" x2="31458" y2="18322"/>
                        <a14:foregroundMark x1="32262" y1="16972" x2="32262" y2="16972"/>
                        <a14:foregroundMark x1="32951" y1="16201" x2="33525" y2="15718"/>
                        <a14:foregroundMark x1="35591" y1="14465" x2="35591" y2="14465"/>
                        <a14:foregroundMark x1="36510" y1="13983" x2="36510" y2="13983"/>
                        <a14:foregroundMark x1="38691" y1="13211" x2="39150" y2="13115"/>
                        <a14:foregroundMark x1="40299" y1="12729" x2="40758" y2="12729"/>
                        <a14:foregroundMark x1="42250" y1="12247" x2="42595" y2="12247"/>
                        <a14:foregroundMark x1="43054" y1="12247" x2="43628" y2="12247"/>
                        <a14:foregroundMark x1="43972" y1="12247" x2="44776" y2="12247"/>
                        <a14:foregroundMark x1="45580" y1="12150" x2="45580" y2="12150"/>
                        <a14:foregroundMark x1="31343" y1="20154" x2="31803" y2="20251"/>
                        <a14:foregroundMark x1="35132" y1="21119" x2="35132" y2="21119"/>
                        <a14:foregroundMark x1="36051" y1="21408" x2="36510" y2="21504"/>
                        <a14:foregroundMark x1="37199" y1="21697" x2="37887" y2="22083"/>
                        <a14:foregroundMark x1="39839" y1="23144" x2="40528" y2="23529"/>
                        <a14:foregroundMark x1="42135" y1="24108" x2="43169" y2="24494"/>
                        <a14:foregroundMark x1="45924" y1="25747" x2="46269" y2="25747"/>
                        <a14:foregroundMark x1="48335" y1="26326" x2="48335" y2="26326"/>
                        <a14:foregroundMark x1="48794" y1="26519" x2="48794" y2="26519"/>
                        <a14:foregroundMark x1="50976" y1="27676" x2="51435" y2="28062"/>
                        <a14:foregroundMark x1="53387" y1="29412" x2="53502" y2="29701"/>
                        <a14:foregroundMark x1="53846" y1="29990" x2="53846" y2="29990"/>
                        <a14:foregroundMark x1="55798" y1="21697" x2="55798" y2="21697"/>
                        <a14:foregroundMark x1="54076" y1="30280" x2="54076" y2="30280"/>
                        <a14:foregroundMark x1="50287" y1="23337" x2="50287" y2="23337"/>
                        <a14:foregroundMark x1="48680" y1="20733" x2="48680" y2="20733"/>
                        <a14:foregroundMark x1="51550" y1="16683" x2="51550" y2="16683"/>
                        <a14:foregroundMark x1="44776" y1="20733" x2="45121" y2="21022"/>
                        <a14:foregroundMark x1="50517" y1="22565" x2="50517" y2="22565"/>
                        <a14:foregroundMark x1="65786" y1="18322" x2="65786" y2="18322"/>
                        <a14:foregroundMark x1="72560" y1="30280" x2="72560" y2="30280"/>
                        <a14:foregroundMark x1="55339" y1="26519" x2="56142" y2="26519"/>
                        <a14:foregroundMark x1="59472" y1="26905" x2="59816" y2="26905"/>
                        <a14:foregroundMark x1="62342" y1="27483" x2="62801" y2="27580"/>
                        <a14:foregroundMark x1="65098" y1="28062" x2="66131" y2="28062"/>
                        <a14:foregroundMark x1="69460" y1="28640" x2="69690" y2="28640"/>
                        <a14:foregroundMark x1="72445" y1="29122" x2="72445" y2="29122"/>
                        <a14:foregroundMark x1="73823" y1="29315" x2="74512" y2="29508"/>
                        <a14:foregroundMark x1="75431" y1="29605" x2="76234" y2="29701"/>
                        <a14:foregroundMark x1="78186" y1="29797" x2="78990" y2="29894"/>
                        <a14:foregroundMark x1="80482" y1="30087" x2="81286" y2="30087"/>
                        <a14:foregroundMark x1="83238" y1="30183" x2="84386" y2="30280"/>
                        <a14:foregroundMark x1="87715" y1="30376" x2="88404" y2="30473"/>
                        <a14:foregroundMark x1="93111" y1="30376" x2="94145" y2="30376"/>
                        <a14:foregroundMark x1="96900" y1="30376" x2="96900" y2="30376"/>
                        <a14:foregroundMark x1="98737" y1="30280" x2="98737" y2="30280"/>
                        <a14:foregroundMark x1="99196" y1="30183" x2="99196" y2="30183"/>
                        <a14:foregroundMark x1="76923" y1="21601" x2="76923" y2="21601"/>
                        <a14:foregroundMark x1="84615" y1="23819" x2="84960" y2="23819"/>
                        <a14:foregroundMark x1="86567" y1="19865" x2="86567" y2="19865"/>
                        <a14:foregroundMark x1="90471" y1="8197" x2="90471" y2="8197"/>
                        <a14:foregroundMark x1="83467" y1="5882" x2="83697" y2="5786"/>
                        <a14:foregroundMark x1="91734" y1="8486" x2="91963" y2="8582"/>
                        <a14:foregroundMark x1="92308" y1="11090" x2="92193" y2="11283"/>
                        <a14:foregroundMark x1="90126" y1="12343" x2="89667" y2="12343"/>
                        <a14:foregroundMark x1="85419" y1="12150" x2="85419" y2="12150"/>
                        <a14:foregroundMark x1="82319" y1="12922" x2="83238" y2="13693"/>
                        <a14:foregroundMark x1="86338" y1="14851" x2="90011" y2="16586"/>
                        <a14:foregroundMark x1="90011" y1="16586" x2="92078" y2="21311"/>
                        <a14:foregroundMark x1="92078" y1="21311" x2="87371" y2="24108"/>
                        <a14:foregroundMark x1="87371" y1="24108" x2="80023" y2="22565"/>
                        <a14:foregroundMark x1="80023" y1="22565" x2="76119" y2="20540"/>
                        <a14:foregroundMark x1="76119" y1="20540" x2="80827" y2="17743"/>
                        <a14:foregroundMark x1="80827" y1="17743" x2="85075" y2="17358"/>
                        <a14:foregroundMark x1="85075" y1="17358" x2="90586" y2="21697"/>
                        <a14:foregroundMark x1="90586" y1="21697" x2="83697" y2="23722"/>
                        <a14:foregroundMark x1="83697" y1="23722" x2="73594" y2="23047"/>
                        <a14:foregroundMark x1="73594" y1="23047" x2="68886" y2="19576"/>
                        <a14:foregroundMark x1="68886" y1="19576" x2="64179" y2="18033"/>
                        <a14:foregroundMark x1="64179" y1="18033" x2="59013" y2="19961"/>
                        <a14:foregroundMark x1="59013" y1="19961" x2="58324" y2="23626"/>
                        <a14:foregroundMark x1="58324" y1="23626" x2="62687" y2="24687"/>
                        <a14:foregroundMark x1="62687" y1="24687" x2="69346" y2="23337"/>
                        <a14:foregroundMark x1="69346" y1="23337" x2="68542" y2="19094"/>
                        <a14:foregroundMark x1="68542" y1="19094" x2="62113" y2="19383"/>
                        <a14:foregroundMark x1="62113" y1="19383" x2="60850" y2="23529"/>
                        <a14:foregroundMark x1="60850" y1="23529" x2="63490" y2="26519"/>
                        <a14:foregroundMark x1="63490" y1="26519" x2="68427" y2="27097"/>
                        <a14:foregroundMark x1="68427" y1="27097" x2="78530" y2="24976"/>
                        <a14:foregroundMark x1="78530" y1="24976" x2="81860" y2="27580"/>
                        <a14:foregroundMark x1="81860" y1="27580" x2="85763" y2="29219"/>
                        <a14:foregroundMark x1="85763" y1="29219" x2="89437" y2="25072"/>
                        <a14:foregroundMark x1="89437" y1="25072" x2="85534" y2="16683"/>
                        <a14:foregroundMark x1="85534" y1="16683" x2="92997" y2="11475"/>
                        <a14:foregroundMark x1="92997" y1="11475" x2="90586" y2="6461"/>
                        <a14:foregroundMark x1="90586" y1="6461" x2="85419" y2="5304"/>
                        <a14:foregroundMark x1="85419" y1="5304" x2="87486" y2="10511"/>
                        <a14:foregroundMark x1="87486" y1="10511" x2="91619" y2="12633"/>
                      </a14:backgroundRemoval>
                    </a14:imgEffect>
                  </a14:imgLayer>
                </a14:imgProps>
              </a:ext>
              <a:ext uri="{28A0092B-C50C-407E-A947-70E740481C1C}">
                <a14:useLocalDpi xmlns:a14="http://schemas.microsoft.com/office/drawing/2010/main" val="0"/>
              </a:ext>
            </a:extLst>
          </a:blip>
          <a:srcRect l="28491" b="66801"/>
          <a:stretch/>
        </p:blipFill>
        <p:spPr bwMode="auto">
          <a:xfrm>
            <a:off x="1247109" y="2863739"/>
            <a:ext cx="6649782" cy="3675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1117C270-C51A-45D8-AEFE-050D8EB51DFB}"/>
              </a:ext>
            </a:extLst>
          </p:cNvPr>
          <p:cNvSpPr>
            <a:spLocks noGrp="1"/>
          </p:cNvSpPr>
          <p:nvPr>
            <p:ph type="title"/>
          </p:nvPr>
        </p:nvSpPr>
        <p:spPr/>
        <p:txBody>
          <a:bodyPr/>
          <a:lstStyle/>
          <a:p>
            <a:r>
              <a:rPr lang="en-US" dirty="0"/>
              <a:t>What diseases are in Maine?</a:t>
            </a:r>
          </a:p>
        </p:txBody>
      </p:sp>
      <p:sp>
        <p:nvSpPr>
          <p:cNvPr id="4" name="Footer Placeholder 3">
            <a:extLst>
              <a:ext uri="{FF2B5EF4-FFF2-40B4-BE49-F238E27FC236}">
                <a16:creationId xmlns:a16="http://schemas.microsoft.com/office/drawing/2014/main" id="{E55E9370-BAF3-4643-84F5-48679710FA1B}"/>
              </a:ext>
            </a:extLst>
          </p:cNvPr>
          <p:cNvSpPr>
            <a:spLocks noGrp="1"/>
          </p:cNvSpPr>
          <p:nvPr>
            <p:ph type="ftr" sz="quarter" idx="11"/>
          </p:nvPr>
        </p:nvSpPr>
        <p:spPr/>
        <p:txBody>
          <a:bodyPr/>
          <a:lstStyle/>
          <a:p>
            <a:r>
              <a:rPr lang="en-US" dirty="0"/>
              <a:t>Maine Center for Disease Control and Prevention</a:t>
            </a:r>
          </a:p>
        </p:txBody>
      </p:sp>
      <p:sp>
        <p:nvSpPr>
          <p:cNvPr id="7" name="TextBox 6">
            <a:extLst>
              <a:ext uri="{FF2B5EF4-FFF2-40B4-BE49-F238E27FC236}">
                <a16:creationId xmlns:a16="http://schemas.microsoft.com/office/drawing/2014/main" id="{42780416-A531-4DB9-A082-B314D1372AA2}"/>
              </a:ext>
            </a:extLst>
          </p:cNvPr>
          <p:cNvSpPr txBox="1"/>
          <p:nvPr/>
        </p:nvSpPr>
        <p:spPr>
          <a:xfrm>
            <a:off x="1170910" y="2361991"/>
            <a:ext cx="6649781" cy="584775"/>
          </a:xfrm>
          <a:prstGeom prst="rect">
            <a:avLst/>
          </a:prstGeom>
          <a:noFill/>
        </p:spPr>
        <p:txBody>
          <a:bodyPr wrap="square" rtlCol="0">
            <a:spAutoFit/>
          </a:bodyPr>
          <a:lstStyle/>
          <a:p>
            <a:pPr algn="ctr"/>
            <a:r>
              <a:rPr lang="en-US" sz="3200" b="1" dirty="0"/>
              <a:t>Eastern Equine Encephalitis virus (EEE)</a:t>
            </a:r>
          </a:p>
        </p:txBody>
      </p:sp>
      <p:sp>
        <p:nvSpPr>
          <p:cNvPr id="8" name="TextBox 7">
            <a:extLst>
              <a:ext uri="{FF2B5EF4-FFF2-40B4-BE49-F238E27FC236}">
                <a16:creationId xmlns:a16="http://schemas.microsoft.com/office/drawing/2014/main" id="{750F8F02-C0C0-48CE-869C-49E089B4F593}"/>
              </a:ext>
            </a:extLst>
          </p:cNvPr>
          <p:cNvSpPr txBox="1"/>
          <p:nvPr/>
        </p:nvSpPr>
        <p:spPr>
          <a:xfrm>
            <a:off x="5398518" y="4162716"/>
            <a:ext cx="3121097" cy="1077218"/>
          </a:xfrm>
          <a:prstGeom prst="rect">
            <a:avLst/>
          </a:prstGeom>
          <a:noFill/>
        </p:spPr>
        <p:txBody>
          <a:bodyPr wrap="square" rtlCol="0">
            <a:spAutoFit/>
          </a:bodyPr>
          <a:lstStyle/>
          <a:p>
            <a:pPr algn="ctr"/>
            <a:r>
              <a:rPr lang="en-US" sz="3200" b="1" dirty="0"/>
              <a:t>West Nile virus (WNV)</a:t>
            </a:r>
          </a:p>
        </p:txBody>
      </p:sp>
      <p:sp>
        <p:nvSpPr>
          <p:cNvPr id="9" name="TextBox 8">
            <a:extLst>
              <a:ext uri="{FF2B5EF4-FFF2-40B4-BE49-F238E27FC236}">
                <a16:creationId xmlns:a16="http://schemas.microsoft.com/office/drawing/2014/main" id="{4B0B4A8E-13EA-4B78-B67C-046FFD0A5733}"/>
              </a:ext>
            </a:extLst>
          </p:cNvPr>
          <p:cNvSpPr txBox="1"/>
          <p:nvPr/>
        </p:nvSpPr>
        <p:spPr>
          <a:xfrm>
            <a:off x="614149" y="4125471"/>
            <a:ext cx="4623394" cy="1077218"/>
          </a:xfrm>
          <a:prstGeom prst="rect">
            <a:avLst/>
          </a:prstGeom>
          <a:noFill/>
        </p:spPr>
        <p:txBody>
          <a:bodyPr wrap="square" rtlCol="0">
            <a:spAutoFit/>
          </a:bodyPr>
          <a:lstStyle/>
          <a:p>
            <a:pPr algn="ctr"/>
            <a:r>
              <a:rPr lang="en-US" sz="3200" b="1" dirty="0"/>
              <a:t>Jamestown Canyon virus (JCV)</a:t>
            </a:r>
          </a:p>
        </p:txBody>
      </p:sp>
      <p:sp>
        <p:nvSpPr>
          <p:cNvPr id="11" name="TextBox 10">
            <a:extLst>
              <a:ext uri="{FF2B5EF4-FFF2-40B4-BE49-F238E27FC236}">
                <a16:creationId xmlns:a16="http://schemas.microsoft.com/office/drawing/2014/main" id="{046C21EB-B14B-409B-9602-F2A68F54E66C}"/>
              </a:ext>
            </a:extLst>
          </p:cNvPr>
          <p:cNvSpPr txBox="1"/>
          <p:nvPr/>
        </p:nvSpPr>
        <p:spPr>
          <a:xfrm>
            <a:off x="609600" y="1669108"/>
            <a:ext cx="7924800" cy="646331"/>
          </a:xfrm>
          <a:prstGeom prst="rect">
            <a:avLst/>
          </a:prstGeom>
          <a:noFill/>
        </p:spPr>
        <p:txBody>
          <a:bodyPr wrap="square" rtlCol="0">
            <a:spAutoFit/>
          </a:bodyPr>
          <a:lstStyle/>
          <a:p>
            <a:pPr algn="ctr"/>
            <a:r>
              <a:rPr lang="en-US" sz="3600" dirty="0"/>
              <a:t>Viruses found in Maine are: </a:t>
            </a:r>
          </a:p>
        </p:txBody>
      </p:sp>
    </p:spTree>
    <p:extLst>
      <p:ext uri="{BB962C8B-B14F-4D97-AF65-F5344CB8AC3E}">
        <p14:creationId xmlns:p14="http://schemas.microsoft.com/office/powerpoint/2010/main" val="1709664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E741F-6D4B-4920-8B98-7A9C40DD0BA8}"/>
              </a:ext>
            </a:extLst>
          </p:cNvPr>
          <p:cNvSpPr>
            <a:spLocks noGrp="1"/>
          </p:cNvSpPr>
          <p:nvPr>
            <p:ph type="title"/>
          </p:nvPr>
        </p:nvSpPr>
        <p:spPr>
          <a:xfrm>
            <a:off x="-7088" y="-10810"/>
            <a:ext cx="9144000" cy="1524000"/>
          </a:xfrm>
        </p:spPr>
        <p:txBody>
          <a:bodyPr/>
          <a:lstStyle/>
          <a:p>
            <a:r>
              <a:rPr lang="en-US" dirty="0"/>
              <a:t>EEE and WNV Transmission Cycle</a:t>
            </a:r>
          </a:p>
        </p:txBody>
      </p:sp>
      <p:sp>
        <p:nvSpPr>
          <p:cNvPr id="4" name="Footer Placeholder 3">
            <a:extLst>
              <a:ext uri="{FF2B5EF4-FFF2-40B4-BE49-F238E27FC236}">
                <a16:creationId xmlns:a16="http://schemas.microsoft.com/office/drawing/2014/main" id="{F3BC4D5A-3B8D-4148-AA70-7031B65B4F0D}"/>
              </a:ext>
            </a:extLst>
          </p:cNvPr>
          <p:cNvSpPr>
            <a:spLocks noGrp="1"/>
          </p:cNvSpPr>
          <p:nvPr>
            <p:ph type="ftr" sz="quarter" idx="11"/>
          </p:nvPr>
        </p:nvSpPr>
        <p:spPr/>
        <p:txBody>
          <a:bodyPr/>
          <a:lstStyle/>
          <a:p>
            <a:r>
              <a:rPr lang="en-US" dirty="0"/>
              <a:t>Maine Center for Disease Control and Prevention</a:t>
            </a:r>
          </a:p>
        </p:txBody>
      </p:sp>
      <p:sp>
        <p:nvSpPr>
          <p:cNvPr id="50" name="TextBox 49">
            <a:extLst>
              <a:ext uri="{FF2B5EF4-FFF2-40B4-BE49-F238E27FC236}">
                <a16:creationId xmlns:a16="http://schemas.microsoft.com/office/drawing/2014/main" id="{D0837360-61E1-4B5F-85E5-8AB484231959}"/>
              </a:ext>
            </a:extLst>
          </p:cNvPr>
          <p:cNvSpPr txBox="1"/>
          <p:nvPr/>
        </p:nvSpPr>
        <p:spPr>
          <a:xfrm>
            <a:off x="441645" y="1789509"/>
            <a:ext cx="8343900" cy="954107"/>
          </a:xfrm>
          <a:prstGeom prst="rect">
            <a:avLst/>
          </a:prstGeom>
          <a:noFill/>
        </p:spPr>
        <p:txBody>
          <a:bodyPr wrap="square" rtlCol="0">
            <a:spAutoFit/>
          </a:bodyPr>
          <a:lstStyle/>
          <a:p>
            <a:pPr algn="ctr"/>
            <a:r>
              <a:rPr lang="en-US" sz="2800" dirty="0"/>
              <a:t>Uninfected mosquito bites infected bird and becomes infected</a:t>
            </a:r>
          </a:p>
        </p:txBody>
      </p:sp>
      <p:grpSp>
        <p:nvGrpSpPr>
          <p:cNvPr id="5" name="Group 4">
            <a:extLst>
              <a:ext uri="{FF2B5EF4-FFF2-40B4-BE49-F238E27FC236}">
                <a16:creationId xmlns:a16="http://schemas.microsoft.com/office/drawing/2014/main" id="{2AB3757B-48DE-436D-8D45-E455235BBEB5}"/>
              </a:ext>
            </a:extLst>
          </p:cNvPr>
          <p:cNvGrpSpPr/>
          <p:nvPr/>
        </p:nvGrpSpPr>
        <p:grpSpPr>
          <a:xfrm>
            <a:off x="304800" y="6190120"/>
            <a:ext cx="2057400" cy="369332"/>
            <a:chOff x="304800" y="6190120"/>
            <a:chExt cx="2057400" cy="369332"/>
          </a:xfrm>
        </p:grpSpPr>
        <p:sp>
          <p:nvSpPr>
            <p:cNvPr id="11" name="Isosceles Triangle 10">
              <a:extLst>
                <a:ext uri="{FF2B5EF4-FFF2-40B4-BE49-F238E27FC236}">
                  <a16:creationId xmlns:a16="http://schemas.microsoft.com/office/drawing/2014/main" id="{780C122B-D2C2-4BF4-868F-1EFC9400877C}"/>
                </a:ext>
              </a:extLst>
            </p:cNvPr>
            <p:cNvSpPr/>
            <p:nvPr/>
          </p:nvSpPr>
          <p:spPr>
            <a:xfrm>
              <a:off x="304800" y="6190120"/>
              <a:ext cx="423555" cy="34879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F00AAFD1-7A74-4565-8D1C-A7CDF8E79D3B}"/>
                </a:ext>
              </a:extLst>
            </p:cNvPr>
            <p:cNvSpPr txBox="1"/>
            <p:nvPr/>
          </p:nvSpPr>
          <p:spPr>
            <a:xfrm>
              <a:off x="818708" y="6190120"/>
              <a:ext cx="1543492" cy="369332"/>
            </a:xfrm>
            <a:prstGeom prst="rect">
              <a:avLst/>
            </a:prstGeom>
            <a:noFill/>
          </p:spPr>
          <p:txBody>
            <a:bodyPr wrap="square" rtlCol="0">
              <a:spAutoFit/>
            </a:bodyPr>
            <a:lstStyle/>
            <a:p>
              <a:r>
                <a:rPr lang="en-US" dirty="0"/>
                <a:t>= virus</a:t>
              </a:r>
            </a:p>
          </p:txBody>
        </p:sp>
      </p:grpSp>
      <p:pic>
        <p:nvPicPr>
          <p:cNvPr id="44" name="Picture 43">
            <a:extLst>
              <a:ext uri="{FF2B5EF4-FFF2-40B4-BE49-F238E27FC236}">
                <a16:creationId xmlns:a16="http://schemas.microsoft.com/office/drawing/2014/main" id="{1B081D6D-A779-44F6-A299-D0F3766B56C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315657">
            <a:off x="236660" y="2648281"/>
            <a:ext cx="2273211" cy="1405258"/>
          </a:xfrm>
          <a:prstGeom prst="rect">
            <a:avLst/>
          </a:prstGeom>
        </p:spPr>
      </p:pic>
      <p:grpSp>
        <p:nvGrpSpPr>
          <p:cNvPr id="8" name="Group 7">
            <a:extLst>
              <a:ext uri="{FF2B5EF4-FFF2-40B4-BE49-F238E27FC236}">
                <a16:creationId xmlns:a16="http://schemas.microsoft.com/office/drawing/2014/main" id="{97A8D48E-0598-4466-A0A1-A1D931A4871D}"/>
              </a:ext>
            </a:extLst>
          </p:cNvPr>
          <p:cNvGrpSpPr/>
          <p:nvPr/>
        </p:nvGrpSpPr>
        <p:grpSpPr>
          <a:xfrm>
            <a:off x="2828739" y="2701479"/>
            <a:ext cx="3260114" cy="3342504"/>
            <a:chOff x="2590800" y="2603941"/>
            <a:chExt cx="3448492" cy="3425946"/>
          </a:xfrm>
        </p:grpSpPr>
        <p:grpSp>
          <p:nvGrpSpPr>
            <p:cNvPr id="51" name="Group 50">
              <a:extLst>
                <a:ext uri="{FF2B5EF4-FFF2-40B4-BE49-F238E27FC236}">
                  <a16:creationId xmlns:a16="http://schemas.microsoft.com/office/drawing/2014/main" id="{C1896923-C602-4EF9-8857-0F962D3F522D}"/>
                </a:ext>
              </a:extLst>
            </p:cNvPr>
            <p:cNvGrpSpPr/>
            <p:nvPr/>
          </p:nvGrpSpPr>
          <p:grpSpPr>
            <a:xfrm>
              <a:off x="2590800" y="2603941"/>
              <a:ext cx="3448492" cy="3425946"/>
              <a:chOff x="2032211" y="3696179"/>
              <a:chExt cx="1960679" cy="1967645"/>
            </a:xfrm>
          </p:grpSpPr>
          <p:pic>
            <p:nvPicPr>
              <p:cNvPr id="46" name="Picture 45">
                <a:extLst>
                  <a:ext uri="{FF2B5EF4-FFF2-40B4-BE49-F238E27FC236}">
                    <a16:creationId xmlns:a16="http://schemas.microsoft.com/office/drawing/2014/main" id="{309C79DF-B4D3-4F1E-985F-332B5AFFBDDD}"/>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2492" t="2271" r="1709" b="1590"/>
              <a:stretch/>
            </p:blipFill>
            <p:spPr>
              <a:xfrm>
                <a:off x="2032211" y="3696179"/>
                <a:ext cx="1960679" cy="1967645"/>
              </a:xfrm>
              <a:prstGeom prst="rect">
                <a:avLst/>
              </a:prstGeom>
            </p:spPr>
          </p:pic>
          <p:sp>
            <p:nvSpPr>
              <p:cNvPr id="47" name="Isosceles Triangle 46">
                <a:extLst>
                  <a:ext uri="{FF2B5EF4-FFF2-40B4-BE49-F238E27FC236}">
                    <a16:creationId xmlns:a16="http://schemas.microsoft.com/office/drawing/2014/main" id="{3A37BE61-DA7D-43B3-9723-83784BA57933}"/>
                  </a:ext>
                </a:extLst>
              </p:cNvPr>
              <p:cNvSpPr/>
              <p:nvPr/>
            </p:nvSpPr>
            <p:spPr>
              <a:xfrm>
                <a:off x="2495281" y="4657675"/>
                <a:ext cx="198822" cy="16775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Isosceles Triangle 16">
              <a:extLst>
                <a:ext uri="{FF2B5EF4-FFF2-40B4-BE49-F238E27FC236}">
                  <a16:creationId xmlns:a16="http://schemas.microsoft.com/office/drawing/2014/main" id="{99A5F07E-4523-4311-B22C-3907C4BAD07B}"/>
                </a:ext>
              </a:extLst>
            </p:cNvPr>
            <p:cNvSpPr/>
            <p:nvPr/>
          </p:nvSpPr>
          <p:spPr>
            <a:xfrm>
              <a:off x="3833599" y="3985964"/>
              <a:ext cx="349693" cy="29207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Isosceles Triangle 17">
              <a:extLst>
                <a:ext uri="{FF2B5EF4-FFF2-40B4-BE49-F238E27FC236}">
                  <a16:creationId xmlns:a16="http://schemas.microsoft.com/office/drawing/2014/main" id="{CD50760C-F94E-4525-9808-92EDE63BDFA7}"/>
                </a:ext>
              </a:extLst>
            </p:cNvPr>
            <p:cNvSpPr/>
            <p:nvPr/>
          </p:nvSpPr>
          <p:spPr>
            <a:xfrm>
              <a:off x="4261939" y="3693888"/>
              <a:ext cx="349693" cy="29207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19">
              <a:extLst>
                <a:ext uri="{FF2B5EF4-FFF2-40B4-BE49-F238E27FC236}">
                  <a16:creationId xmlns:a16="http://schemas.microsoft.com/office/drawing/2014/main" id="{2FF78736-DED2-4526-ADA0-AFA5FB31978B}"/>
                </a:ext>
              </a:extLst>
            </p:cNvPr>
            <p:cNvSpPr/>
            <p:nvPr/>
          </p:nvSpPr>
          <p:spPr>
            <a:xfrm>
              <a:off x="4496673" y="4166389"/>
              <a:ext cx="349693" cy="29207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sosceles Triangle 20">
              <a:extLst>
                <a:ext uri="{FF2B5EF4-FFF2-40B4-BE49-F238E27FC236}">
                  <a16:creationId xmlns:a16="http://schemas.microsoft.com/office/drawing/2014/main" id="{9BD24808-08FF-40E6-89F6-B73AE0227B53}"/>
                </a:ext>
              </a:extLst>
            </p:cNvPr>
            <p:cNvSpPr/>
            <p:nvPr/>
          </p:nvSpPr>
          <p:spPr>
            <a:xfrm>
              <a:off x="4030543" y="4495071"/>
              <a:ext cx="349693" cy="29207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46700D03-7E05-4FFE-8889-9B1AE9CBEE2A}"/>
              </a:ext>
            </a:extLst>
          </p:cNvPr>
          <p:cNvGrpSpPr/>
          <p:nvPr/>
        </p:nvGrpSpPr>
        <p:grpSpPr>
          <a:xfrm>
            <a:off x="6781800" y="2667575"/>
            <a:ext cx="2278091" cy="1423987"/>
            <a:chOff x="6099575" y="2706241"/>
            <a:chExt cx="2514600" cy="1554480"/>
          </a:xfrm>
        </p:grpSpPr>
        <p:pic>
          <p:nvPicPr>
            <p:cNvPr id="15" name="Picture 14">
              <a:extLst>
                <a:ext uri="{FF2B5EF4-FFF2-40B4-BE49-F238E27FC236}">
                  <a16:creationId xmlns:a16="http://schemas.microsoft.com/office/drawing/2014/main" id="{670DEA04-E42C-448F-B404-0F377FF8F86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315657">
              <a:off x="6099575" y="2706241"/>
              <a:ext cx="2514600" cy="1554480"/>
            </a:xfrm>
            <a:prstGeom prst="rect">
              <a:avLst/>
            </a:prstGeom>
          </p:spPr>
        </p:pic>
        <p:sp>
          <p:nvSpPr>
            <p:cNvPr id="16" name="Isosceles Triangle 15">
              <a:extLst>
                <a:ext uri="{FF2B5EF4-FFF2-40B4-BE49-F238E27FC236}">
                  <a16:creationId xmlns:a16="http://schemas.microsoft.com/office/drawing/2014/main" id="{FD2EEA9F-02FB-4CB5-8FA2-264690AF8437}"/>
                </a:ext>
              </a:extLst>
            </p:cNvPr>
            <p:cNvSpPr/>
            <p:nvPr/>
          </p:nvSpPr>
          <p:spPr>
            <a:xfrm>
              <a:off x="7137923" y="3371015"/>
              <a:ext cx="253477" cy="2103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2" name="Straight Arrow Connector 11">
            <a:extLst>
              <a:ext uri="{FF2B5EF4-FFF2-40B4-BE49-F238E27FC236}">
                <a16:creationId xmlns:a16="http://schemas.microsoft.com/office/drawing/2014/main" id="{5EB8FE9F-302C-4ED2-B3C6-628FA99DBD59}"/>
              </a:ext>
            </a:extLst>
          </p:cNvPr>
          <p:cNvCxnSpPr>
            <a:cxnSpLocks/>
          </p:cNvCxnSpPr>
          <p:nvPr/>
        </p:nvCxnSpPr>
        <p:spPr>
          <a:xfrm>
            <a:off x="2569509" y="3620161"/>
            <a:ext cx="1311984" cy="806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A341E8F-7D8B-4FF8-B386-39AD494B1594}"/>
              </a:ext>
            </a:extLst>
          </p:cNvPr>
          <p:cNvCxnSpPr>
            <a:cxnSpLocks/>
          </p:cNvCxnSpPr>
          <p:nvPr/>
        </p:nvCxnSpPr>
        <p:spPr>
          <a:xfrm>
            <a:off x="5571831" y="3616892"/>
            <a:ext cx="1348669" cy="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44F73DD-E631-4140-B7D7-90FBF0ED1C95}"/>
              </a:ext>
            </a:extLst>
          </p:cNvPr>
          <p:cNvSpPr txBox="1"/>
          <p:nvPr/>
        </p:nvSpPr>
        <p:spPr>
          <a:xfrm>
            <a:off x="2612776" y="3156188"/>
            <a:ext cx="995213" cy="461665"/>
          </a:xfrm>
          <a:prstGeom prst="rect">
            <a:avLst/>
          </a:prstGeom>
          <a:noFill/>
        </p:spPr>
        <p:txBody>
          <a:bodyPr wrap="square" rtlCol="0">
            <a:spAutoFit/>
          </a:bodyPr>
          <a:lstStyle/>
          <a:p>
            <a:pPr algn="ctr"/>
            <a:r>
              <a:rPr lang="en-US" sz="2400" b="1" dirty="0"/>
              <a:t>Bite</a:t>
            </a:r>
          </a:p>
        </p:txBody>
      </p:sp>
      <p:sp>
        <p:nvSpPr>
          <p:cNvPr id="22" name="TextBox 21">
            <a:extLst>
              <a:ext uri="{FF2B5EF4-FFF2-40B4-BE49-F238E27FC236}">
                <a16:creationId xmlns:a16="http://schemas.microsoft.com/office/drawing/2014/main" id="{7F2383C7-E974-4E54-A012-2B2C3E078E7C}"/>
              </a:ext>
            </a:extLst>
          </p:cNvPr>
          <p:cNvSpPr txBox="1"/>
          <p:nvPr/>
        </p:nvSpPr>
        <p:spPr>
          <a:xfrm>
            <a:off x="5536013" y="3191496"/>
            <a:ext cx="1427909" cy="461665"/>
          </a:xfrm>
          <a:prstGeom prst="rect">
            <a:avLst/>
          </a:prstGeom>
          <a:noFill/>
        </p:spPr>
        <p:txBody>
          <a:bodyPr wrap="square" rtlCol="0">
            <a:spAutoFit/>
          </a:bodyPr>
          <a:lstStyle/>
          <a:p>
            <a:r>
              <a:rPr lang="en-US" sz="2400" b="1" dirty="0"/>
              <a:t>Infected</a:t>
            </a:r>
          </a:p>
        </p:txBody>
      </p:sp>
    </p:spTree>
    <p:extLst>
      <p:ext uri="{BB962C8B-B14F-4D97-AF65-F5344CB8AC3E}">
        <p14:creationId xmlns:p14="http://schemas.microsoft.com/office/powerpoint/2010/main" val="1824754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E741F-6D4B-4920-8B98-7A9C40DD0BA8}"/>
              </a:ext>
            </a:extLst>
          </p:cNvPr>
          <p:cNvSpPr>
            <a:spLocks noGrp="1"/>
          </p:cNvSpPr>
          <p:nvPr>
            <p:ph type="title"/>
          </p:nvPr>
        </p:nvSpPr>
        <p:spPr>
          <a:xfrm>
            <a:off x="-7088" y="-10810"/>
            <a:ext cx="9144000" cy="1524000"/>
          </a:xfrm>
        </p:spPr>
        <p:txBody>
          <a:bodyPr/>
          <a:lstStyle/>
          <a:p>
            <a:r>
              <a:rPr lang="en-US" dirty="0"/>
              <a:t>EEE and WNV Transmission Cycle</a:t>
            </a:r>
          </a:p>
        </p:txBody>
      </p:sp>
      <p:sp>
        <p:nvSpPr>
          <p:cNvPr id="4" name="Footer Placeholder 3">
            <a:extLst>
              <a:ext uri="{FF2B5EF4-FFF2-40B4-BE49-F238E27FC236}">
                <a16:creationId xmlns:a16="http://schemas.microsoft.com/office/drawing/2014/main" id="{F3BC4D5A-3B8D-4148-AA70-7031B65B4F0D}"/>
              </a:ext>
            </a:extLst>
          </p:cNvPr>
          <p:cNvSpPr>
            <a:spLocks noGrp="1"/>
          </p:cNvSpPr>
          <p:nvPr>
            <p:ph type="ftr" sz="quarter" idx="11"/>
          </p:nvPr>
        </p:nvSpPr>
        <p:spPr/>
        <p:txBody>
          <a:bodyPr/>
          <a:lstStyle/>
          <a:p>
            <a:r>
              <a:rPr lang="en-US" dirty="0"/>
              <a:t>Maine Center for Disease Control and Prevention</a:t>
            </a:r>
          </a:p>
        </p:txBody>
      </p:sp>
      <p:sp>
        <p:nvSpPr>
          <p:cNvPr id="50" name="TextBox 49">
            <a:extLst>
              <a:ext uri="{FF2B5EF4-FFF2-40B4-BE49-F238E27FC236}">
                <a16:creationId xmlns:a16="http://schemas.microsoft.com/office/drawing/2014/main" id="{D0837360-61E1-4B5F-85E5-8AB484231959}"/>
              </a:ext>
            </a:extLst>
          </p:cNvPr>
          <p:cNvSpPr txBox="1"/>
          <p:nvPr/>
        </p:nvSpPr>
        <p:spPr>
          <a:xfrm>
            <a:off x="426774" y="1695618"/>
            <a:ext cx="8564826" cy="954107"/>
          </a:xfrm>
          <a:prstGeom prst="rect">
            <a:avLst/>
          </a:prstGeom>
          <a:noFill/>
        </p:spPr>
        <p:txBody>
          <a:bodyPr wrap="square" rtlCol="0">
            <a:spAutoFit/>
          </a:bodyPr>
          <a:lstStyle/>
          <a:p>
            <a:pPr algn="ctr"/>
            <a:r>
              <a:rPr lang="en-US" sz="2800" dirty="0"/>
              <a:t>Infected mosquito bites uninfected bird and passes virus to bird</a:t>
            </a:r>
          </a:p>
        </p:txBody>
      </p:sp>
      <p:pic>
        <p:nvPicPr>
          <p:cNvPr id="14" name="Picture 13">
            <a:extLst>
              <a:ext uri="{FF2B5EF4-FFF2-40B4-BE49-F238E27FC236}">
                <a16:creationId xmlns:a16="http://schemas.microsoft.com/office/drawing/2014/main" id="{D35FB6BC-CF71-42D3-92EE-0C44836DC240}"/>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575" t="917" r="3250" b="2836"/>
          <a:stretch/>
        </p:blipFill>
        <p:spPr>
          <a:xfrm>
            <a:off x="3040734" y="2649726"/>
            <a:ext cx="3100797" cy="2989074"/>
          </a:xfrm>
          <a:prstGeom prst="rect">
            <a:avLst/>
          </a:prstGeom>
        </p:spPr>
      </p:pic>
      <p:grpSp>
        <p:nvGrpSpPr>
          <p:cNvPr id="5" name="Group 4">
            <a:extLst>
              <a:ext uri="{FF2B5EF4-FFF2-40B4-BE49-F238E27FC236}">
                <a16:creationId xmlns:a16="http://schemas.microsoft.com/office/drawing/2014/main" id="{C753C90B-174F-4AA3-B52E-DD38CF2C3EF0}"/>
              </a:ext>
            </a:extLst>
          </p:cNvPr>
          <p:cNvGrpSpPr/>
          <p:nvPr/>
        </p:nvGrpSpPr>
        <p:grpSpPr>
          <a:xfrm>
            <a:off x="204568" y="3046208"/>
            <a:ext cx="2438400" cy="1752600"/>
            <a:chOff x="533400" y="4389009"/>
            <a:chExt cx="2438400" cy="1554480"/>
          </a:xfrm>
        </p:grpSpPr>
        <p:pic>
          <p:nvPicPr>
            <p:cNvPr id="12" name="Picture 11">
              <a:extLst>
                <a:ext uri="{FF2B5EF4-FFF2-40B4-BE49-F238E27FC236}">
                  <a16:creationId xmlns:a16="http://schemas.microsoft.com/office/drawing/2014/main" id="{0A8B1ACF-D29E-439B-85AC-ED50B40E6A58}"/>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33400" y="4389009"/>
              <a:ext cx="2438400" cy="1554480"/>
            </a:xfrm>
            <a:prstGeom prst="rect">
              <a:avLst/>
            </a:prstGeom>
          </p:spPr>
        </p:pic>
        <p:sp>
          <p:nvSpPr>
            <p:cNvPr id="15" name="Isosceles Triangle 14">
              <a:extLst>
                <a:ext uri="{FF2B5EF4-FFF2-40B4-BE49-F238E27FC236}">
                  <a16:creationId xmlns:a16="http://schemas.microsoft.com/office/drawing/2014/main" id="{BF8C13F2-9D24-4302-B16E-4F9EC312FCAC}"/>
                </a:ext>
              </a:extLst>
            </p:cNvPr>
            <p:cNvSpPr/>
            <p:nvPr/>
          </p:nvSpPr>
          <p:spPr>
            <a:xfrm>
              <a:off x="1521857" y="5016397"/>
              <a:ext cx="264421" cy="24140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D39590BE-ACFF-4FD4-BE38-F581D681C15E}"/>
              </a:ext>
            </a:extLst>
          </p:cNvPr>
          <p:cNvGrpSpPr/>
          <p:nvPr/>
        </p:nvGrpSpPr>
        <p:grpSpPr>
          <a:xfrm>
            <a:off x="426774" y="6373274"/>
            <a:ext cx="2057400" cy="369332"/>
            <a:chOff x="304800" y="6190120"/>
            <a:chExt cx="2057400" cy="369332"/>
          </a:xfrm>
        </p:grpSpPr>
        <p:sp>
          <p:nvSpPr>
            <p:cNvPr id="19" name="Isosceles Triangle 18">
              <a:extLst>
                <a:ext uri="{FF2B5EF4-FFF2-40B4-BE49-F238E27FC236}">
                  <a16:creationId xmlns:a16="http://schemas.microsoft.com/office/drawing/2014/main" id="{4D6889BC-BF46-4B3C-973D-55C9B3F62DF1}"/>
                </a:ext>
              </a:extLst>
            </p:cNvPr>
            <p:cNvSpPr/>
            <p:nvPr/>
          </p:nvSpPr>
          <p:spPr>
            <a:xfrm>
              <a:off x="304800" y="6190120"/>
              <a:ext cx="423555" cy="34879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8578FC94-C1D1-4AD8-B3E9-B8945EF8D49E}"/>
                </a:ext>
              </a:extLst>
            </p:cNvPr>
            <p:cNvSpPr txBox="1"/>
            <p:nvPr/>
          </p:nvSpPr>
          <p:spPr>
            <a:xfrm>
              <a:off x="818708" y="6190120"/>
              <a:ext cx="1543492" cy="369332"/>
            </a:xfrm>
            <a:prstGeom prst="rect">
              <a:avLst/>
            </a:prstGeom>
            <a:noFill/>
          </p:spPr>
          <p:txBody>
            <a:bodyPr wrap="square" rtlCol="0">
              <a:spAutoFit/>
            </a:bodyPr>
            <a:lstStyle/>
            <a:p>
              <a:r>
                <a:rPr lang="en-US" dirty="0"/>
                <a:t>= virus</a:t>
              </a:r>
            </a:p>
          </p:txBody>
        </p:sp>
      </p:grpSp>
      <p:grpSp>
        <p:nvGrpSpPr>
          <p:cNvPr id="24" name="Group 23">
            <a:extLst>
              <a:ext uri="{FF2B5EF4-FFF2-40B4-BE49-F238E27FC236}">
                <a16:creationId xmlns:a16="http://schemas.microsoft.com/office/drawing/2014/main" id="{295B217F-0520-4607-942E-5224A91CFA46}"/>
              </a:ext>
            </a:extLst>
          </p:cNvPr>
          <p:cNvGrpSpPr/>
          <p:nvPr/>
        </p:nvGrpSpPr>
        <p:grpSpPr>
          <a:xfrm>
            <a:off x="6324600" y="2649725"/>
            <a:ext cx="3113491" cy="2989075"/>
            <a:chOff x="2590800" y="2603941"/>
            <a:chExt cx="3448492" cy="3425946"/>
          </a:xfrm>
        </p:grpSpPr>
        <p:grpSp>
          <p:nvGrpSpPr>
            <p:cNvPr id="25" name="Group 24">
              <a:extLst>
                <a:ext uri="{FF2B5EF4-FFF2-40B4-BE49-F238E27FC236}">
                  <a16:creationId xmlns:a16="http://schemas.microsoft.com/office/drawing/2014/main" id="{30E00091-F524-4D7F-B21A-BE9C4E518915}"/>
                </a:ext>
              </a:extLst>
            </p:cNvPr>
            <p:cNvGrpSpPr/>
            <p:nvPr/>
          </p:nvGrpSpPr>
          <p:grpSpPr>
            <a:xfrm>
              <a:off x="2590800" y="2603941"/>
              <a:ext cx="3448492" cy="3425946"/>
              <a:chOff x="2032211" y="3696179"/>
              <a:chExt cx="1960679" cy="1967645"/>
            </a:xfrm>
          </p:grpSpPr>
          <p:pic>
            <p:nvPicPr>
              <p:cNvPr id="30" name="Picture 29">
                <a:extLst>
                  <a:ext uri="{FF2B5EF4-FFF2-40B4-BE49-F238E27FC236}">
                    <a16:creationId xmlns:a16="http://schemas.microsoft.com/office/drawing/2014/main" id="{03E16E49-3171-4004-9AEA-B6982D694AF3}"/>
                  </a:ext>
                </a:extLst>
              </p:cNvPr>
              <p:cNvPicPr>
                <a:picLocks noChangeAspect="1"/>
              </p:cNvPicPr>
              <p:nvPr/>
            </p:nvPicPr>
            <p:blipFill rotWithShape="1">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492" t="2271" r="1709" b="1590"/>
              <a:stretch/>
            </p:blipFill>
            <p:spPr>
              <a:xfrm>
                <a:off x="2032211" y="3696179"/>
                <a:ext cx="1960679" cy="1967645"/>
              </a:xfrm>
              <a:prstGeom prst="rect">
                <a:avLst/>
              </a:prstGeom>
            </p:spPr>
          </p:pic>
          <p:sp>
            <p:nvSpPr>
              <p:cNvPr id="31" name="Isosceles Triangle 30">
                <a:extLst>
                  <a:ext uri="{FF2B5EF4-FFF2-40B4-BE49-F238E27FC236}">
                    <a16:creationId xmlns:a16="http://schemas.microsoft.com/office/drawing/2014/main" id="{A1C4D19B-1EF9-41C2-8A43-007DC758A776}"/>
                  </a:ext>
                </a:extLst>
              </p:cNvPr>
              <p:cNvSpPr/>
              <p:nvPr/>
            </p:nvSpPr>
            <p:spPr>
              <a:xfrm>
                <a:off x="2495281" y="4657675"/>
                <a:ext cx="198822" cy="16775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Isosceles Triangle 25">
              <a:extLst>
                <a:ext uri="{FF2B5EF4-FFF2-40B4-BE49-F238E27FC236}">
                  <a16:creationId xmlns:a16="http://schemas.microsoft.com/office/drawing/2014/main" id="{1F375A76-53AC-4616-9860-820BF04A37E6}"/>
                </a:ext>
              </a:extLst>
            </p:cNvPr>
            <p:cNvSpPr/>
            <p:nvPr/>
          </p:nvSpPr>
          <p:spPr>
            <a:xfrm>
              <a:off x="3833599" y="3985964"/>
              <a:ext cx="349693" cy="29207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Isosceles Triangle 26">
              <a:extLst>
                <a:ext uri="{FF2B5EF4-FFF2-40B4-BE49-F238E27FC236}">
                  <a16:creationId xmlns:a16="http://schemas.microsoft.com/office/drawing/2014/main" id="{7D5FC4EA-B411-4FA7-8E39-AA76DB565934}"/>
                </a:ext>
              </a:extLst>
            </p:cNvPr>
            <p:cNvSpPr/>
            <p:nvPr/>
          </p:nvSpPr>
          <p:spPr>
            <a:xfrm>
              <a:off x="4261939" y="3693888"/>
              <a:ext cx="349693" cy="29207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Isosceles Triangle 27">
              <a:extLst>
                <a:ext uri="{FF2B5EF4-FFF2-40B4-BE49-F238E27FC236}">
                  <a16:creationId xmlns:a16="http://schemas.microsoft.com/office/drawing/2014/main" id="{BE48463D-D769-483D-855A-C6BD4AD355F2}"/>
                </a:ext>
              </a:extLst>
            </p:cNvPr>
            <p:cNvSpPr/>
            <p:nvPr/>
          </p:nvSpPr>
          <p:spPr>
            <a:xfrm>
              <a:off x="4496673" y="4166389"/>
              <a:ext cx="349693" cy="29207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Isosceles Triangle 28">
              <a:extLst>
                <a:ext uri="{FF2B5EF4-FFF2-40B4-BE49-F238E27FC236}">
                  <a16:creationId xmlns:a16="http://schemas.microsoft.com/office/drawing/2014/main" id="{C97A469F-CBCE-4722-B394-90E6EC204DC2}"/>
                </a:ext>
              </a:extLst>
            </p:cNvPr>
            <p:cNvSpPr/>
            <p:nvPr/>
          </p:nvSpPr>
          <p:spPr>
            <a:xfrm>
              <a:off x="4030543" y="4495071"/>
              <a:ext cx="349693" cy="29207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 name="Straight Arrow Connector 5">
            <a:extLst>
              <a:ext uri="{FF2B5EF4-FFF2-40B4-BE49-F238E27FC236}">
                <a16:creationId xmlns:a16="http://schemas.microsoft.com/office/drawing/2014/main" id="{63A598C5-7B00-45AB-BF7A-EA469B7148CF}"/>
              </a:ext>
            </a:extLst>
          </p:cNvPr>
          <p:cNvCxnSpPr>
            <a:cxnSpLocks/>
          </p:cNvCxnSpPr>
          <p:nvPr/>
        </p:nvCxnSpPr>
        <p:spPr>
          <a:xfrm>
            <a:off x="2362200" y="3912404"/>
            <a:ext cx="1219200" cy="1010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95489FA-9461-4697-B16D-A3F402400491}"/>
              </a:ext>
            </a:extLst>
          </p:cNvPr>
          <p:cNvCxnSpPr>
            <a:cxnSpLocks/>
          </p:cNvCxnSpPr>
          <p:nvPr/>
        </p:nvCxnSpPr>
        <p:spPr>
          <a:xfrm flipV="1">
            <a:off x="5574331" y="3889642"/>
            <a:ext cx="1295400" cy="829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B96BEA3-A6A9-40A3-8E6B-34824BE8999F}"/>
              </a:ext>
            </a:extLst>
          </p:cNvPr>
          <p:cNvSpPr txBox="1"/>
          <p:nvPr/>
        </p:nvSpPr>
        <p:spPr>
          <a:xfrm>
            <a:off x="2579588" y="3477903"/>
            <a:ext cx="808716" cy="461665"/>
          </a:xfrm>
          <a:prstGeom prst="rect">
            <a:avLst/>
          </a:prstGeom>
          <a:noFill/>
        </p:spPr>
        <p:txBody>
          <a:bodyPr wrap="square" rtlCol="0">
            <a:spAutoFit/>
          </a:bodyPr>
          <a:lstStyle/>
          <a:p>
            <a:r>
              <a:rPr lang="en-US" sz="2400" b="1" dirty="0"/>
              <a:t>Bite</a:t>
            </a:r>
          </a:p>
        </p:txBody>
      </p:sp>
      <p:sp>
        <p:nvSpPr>
          <p:cNvPr id="39" name="TextBox 38">
            <a:extLst>
              <a:ext uri="{FF2B5EF4-FFF2-40B4-BE49-F238E27FC236}">
                <a16:creationId xmlns:a16="http://schemas.microsoft.com/office/drawing/2014/main" id="{E760F74D-E565-412C-B547-9ED80E638EE5}"/>
              </a:ext>
            </a:extLst>
          </p:cNvPr>
          <p:cNvSpPr txBox="1"/>
          <p:nvPr/>
        </p:nvSpPr>
        <p:spPr>
          <a:xfrm>
            <a:off x="5529883" y="3417267"/>
            <a:ext cx="1233809" cy="461665"/>
          </a:xfrm>
          <a:prstGeom prst="rect">
            <a:avLst/>
          </a:prstGeom>
          <a:noFill/>
        </p:spPr>
        <p:txBody>
          <a:bodyPr wrap="square" rtlCol="0">
            <a:spAutoFit/>
          </a:bodyPr>
          <a:lstStyle/>
          <a:p>
            <a:r>
              <a:rPr lang="en-US" sz="2400" b="1" dirty="0"/>
              <a:t>Infected</a:t>
            </a:r>
          </a:p>
        </p:txBody>
      </p:sp>
    </p:spTree>
    <p:extLst>
      <p:ext uri="{BB962C8B-B14F-4D97-AF65-F5344CB8AC3E}">
        <p14:creationId xmlns:p14="http://schemas.microsoft.com/office/powerpoint/2010/main" val="3533553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14B0A-0C36-4305-8753-4BA64FDDE3A3}"/>
              </a:ext>
            </a:extLst>
          </p:cNvPr>
          <p:cNvSpPr>
            <a:spLocks noGrp="1"/>
          </p:cNvSpPr>
          <p:nvPr>
            <p:ph type="title"/>
          </p:nvPr>
        </p:nvSpPr>
        <p:spPr/>
        <p:txBody>
          <a:bodyPr/>
          <a:lstStyle/>
          <a:p>
            <a:r>
              <a:rPr lang="en-US" dirty="0"/>
              <a:t>EEE and WNV Transmission Cycle</a:t>
            </a:r>
          </a:p>
        </p:txBody>
      </p:sp>
      <p:sp>
        <p:nvSpPr>
          <p:cNvPr id="4" name="Footer Placeholder 3">
            <a:extLst>
              <a:ext uri="{FF2B5EF4-FFF2-40B4-BE49-F238E27FC236}">
                <a16:creationId xmlns:a16="http://schemas.microsoft.com/office/drawing/2014/main" id="{119948DB-6C2A-4B79-A98B-B59C7EFF7FE9}"/>
              </a:ext>
            </a:extLst>
          </p:cNvPr>
          <p:cNvSpPr>
            <a:spLocks noGrp="1"/>
          </p:cNvSpPr>
          <p:nvPr>
            <p:ph type="ftr" sz="quarter" idx="11"/>
          </p:nvPr>
        </p:nvSpPr>
        <p:spPr/>
        <p:txBody>
          <a:bodyPr/>
          <a:lstStyle/>
          <a:p>
            <a:r>
              <a:rPr lang="en-US" dirty="0"/>
              <a:t>Maine Center for Disease Control and Prevention</a:t>
            </a:r>
          </a:p>
        </p:txBody>
      </p:sp>
      <p:pic>
        <p:nvPicPr>
          <p:cNvPr id="49" name="Picture 2">
            <a:extLst>
              <a:ext uri="{FF2B5EF4-FFF2-40B4-BE49-F238E27FC236}">
                <a16:creationId xmlns:a16="http://schemas.microsoft.com/office/drawing/2014/main" id="{7F2DD359-0EE7-4E4C-BB48-8ED1C1FAD5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3115" y="1543655"/>
            <a:ext cx="3407833" cy="2268643"/>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0" name="Picture 6">
            <a:extLst>
              <a:ext uri="{FF2B5EF4-FFF2-40B4-BE49-F238E27FC236}">
                <a16:creationId xmlns:a16="http://schemas.microsoft.com/office/drawing/2014/main" id="{8C42A603-EAE2-4F69-9C68-E6E547B123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3115" y="4198786"/>
            <a:ext cx="3530193" cy="2647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5" name="TextBox 74">
            <a:extLst>
              <a:ext uri="{FF2B5EF4-FFF2-40B4-BE49-F238E27FC236}">
                <a16:creationId xmlns:a16="http://schemas.microsoft.com/office/drawing/2014/main" id="{44C9B2D3-70CC-4EEB-B5D0-E9C9C773C3D4}"/>
              </a:ext>
            </a:extLst>
          </p:cNvPr>
          <p:cNvSpPr txBox="1"/>
          <p:nvPr/>
        </p:nvSpPr>
        <p:spPr>
          <a:xfrm>
            <a:off x="3580562" y="3737121"/>
            <a:ext cx="2218190" cy="461665"/>
          </a:xfrm>
          <a:prstGeom prst="rect">
            <a:avLst/>
          </a:prstGeom>
          <a:noFill/>
        </p:spPr>
        <p:txBody>
          <a:bodyPr wrap="square" rtlCol="0">
            <a:spAutoFit/>
          </a:bodyPr>
          <a:lstStyle/>
          <a:p>
            <a:pPr algn="ctr"/>
            <a:r>
              <a:rPr lang="en-US" sz="2400" dirty="0"/>
              <a:t>Dead-end hosts</a:t>
            </a:r>
          </a:p>
        </p:txBody>
      </p:sp>
      <p:grpSp>
        <p:nvGrpSpPr>
          <p:cNvPr id="59" name="Group 58">
            <a:extLst>
              <a:ext uri="{FF2B5EF4-FFF2-40B4-BE49-F238E27FC236}">
                <a16:creationId xmlns:a16="http://schemas.microsoft.com/office/drawing/2014/main" id="{A62F84D1-94EE-4C37-A3A9-FAE6B8499B7E}"/>
              </a:ext>
            </a:extLst>
          </p:cNvPr>
          <p:cNvGrpSpPr/>
          <p:nvPr/>
        </p:nvGrpSpPr>
        <p:grpSpPr>
          <a:xfrm>
            <a:off x="40433" y="3127672"/>
            <a:ext cx="2651999" cy="1607774"/>
            <a:chOff x="6099575" y="2706241"/>
            <a:chExt cx="2514600" cy="1554480"/>
          </a:xfrm>
        </p:grpSpPr>
        <p:pic>
          <p:nvPicPr>
            <p:cNvPr id="61" name="Picture 60">
              <a:extLst>
                <a:ext uri="{FF2B5EF4-FFF2-40B4-BE49-F238E27FC236}">
                  <a16:creationId xmlns:a16="http://schemas.microsoft.com/office/drawing/2014/main" id="{10121A46-975B-493E-A40B-5AC83C561184}"/>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315657">
              <a:off x="6099575" y="2706241"/>
              <a:ext cx="2514600" cy="1554480"/>
            </a:xfrm>
            <a:prstGeom prst="rect">
              <a:avLst/>
            </a:prstGeom>
          </p:spPr>
        </p:pic>
        <p:sp>
          <p:nvSpPr>
            <p:cNvPr id="64" name="Isosceles Triangle 63">
              <a:extLst>
                <a:ext uri="{FF2B5EF4-FFF2-40B4-BE49-F238E27FC236}">
                  <a16:creationId xmlns:a16="http://schemas.microsoft.com/office/drawing/2014/main" id="{3675C81F-5D3C-411E-BC66-E1067FB716B9}"/>
                </a:ext>
              </a:extLst>
            </p:cNvPr>
            <p:cNvSpPr/>
            <p:nvPr/>
          </p:nvSpPr>
          <p:spPr>
            <a:xfrm>
              <a:off x="7137923" y="3371015"/>
              <a:ext cx="253477" cy="2103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5" name="Picture 64">
            <a:extLst>
              <a:ext uri="{FF2B5EF4-FFF2-40B4-BE49-F238E27FC236}">
                <a16:creationId xmlns:a16="http://schemas.microsoft.com/office/drawing/2014/main" id="{3E04B9A0-F706-4632-B467-4DDB468073EB}"/>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315657">
            <a:off x="6563269" y="2990368"/>
            <a:ext cx="2659182" cy="1643858"/>
          </a:xfrm>
          <a:prstGeom prst="rect">
            <a:avLst/>
          </a:prstGeom>
        </p:spPr>
      </p:pic>
      <p:cxnSp>
        <p:nvCxnSpPr>
          <p:cNvPr id="5" name="Straight Arrow Connector 4">
            <a:extLst>
              <a:ext uri="{FF2B5EF4-FFF2-40B4-BE49-F238E27FC236}">
                <a16:creationId xmlns:a16="http://schemas.microsoft.com/office/drawing/2014/main" id="{45EAC461-EC99-4B04-AC6F-098AD61BF01A}"/>
              </a:ext>
            </a:extLst>
          </p:cNvPr>
          <p:cNvCxnSpPr>
            <a:cxnSpLocks/>
          </p:cNvCxnSpPr>
          <p:nvPr/>
        </p:nvCxnSpPr>
        <p:spPr>
          <a:xfrm flipV="1">
            <a:off x="1837347" y="2374931"/>
            <a:ext cx="963407" cy="101283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C44D1B9B-6709-4FDE-9E5F-92F78DAC02DC}"/>
              </a:ext>
            </a:extLst>
          </p:cNvPr>
          <p:cNvCxnSpPr>
            <a:cxnSpLocks/>
          </p:cNvCxnSpPr>
          <p:nvPr/>
        </p:nvCxnSpPr>
        <p:spPr>
          <a:xfrm>
            <a:off x="1873458" y="4680462"/>
            <a:ext cx="927296" cy="86487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15D51E5-D511-4CF2-86EC-A0C22DFFB292}"/>
              </a:ext>
            </a:extLst>
          </p:cNvPr>
          <p:cNvCxnSpPr/>
          <p:nvPr/>
        </p:nvCxnSpPr>
        <p:spPr>
          <a:xfrm>
            <a:off x="6493505" y="2057400"/>
            <a:ext cx="1202695" cy="10668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41DC504-3772-477E-B992-5059B39740DE}"/>
              </a:ext>
            </a:extLst>
          </p:cNvPr>
          <p:cNvCxnSpPr>
            <a:cxnSpLocks/>
          </p:cNvCxnSpPr>
          <p:nvPr/>
        </p:nvCxnSpPr>
        <p:spPr>
          <a:xfrm flipV="1">
            <a:off x="6615865" y="4680462"/>
            <a:ext cx="1080335" cy="98779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77D1F8D-A3D6-4F71-A701-0D18C8C1C13A}"/>
              </a:ext>
            </a:extLst>
          </p:cNvPr>
          <p:cNvSpPr txBox="1"/>
          <p:nvPr/>
        </p:nvSpPr>
        <p:spPr>
          <a:xfrm rot="18903163">
            <a:off x="1735311" y="2555378"/>
            <a:ext cx="701830" cy="461665"/>
          </a:xfrm>
          <a:prstGeom prst="rect">
            <a:avLst/>
          </a:prstGeom>
          <a:noFill/>
        </p:spPr>
        <p:txBody>
          <a:bodyPr wrap="square" rtlCol="0">
            <a:spAutoFit/>
          </a:bodyPr>
          <a:lstStyle/>
          <a:p>
            <a:r>
              <a:rPr lang="en-US" sz="2400" b="1" dirty="0"/>
              <a:t>Bite</a:t>
            </a:r>
          </a:p>
        </p:txBody>
      </p:sp>
      <p:sp>
        <p:nvSpPr>
          <p:cNvPr id="67" name="TextBox 66">
            <a:extLst>
              <a:ext uri="{FF2B5EF4-FFF2-40B4-BE49-F238E27FC236}">
                <a16:creationId xmlns:a16="http://schemas.microsoft.com/office/drawing/2014/main" id="{7D30E185-5945-4E2A-99B3-F16A300B7E06}"/>
              </a:ext>
            </a:extLst>
          </p:cNvPr>
          <p:cNvSpPr txBox="1"/>
          <p:nvPr/>
        </p:nvSpPr>
        <p:spPr>
          <a:xfrm rot="2618214">
            <a:off x="1683513" y="4941349"/>
            <a:ext cx="701830" cy="461665"/>
          </a:xfrm>
          <a:prstGeom prst="rect">
            <a:avLst/>
          </a:prstGeom>
          <a:noFill/>
        </p:spPr>
        <p:txBody>
          <a:bodyPr wrap="square" rtlCol="0">
            <a:spAutoFit/>
          </a:bodyPr>
          <a:lstStyle/>
          <a:p>
            <a:r>
              <a:rPr lang="en-US" sz="2400" b="1" dirty="0"/>
              <a:t>Bite</a:t>
            </a:r>
          </a:p>
        </p:txBody>
      </p:sp>
      <p:sp>
        <p:nvSpPr>
          <p:cNvPr id="17" name="Multiplication Sign 16">
            <a:extLst>
              <a:ext uri="{FF2B5EF4-FFF2-40B4-BE49-F238E27FC236}">
                <a16:creationId xmlns:a16="http://schemas.microsoft.com/office/drawing/2014/main" id="{27EEDDF9-8926-4403-96C7-4984BF1B6B1E}"/>
              </a:ext>
            </a:extLst>
          </p:cNvPr>
          <p:cNvSpPr/>
          <p:nvPr/>
        </p:nvSpPr>
        <p:spPr>
          <a:xfrm>
            <a:off x="6412226" y="1843524"/>
            <a:ext cx="1202695" cy="136869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Multiplication Sign 67">
            <a:extLst>
              <a:ext uri="{FF2B5EF4-FFF2-40B4-BE49-F238E27FC236}">
                <a16:creationId xmlns:a16="http://schemas.microsoft.com/office/drawing/2014/main" id="{141406C6-BECD-48AD-A0E2-4B87176D42BF}"/>
              </a:ext>
            </a:extLst>
          </p:cNvPr>
          <p:cNvSpPr/>
          <p:nvPr/>
        </p:nvSpPr>
        <p:spPr>
          <a:xfrm>
            <a:off x="6493505" y="4593223"/>
            <a:ext cx="1202695" cy="136869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a:extLst>
              <a:ext uri="{FF2B5EF4-FFF2-40B4-BE49-F238E27FC236}">
                <a16:creationId xmlns:a16="http://schemas.microsoft.com/office/drawing/2014/main" id="{24BC92B6-1B57-4A01-A193-12F9A2803BC6}"/>
              </a:ext>
            </a:extLst>
          </p:cNvPr>
          <p:cNvGrpSpPr/>
          <p:nvPr/>
        </p:nvGrpSpPr>
        <p:grpSpPr>
          <a:xfrm>
            <a:off x="106817" y="6417498"/>
            <a:ext cx="2057400" cy="369332"/>
            <a:chOff x="304800" y="6190120"/>
            <a:chExt cx="2057400" cy="369332"/>
          </a:xfrm>
        </p:grpSpPr>
        <p:sp>
          <p:nvSpPr>
            <p:cNvPr id="70" name="Isosceles Triangle 69">
              <a:extLst>
                <a:ext uri="{FF2B5EF4-FFF2-40B4-BE49-F238E27FC236}">
                  <a16:creationId xmlns:a16="http://schemas.microsoft.com/office/drawing/2014/main" id="{23458229-FC80-4DE4-9EB8-591D9FDD1C44}"/>
                </a:ext>
              </a:extLst>
            </p:cNvPr>
            <p:cNvSpPr/>
            <p:nvPr/>
          </p:nvSpPr>
          <p:spPr>
            <a:xfrm>
              <a:off x="304800" y="6190120"/>
              <a:ext cx="423555" cy="34879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a:extLst>
                <a:ext uri="{FF2B5EF4-FFF2-40B4-BE49-F238E27FC236}">
                  <a16:creationId xmlns:a16="http://schemas.microsoft.com/office/drawing/2014/main" id="{0F609448-5D39-4BB5-9FFB-D022390BE53A}"/>
                </a:ext>
              </a:extLst>
            </p:cNvPr>
            <p:cNvSpPr txBox="1"/>
            <p:nvPr/>
          </p:nvSpPr>
          <p:spPr>
            <a:xfrm>
              <a:off x="818708" y="6190120"/>
              <a:ext cx="1543492" cy="369332"/>
            </a:xfrm>
            <a:prstGeom prst="rect">
              <a:avLst/>
            </a:prstGeom>
            <a:noFill/>
          </p:spPr>
          <p:txBody>
            <a:bodyPr wrap="square" rtlCol="0">
              <a:spAutoFit/>
            </a:bodyPr>
            <a:lstStyle/>
            <a:p>
              <a:r>
                <a:rPr lang="en-US" dirty="0"/>
                <a:t>= virus</a:t>
              </a:r>
            </a:p>
          </p:txBody>
        </p:sp>
      </p:grpSp>
    </p:spTree>
    <p:extLst>
      <p:ext uri="{BB962C8B-B14F-4D97-AF65-F5344CB8AC3E}">
        <p14:creationId xmlns:p14="http://schemas.microsoft.com/office/powerpoint/2010/main" val="3851437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CC407-0E11-490F-881B-4E87BA4E194D}"/>
              </a:ext>
            </a:extLst>
          </p:cNvPr>
          <p:cNvSpPr>
            <a:spLocks noGrp="1"/>
          </p:cNvSpPr>
          <p:nvPr>
            <p:ph type="title"/>
          </p:nvPr>
        </p:nvSpPr>
        <p:spPr/>
        <p:txBody>
          <a:bodyPr/>
          <a:lstStyle/>
          <a:p>
            <a:r>
              <a:rPr lang="en-US" dirty="0"/>
              <a:t>What can happen if an infected mosquito bites me? </a:t>
            </a:r>
          </a:p>
        </p:txBody>
      </p:sp>
      <p:sp>
        <p:nvSpPr>
          <p:cNvPr id="4" name="Footer Placeholder 3">
            <a:extLst>
              <a:ext uri="{FF2B5EF4-FFF2-40B4-BE49-F238E27FC236}">
                <a16:creationId xmlns:a16="http://schemas.microsoft.com/office/drawing/2014/main" id="{6CB63C16-5BB0-430C-BF81-9888BA647D69}"/>
              </a:ext>
            </a:extLst>
          </p:cNvPr>
          <p:cNvSpPr>
            <a:spLocks noGrp="1"/>
          </p:cNvSpPr>
          <p:nvPr>
            <p:ph type="ftr" sz="quarter" idx="11"/>
          </p:nvPr>
        </p:nvSpPr>
        <p:spPr/>
        <p:txBody>
          <a:bodyPr/>
          <a:lstStyle/>
          <a:p>
            <a:r>
              <a:rPr lang="en-US"/>
              <a:t>Maine Center for Disease Control and Prevention</a:t>
            </a:r>
            <a:endParaRPr lang="en-US" dirty="0"/>
          </a:p>
        </p:txBody>
      </p:sp>
      <p:sp>
        <p:nvSpPr>
          <p:cNvPr id="8" name="TextBox 7">
            <a:extLst>
              <a:ext uri="{FF2B5EF4-FFF2-40B4-BE49-F238E27FC236}">
                <a16:creationId xmlns:a16="http://schemas.microsoft.com/office/drawing/2014/main" id="{09834012-18D5-4230-A3B7-973D14A8EAD9}"/>
              </a:ext>
            </a:extLst>
          </p:cNvPr>
          <p:cNvSpPr txBox="1"/>
          <p:nvPr/>
        </p:nvSpPr>
        <p:spPr>
          <a:xfrm>
            <a:off x="1219200" y="4662800"/>
            <a:ext cx="1295400" cy="584775"/>
          </a:xfrm>
          <a:prstGeom prst="rect">
            <a:avLst/>
          </a:prstGeom>
          <a:noFill/>
        </p:spPr>
        <p:txBody>
          <a:bodyPr wrap="square" rtlCol="0">
            <a:spAutoFit/>
          </a:bodyPr>
          <a:lstStyle/>
          <a:p>
            <a:pPr algn="ctr"/>
            <a:r>
              <a:rPr lang="en-US" sz="3200" dirty="0"/>
              <a:t>Fever</a:t>
            </a:r>
          </a:p>
        </p:txBody>
      </p:sp>
      <p:sp>
        <p:nvSpPr>
          <p:cNvPr id="9" name="TextBox 8">
            <a:extLst>
              <a:ext uri="{FF2B5EF4-FFF2-40B4-BE49-F238E27FC236}">
                <a16:creationId xmlns:a16="http://schemas.microsoft.com/office/drawing/2014/main" id="{E82C6D1D-3BC0-42D7-A6A2-AFCC020DAD94}"/>
              </a:ext>
            </a:extLst>
          </p:cNvPr>
          <p:cNvSpPr txBox="1"/>
          <p:nvPr/>
        </p:nvSpPr>
        <p:spPr>
          <a:xfrm>
            <a:off x="5871097" y="4206183"/>
            <a:ext cx="1981200" cy="584775"/>
          </a:xfrm>
          <a:prstGeom prst="rect">
            <a:avLst/>
          </a:prstGeom>
          <a:noFill/>
        </p:spPr>
        <p:txBody>
          <a:bodyPr wrap="square" rtlCol="0">
            <a:spAutoFit/>
          </a:bodyPr>
          <a:lstStyle/>
          <a:p>
            <a:pPr algn="ctr"/>
            <a:r>
              <a:rPr lang="en-US" sz="3200" dirty="0"/>
              <a:t>Headache</a:t>
            </a:r>
          </a:p>
        </p:txBody>
      </p:sp>
      <p:sp>
        <p:nvSpPr>
          <p:cNvPr id="10" name="TextBox 9">
            <a:extLst>
              <a:ext uri="{FF2B5EF4-FFF2-40B4-BE49-F238E27FC236}">
                <a16:creationId xmlns:a16="http://schemas.microsoft.com/office/drawing/2014/main" id="{ED4C03B5-1FB0-4150-9AFF-3938A1D27A3A}"/>
              </a:ext>
            </a:extLst>
          </p:cNvPr>
          <p:cNvSpPr txBox="1"/>
          <p:nvPr/>
        </p:nvSpPr>
        <p:spPr>
          <a:xfrm>
            <a:off x="770467" y="3522961"/>
            <a:ext cx="2209800" cy="584775"/>
          </a:xfrm>
          <a:prstGeom prst="rect">
            <a:avLst/>
          </a:prstGeom>
          <a:noFill/>
        </p:spPr>
        <p:txBody>
          <a:bodyPr wrap="square" rtlCol="0">
            <a:spAutoFit/>
          </a:bodyPr>
          <a:lstStyle/>
          <a:p>
            <a:pPr algn="ctr"/>
            <a:r>
              <a:rPr lang="en-US" sz="3200" dirty="0"/>
              <a:t>Body aches</a:t>
            </a:r>
          </a:p>
        </p:txBody>
      </p:sp>
      <p:sp>
        <p:nvSpPr>
          <p:cNvPr id="11" name="TextBox 10">
            <a:extLst>
              <a:ext uri="{FF2B5EF4-FFF2-40B4-BE49-F238E27FC236}">
                <a16:creationId xmlns:a16="http://schemas.microsoft.com/office/drawing/2014/main" id="{6B9D3EEE-F71A-4537-BE43-F0F511045E74}"/>
              </a:ext>
            </a:extLst>
          </p:cNvPr>
          <p:cNvSpPr txBox="1"/>
          <p:nvPr/>
        </p:nvSpPr>
        <p:spPr>
          <a:xfrm>
            <a:off x="5475034" y="2938186"/>
            <a:ext cx="2773326" cy="584775"/>
          </a:xfrm>
          <a:prstGeom prst="rect">
            <a:avLst/>
          </a:prstGeom>
          <a:noFill/>
        </p:spPr>
        <p:txBody>
          <a:bodyPr wrap="square" rtlCol="0">
            <a:spAutoFit/>
          </a:bodyPr>
          <a:lstStyle/>
          <a:p>
            <a:pPr algn="ctr"/>
            <a:r>
              <a:rPr lang="en-US" sz="3200" dirty="0"/>
              <a:t>Lack of energy</a:t>
            </a:r>
          </a:p>
        </p:txBody>
      </p:sp>
      <p:sp>
        <p:nvSpPr>
          <p:cNvPr id="12" name="TextBox 11">
            <a:extLst>
              <a:ext uri="{FF2B5EF4-FFF2-40B4-BE49-F238E27FC236}">
                <a16:creationId xmlns:a16="http://schemas.microsoft.com/office/drawing/2014/main" id="{1AF486BA-BB4F-4363-B930-EDA766F5FF78}"/>
              </a:ext>
            </a:extLst>
          </p:cNvPr>
          <p:cNvSpPr txBox="1"/>
          <p:nvPr/>
        </p:nvSpPr>
        <p:spPr>
          <a:xfrm>
            <a:off x="762000" y="2231093"/>
            <a:ext cx="2209800" cy="584775"/>
          </a:xfrm>
          <a:prstGeom prst="rect">
            <a:avLst/>
          </a:prstGeom>
          <a:noFill/>
        </p:spPr>
        <p:txBody>
          <a:bodyPr wrap="square" rtlCol="0">
            <a:spAutoFit/>
          </a:bodyPr>
          <a:lstStyle/>
          <a:p>
            <a:pPr algn="ctr"/>
            <a:r>
              <a:rPr lang="en-US" sz="3200" dirty="0"/>
              <a:t>Encephalitis</a:t>
            </a:r>
          </a:p>
        </p:txBody>
      </p:sp>
      <p:sp>
        <p:nvSpPr>
          <p:cNvPr id="13" name="TextBox 12">
            <a:extLst>
              <a:ext uri="{FF2B5EF4-FFF2-40B4-BE49-F238E27FC236}">
                <a16:creationId xmlns:a16="http://schemas.microsoft.com/office/drawing/2014/main" id="{5C5EFF93-8B80-4F4D-B326-CF7F93566D0C}"/>
              </a:ext>
            </a:extLst>
          </p:cNvPr>
          <p:cNvSpPr txBox="1"/>
          <p:nvPr/>
        </p:nvSpPr>
        <p:spPr>
          <a:xfrm>
            <a:off x="5838472" y="1670189"/>
            <a:ext cx="1943100" cy="584775"/>
          </a:xfrm>
          <a:prstGeom prst="rect">
            <a:avLst/>
          </a:prstGeom>
          <a:noFill/>
        </p:spPr>
        <p:txBody>
          <a:bodyPr wrap="square" rtlCol="0">
            <a:spAutoFit/>
          </a:bodyPr>
          <a:lstStyle/>
          <a:p>
            <a:pPr algn="ctr"/>
            <a:r>
              <a:rPr lang="en-US" sz="3200" dirty="0"/>
              <a:t>Meningitis</a:t>
            </a:r>
          </a:p>
        </p:txBody>
      </p:sp>
      <p:sp>
        <p:nvSpPr>
          <p:cNvPr id="14" name="TextBox 13">
            <a:extLst>
              <a:ext uri="{FF2B5EF4-FFF2-40B4-BE49-F238E27FC236}">
                <a16:creationId xmlns:a16="http://schemas.microsoft.com/office/drawing/2014/main" id="{51FB02CF-E3A0-4F83-BCF2-5E5466E6D953}"/>
              </a:ext>
            </a:extLst>
          </p:cNvPr>
          <p:cNvSpPr txBox="1"/>
          <p:nvPr/>
        </p:nvSpPr>
        <p:spPr>
          <a:xfrm>
            <a:off x="685800" y="5804494"/>
            <a:ext cx="7391400" cy="461665"/>
          </a:xfrm>
          <a:prstGeom prst="rect">
            <a:avLst/>
          </a:prstGeom>
          <a:noFill/>
        </p:spPr>
        <p:txBody>
          <a:bodyPr wrap="square" rtlCol="0">
            <a:spAutoFit/>
          </a:bodyPr>
          <a:lstStyle/>
          <a:p>
            <a:pPr algn="ctr"/>
            <a:r>
              <a:rPr lang="en-US" sz="2400" b="1" dirty="0"/>
              <a:t>But MOST people infected will not have any symptoms</a:t>
            </a:r>
          </a:p>
        </p:txBody>
      </p:sp>
      <p:pic>
        <p:nvPicPr>
          <p:cNvPr id="5" name="Picture 4">
            <a:extLst>
              <a:ext uri="{FF2B5EF4-FFF2-40B4-BE49-F238E27FC236}">
                <a16:creationId xmlns:a16="http://schemas.microsoft.com/office/drawing/2014/main" id="{4506C657-C93F-4D42-9F04-6EA9C1AA39E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81" b="98047" l="6641" r="64258">
                        <a14:foregroundMark x1="34961" y1="5469" x2="25195" y2="10742"/>
                        <a14:foregroundMark x1="25195" y1="10742" x2="43945" y2="6445"/>
                        <a14:foregroundMark x1="43945" y1="6445" x2="37695" y2="18164"/>
                        <a14:foregroundMark x1="37695" y1="18164" x2="31641" y2="22656"/>
                        <a14:foregroundMark x1="31641" y1="22656" x2="41992" y2="18750"/>
                        <a14:foregroundMark x1="41992" y1="18750" x2="28906" y2="33203"/>
                        <a14:foregroundMark x1="28906" y1="33203" x2="36328" y2="34570"/>
                        <a14:foregroundMark x1="36328" y1="34570" x2="24219" y2="43750"/>
                        <a14:foregroundMark x1="24219" y1="43750" x2="48633" y2="41016"/>
                        <a14:foregroundMark x1="48633" y1="41016" x2="23828" y2="52930"/>
                        <a14:foregroundMark x1="23828" y1="52930" x2="32813" y2="55273"/>
                        <a14:foregroundMark x1="32813" y1="55273" x2="41016" y2="65039"/>
                        <a14:foregroundMark x1="41016" y1="65039" x2="52344" y2="66992"/>
                        <a14:foregroundMark x1="52344" y1="66992" x2="16797" y2="74805"/>
                        <a14:foregroundMark x1="16797" y1="74805" x2="42969" y2="79102"/>
                        <a14:foregroundMark x1="42969" y1="79102" x2="24414" y2="82227"/>
                        <a14:foregroundMark x1="24414" y1="82227" x2="44922" y2="84766"/>
                        <a14:foregroundMark x1="44922" y1="84766" x2="35742" y2="88477"/>
                        <a14:foregroundMark x1="35742" y1="88477" x2="46484" y2="89844"/>
                        <a14:foregroundMark x1="46484" y1="89844" x2="46289" y2="89648"/>
                        <a14:foregroundMark x1="49609" y1="44531" x2="49805" y2="60742"/>
                        <a14:foregroundMark x1="49805" y1="60742" x2="58789" y2="75977"/>
                        <a14:foregroundMark x1="58789" y1="75977" x2="58594" y2="83984"/>
                        <a14:foregroundMark x1="58594" y1="83984" x2="53516" y2="90039"/>
                        <a14:foregroundMark x1="53516" y1="90039" x2="37109" y2="91016"/>
                        <a14:foregroundMark x1="37109" y1="91016" x2="29297" y2="87695"/>
                        <a14:foregroundMark x1="29297" y1="87695" x2="24023" y2="80859"/>
                        <a14:foregroundMark x1="24023" y1="80859" x2="23828" y2="79883"/>
                        <a14:foregroundMark x1="40039" y1="22656" x2="42578" y2="84570"/>
                        <a14:foregroundMark x1="26563" y1="85938" x2="31641" y2="93359"/>
                        <a14:foregroundMark x1="31641" y1="93359" x2="43359" y2="95508"/>
                        <a14:foregroundMark x1="43359" y1="95508" x2="52344" y2="94922"/>
                        <a14:foregroundMark x1="52344" y1="94922" x2="54688" y2="93359"/>
                        <a14:foregroundMark x1="19531" y1="85547" x2="20703" y2="68945"/>
                        <a14:foregroundMark x1="20703" y1="68945" x2="29688" y2="52148"/>
                        <a14:foregroundMark x1="29688" y1="52148" x2="31250" y2="33984"/>
                        <a14:foregroundMark x1="31250" y1="33984" x2="28125" y2="16211"/>
                        <a14:foregroundMark x1="28125" y1="16211" x2="33008" y2="8789"/>
                        <a14:foregroundMark x1="33008" y1="8789" x2="39063" y2="4492"/>
                        <a14:foregroundMark x1="39063" y1="4492" x2="46680" y2="4492"/>
                        <a14:foregroundMark x1="46680" y1="4492" x2="53906" y2="9570"/>
                        <a14:foregroundMark x1="53906" y1="9570" x2="63086" y2="79297"/>
                        <a14:foregroundMark x1="63086" y1="79297" x2="58594" y2="87109"/>
                        <a14:foregroundMark x1="16211" y1="77148" x2="16602" y2="69141"/>
                        <a14:foregroundMark x1="16602" y1="69141" x2="22266" y2="62109"/>
                        <a14:foregroundMark x1="22266" y1="62109" x2="25000" y2="54102"/>
                        <a14:foregroundMark x1="25000" y1="54102" x2="25586" y2="12500"/>
                        <a14:foregroundMark x1="25586" y1="12500" x2="27930" y2="9180"/>
                        <a14:foregroundMark x1="26367" y1="8594" x2="32813" y2="3320"/>
                        <a14:foregroundMark x1="32813" y1="3320" x2="41016" y2="2148"/>
                        <a14:foregroundMark x1="41016" y1="2148" x2="48242" y2="5273"/>
                        <a14:foregroundMark x1="48242" y1="5273" x2="55078" y2="19141"/>
                        <a14:foregroundMark x1="55078" y1="19141" x2="53711" y2="36914"/>
                        <a14:foregroundMark x1="27344" y1="7617" x2="31641" y2="1172"/>
                        <a14:foregroundMark x1="31641" y1="1172" x2="40625" y2="0"/>
                        <a14:foregroundMark x1="40625" y1="0" x2="48242" y2="3125"/>
                        <a14:foregroundMark x1="48242" y1="3125" x2="52734" y2="7813"/>
                        <a14:foregroundMark x1="53906" y1="33203" x2="58203" y2="58594"/>
                        <a14:foregroundMark x1="58203" y1="58594" x2="64648" y2="76953"/>
                        <a14:foregroundMark x1="65820" y1="75977" x2="53711" y2="96680"/>
                        <a14:foregroundMark x1="53711" y1="96680" x2="37500" y2="97852"/>
                        <a14:foregroundMark x1="37500" y1="97852" x2="23633" y2="88477"/>
                        <a14:foregroundMark x1="23633" y1="88477" x2="19531" y2="81641"/>
                        <a14:foregroundMark x1="16016" y1="75781" x2="15625" y2="84375"/>
                        <a14:foregroundMark x1="15625" y1="84375" x2="19141" y2="90625"/>
                        <a14:foregroundMark x1="19141" y1="90625" x2="25391" y2="95898"/>
                        <a14:foregroundMark x1="25391" y1="95898" x2="32813" y2="98047"/>
                        <a14:foregroundMark x1="32813" y1="98047" x2="40039" y2="97656"/>
                        <a14:foregroundMark x1="31250" y1="63672" x2="25391" y2="68750"/>
                        <a14:foregroundMark x1="25391" y1="68750" x2="21680" y2="77734"/>
                        <a14:foregroundMark x1="21680" y1="77734" x2="24023" y2="84961"/>
                        <a14:foregroundMark x1="24023" y1="84961" x2="31445" y2="88281"/>
                        <a14:foregroundMark x1="31445" y1="88281" x2="40430" y2="87695"/>
                        <a14:foregroundMark x1="40430" y1="87695" x2="50391" y2="82422"/>
                        <a14:foregroundMark x1="50391" y1="82422" x2="52734" y2="70898"/>
                        <a14:foregroundMark x1="52734" y1="70898" x2="47461" y2="63281"/>
                        <a14:foregroundMark x1="47461" y1="63281" x2="35156" y2="65234"/>
                        <a14:foregroundMark x1="35156" y1="65234" x2="29883" y2="75781"/>
                        <a14:foregroundMark x1="29883" y1="75781" x2="41797" y2="84570"/>
                        <a14:foregroundMark x1="41797" y1="84570" x2="55469" y2="77930"/>
                        <a14:foregroundMark x1="55469" y1="77930" x2="50195" y2="66602"/>
                        <a14:foregroundMark x1="50195" y1="66602" x2="41016" y2="68555"/>
                        <a14:foregroundMark x1="41016" y1="68555" x2="35742" y2="75977"/>
                        <a14:foregroundMark x1="35742" y1="75977" x2="44141" y2="66797"/>
                        <a14:foregroundMark x1="44141" y1="66797" x2="40039" y2="57422"/>
                        <a14:foregroundMark x1="40039" y1="57422" x2="33203" y2="52148"/>
                        <a14:foregroundMark x1="33203" y1="52148" x2="44922" y2="36133"/>
                        <a14:foregroundMark x1="44922" y1="36133" x2="33789" y2="31836"/>
                        <a14:foregroundMark x1="33789" y1="31836" x2="40039" y2="26563"/>
                        <a14:foregroundMark x1="40039" y1="26563" x2="44531" y2="20117"/>
                        <a14:foregroundMark x1="44531" y1="20117" x2="47070" y2="19727"/>
                        <a14:foregroundMark x1="45117" y1="18164" x2="44336" y2="46875"/>
                        <a14:foregroundMark x1="44336" y1="46875" x2="58984" y2="79102"/>
                        <a14:foregroundMark x1="58984" y1="79102" x2="56250" y2="86133"/>
                        <a14:foregroundMark x1="56250" y1="86133" x2="43359" y2="88281"/>
                        <a14:foregroundMark x1="52930" y1="25586" x2="52930" y2="37500"/>
                        <a14:foregroundMark x1="34766" y1="18164" x2="33594" y2="10352"/>
                        <a14:foregroundMark x1="33594" y1="10352" x2="40820" y2="12109"/>
                        <a14:foregroundMark x1="40820" y1="12109" x2="40820" y2="9766"/>
                        <a14:foregroundMark x1="54102" y1="92773" x2="63477" y2="81445"/>
                        <a14:foregroundMark x1="62891" y1="82617" x2="58594" y2="88672"/>
                        <a14:foregroundMark x1="58594" y1="88672" x2="64453" y2="87305"/>
                        <a14:foregroundMark x1="44922" y1="44336" x2="45117" y2="58203"/>
                        <a14:foregroundMark x1="45117" y1="58203" x2="42383" y2="51172"/>
                        <a14:foregroundMark x1="42383" y1="51172" x2="43750" y2="48633"/>
                        <a14:foregroundMark x1="56445" y1="93945" x2="60938" y2="86133"/>
                        <a14:foregroundMark x1="60938" y1="86133" x2="53906" y2="91406"/>
                        <a14:foregroundMark x1="53906" y1="91406" x2="61133" y2="89258"/>
                        <a14:foregroundMark x1="61133" y1="89258" x2="62305" y2="82031"/>
                        <a14:foregroundMark x1="62305" y1="82031" x2="63281" y2="80664"/>
                        <a14:foregroundMark x1="63672" y1="76758" x2="62109" y2="74023"/>
                        <a14:foregroundMark x1="18750" y1="67578" x2="22656" y2="60352"/>
                        <a14:foregroundMark x1="22656" y1="60352" x2="15625" y2="64648"/>
                        <a14:foregroundMark x1="15625" y1="64648" x2="24414" y2="61523"/>
                        <a14:foregroundMark x1="24414" y1="61523" x2="15234" y2="66211"/>
                        <a14:foregroundMark x1="15234" y1="66211" x2="10156" y2="72852"/>
                        <a14:foregroundMark x1="10156" y1="72852" x2="17773" y2="72461"/>
                        <a14:foregroundMark x1="17773" y1="72461" x2="14648" y2="79297"/>
                        <a14:foregroundMark x1="14648" y1="79297" x2="18945" y2="85547"/>
                        <a14:foregroundMark x1="18945" y1="85547" x2="19336" y2="93164"/>
                        <a14:foregroundMark x1="19336" y1="93164" x2="27734" y2="91797"/>
                        <a14:foregroundMark x1="27734" y1="91797" x2="33398" y2="97656"/>
                        <a14:foregroundMark x1="33398" y1="97656" x2="33984" y2="96680"/>
                        <a14:foregroundMark x1="52148" y1="53320" x2="62500" y2="67383"/>
                        <a14:foregroundMark x1="62500" y1="67383" x2="63477" y2="75781"/>
                        <a14:foregroundMark x1="63477" y1="75781" x2="52539" y2="47461"/>
                        <a14:foregroundMark x1="52539" y1="47461" x2="55469" y2="40430"/>
                        <a14:foregroundMark x1="55469" y1="40430" x2="53711" y2="49805"/>
                        <a14:foregroundMark x1="53711" y1="49805" x2="55078" y2="60742"/>
                        <a14:foregroundMark x1="55078" y1="60742" x2="62305" y2="76563"/>
                        <a14:foregroundMark x1="62305" y1="76563" x2="63086" y2="84961"/>
                        <a14:foregroundMark x1="63086" y1="84961" x2="57422" y2="94727"/>
                        <a14:foregroundMark x1="57422" y1="94727" x2="48828" y2="97852"/>
                        <a14:foregroundMark x1="48828" y1="97852" x2="33008" y2="96094"/>
                        <a14:foregroundMark x1="33008" y1="96094" x2="26367" y2="92969"/>
                        <a14:foregroundMark x1="26367" y1="92969" x2="24805" y2="89258"/>
                        <a14:foregroundMark x1="63672" y1="69141" x2="62891" y2="84570"/>
                        <a14:foregroundMark x1="62891" y1="84570" x2="64453" y2="75391"/>
                        <a14:foregroundMark x1="64453" y1="75391" x2="63477" y2="82813"/>
                        <a14:foregroundMark x1="63477" y1="82813" x2="59961" y2="89258"/>
                        <a14:foregroundMark x1="44922" y1="1563" x2="45898" y2="781"/>
                      </a14:backgroundRemoval>
                    </a14:imgEffect>
                  </a14:imgLayer>
                </a14:imgProps>
              </a:ext>
              <a:ext uri="{28A0092B-C50C-407E-A947-70E740481C1C}">
                <a14:useLocalDpi xmlns:a14="http://schemas.microsoft.com/office/drawing/2010/main" val="0"/>
              </a:ext>
            </a:extLst>
          </a:blip>
          <a:srcRect r="33006"/>
          <a:stretch/>
        </p:blipFill>
        <p:spPr>
          <a:xfrm>
            <a:off x="2826931" y="1614191"/>
            <a:ext cx="2819262" cy="4208211"/>
          </a:xfrm>
          <a:prstGeom prst="rect">
            <a:avLst/>
          </a:prstGeom>
        </p:spPr>
      </p:pic>
    </p:spTree>
    <p:extLst>
      <p:ext uri="{BB962C8B-B14F-4D97-AF65-F5344CB8AC3E}">
        <p14:creationId xmlns:p14="http://schemas.microsoft.com/office/powerpoint/2010/main" val="3746676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22366-7E8D-485E-B47B-8A11E0EF8E04}"/>
              </a:ext>
            </a:extLst>
          </p:cNvPr>
          <p:cNvSpPr>
            <a:spLocks noGrp="1"/>
          </p:cNvSpPr>
          <p:nvPr>
            <p:ph type="title"/>
          </p:nvPr>
        </p:nvSpPr>
        <p:spPr/>
        <p:txBody>
          <a:bodyPr/>
          <a:lstStyle/>
          <a:p>
            <a:r>
              <a:rPr lang="en-US" dirty="0"/>
              <a:t>Travel-related mosquito-borne diseases</a:t>
            </a:r>
          </a:p>
        </p:txBody>
      </p:sp>
      <p:sp>
        <p:nvSpPr>
          <p:cNvPr id="4" name="Footer Placeholder 3">
            <a:extLst>
              <a:ext uri="{FF2B5EF4-FFF2-40B4-BE49-F238E27FC236}">
                <a16:creationId xmlns:a16="http://schemas.microsoft.com/office/drawing/2014/main" id="{F056D4F6-F163-4007-8D6E-3F422A68E912}"/>
              </a:ext>
            </a:extLst>
          </p:cNvPr>
          <p:cNvSpPr>
            <a:spLocks noGrp="1"/>
          </p:cNvSpPr>
          <p:nvPr>
            <p:ph type="ftr" sz="quarter" idx="11"/>
          </p:nvPr>
        </p:nvSpPr>
        <p:spPr/>
        <p:txBody>
          <a:bodyPr/>
          <a:lstStyle/>
          <a:p>
            <a:r>
              <a:rPr lang="en-US"/>
              <a:t>Maine Center for Disease Control and Prevention</a:t>
            </a:r>
            <a:endParaRPr lang="en-US" dirty="0"/>
          </a:p>
        </p:txBody>
      </p:sp>
      <p:pic>
        <p:nvPicPr>
          <p:cNvPr id="7" name="Picture 6">
            <a:extLst>
              <a:ext uri="{FF2B5EF4-FFF2-40B4-BE49-F238E27FC236}">
                <a16:creationId xmlns:a16="http://schemas.microsoft.com/office/drawing/2014/main" id="{F8499A4E-9DC6-4967-A1A9-81151C55D54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53364">
            <a:off x="4469133" y="4045625"/>
            <a:ext cx="3610784" cy="2301875"/>
          </a:xfrm>
          <a:prstGeom prst="rect">
            <a:avLst/>
          </a:prstGeom>
        </p:spPr>
      </p:pic>
      <p:sp>
        <p:nvSpPr>
          <p:cNvPr id="5" name="TextBox 4">
            <a:extLst>
              <a:ext uri="{FF2B5EF4-FFF2-40B4-BE49-F238E27FC236}">
                <a16:creationId xmlns:a16="http://schemas.microsoft.com/office/drawing/2014/main" id="{7CCA95CF-0D38-43E1-AF4A-41F1407221DD}"/>
              </a:ext>
            </a:extLst>
          </p:cNvPr>
          <p:cNvSpPr txBox="1"/>
          <p:nvPr/>
        </p:nvSpPr>
        <p:spPr>
          <a:xfrm>
            <a:off x="685800" y="1564533"/>
            <a:ext cx="3048000" cy="5078313"/>
          </a:xfrm>
          <a:prstGeom prst="rect">
            <a:avLst/>
          </a:prstGeom>
          <a:noFill/>
        </p:spPr>
        <p:txBody>
          <a:bodyPr wrap="square" rtlCol="0">
            <a:spAutoFit/>
          </a:bodyPr>
          <a:lstStyle/>
          <a:p>
            <a:pPr algn="ctr"/>
            <a:r>
              <a:rPr lang="en-US" sz="3600" dirty="0"/>
              <a:t>Chikungunya</a:t>
            </a:r>
          </a:p>
          <a:p>
            <a:pPr algn="ctr"/>
            <a:endParaRPr lang="en-US" sz="3600" dirty="0"/>
          </a:p>
          <a:p>
            <a:pPr algn="ctr"/>
            <a:r>
              <a:rPr lang="en-US" sz="3600" dirty="0"/>
              <a:t>Dengue</a:t>
            </a:r>
          </a:p>
          <a:p>
            <a:pPr algn="ctr"/>
            <a:endParaRPr lang="en-US" sz="3600" dirty="0"/>
          </a:p>
          <a:p>
            <a:pPr algn="ctr"/>
            <a:r>
              <a:rPr lang="en-US" sz="3600" dirty="0"/>
              <a:t>Malaria</a:t>
            </a:r>
          </a:p>
          <a:p>
            <a:pPr algn="ctr"/>
            <a:endParaRPr lang="en-US" sz="3600" dirty="0"/>
          </a:p>
          <a:p>
            <a:pPr algn="ctr"/>
            <a:r>
              <a:rPr lang="en-US" sz="3600" dirty="0"/>
              <a:t>Yellow Fever</a:t>
            </a:r>
          </a:p>
          <a:p>
            <a:pPr algn="ctr"/>
            <a:endParaRPr lang="en-US" sz="3600" dirty="0"/>
          </a:p>
          <a:p>
            <a:pPr algn="ctr"/>
            <a:r>
              <a:rPr lang="en-US" sz="3600" dirty="0"/>
              <a:t>Zika</a:t>
            </a:r>
          </a:p>
        </p:txBody>
      </p:sp>
      <p:sp>
        <p:nvSpPr>
          <p:cNvPr id="6" name="TextBox 5">
            <a:extLst>
              <a:ext uri="{FF2B5EF4-FFF2-40B4-BE49-F238E27FC236}">
                <a16:creationId xmlns:a16="http://schemas.microsoft.com/office/drawing/2014/main" id="{A589C8BA-5086-43AD-84EC-176AA078F7E7}"/>
              </a:ext>
            </a:extLst>
          </p:cNvPr>
          <p:cNvSpPr txBox="1"/>
          <p:nvPr/>
        </p:nvSpPr>
        <p:spPr>
          <a:xfrm>
            <a:off x="4419600" y="1600819"/>
            <a:ext cx="4876800" cy="2554545"/>
          </a:xfrm>
          <a:prstGeom prst="rect">
            <a:avLst/>
          </a:prstGeom>
          <a:noFill/>
        </p:spPr>
        <p:txBody>
          <a:bodyPr wrap="square" rtlCol="0">
            <a:spAutoFit/>
          </a:bodyPr>
          <a:lstStyle/>
          <a:p>
            <a:r>
              <a:rPr lang="en-US" sz="3200" dirty="0"/>
              <a:t>All show similar symptoms: </a:t>
            </a:r>
          </a:p>
          <a:p>
            <a:pPr marL="457200" indent="-457200">
              <a:buFont typeface="Arial" panose="020B0604020202020204" pitchFamily="34" charset="0"/>
              <a:buChar char="•"/>
            </a:pPr>
            <a:r>
              <a:rPr lang="en-US" sz="3200" dirty="0"/>
              <a:t>Fever</a:t>
            </a:r>
          </a:p>
          <a:p>
            <a:pPr marL="457200" indent="-457200">
              <a:buFont typeface="Arial" panose="020B0604020202020204" pitchFamily="34" charset="0"/>
              <a:buChar char="•"/>
            </a:pPr>
            <a:r>
              <a:rPr lang="en-US" sz="3200" dirty="0"/>
              <a:t>Headache</a:t>
            </a:r>
          </a:p>
          <a:p>
            <a:pPr marL="457200" indent="-457200">
              <a:buFont typeface="Arial" panose="020B0604020202020204" pitchFamily="34" charset="0"/>
              <a:buChar char="•"/>
            </a:pPr>
            <a:r>
              <a:rPr lang="en-US" sz="3200" dirty="0"/>
              <a:t>Tiredness</a:t>
            </a:r>
          </a:p>
          <a:p>
            <a:pPr marL="457200" indent="-457200">
              <a:buFont typeface="Arial" panose="020B0604020202020204" pitchFamily="34" charset="0"/>
              <a:buChar char="•"/>
            </a:pPr>
            <a:r>
              <a:rPr lang="en-US" sz="3200" dirty="0"/>
              <a:t>Muscle or joint pain</a:t>
            </a:r>
          </a:p>
        </p:txBody>
      </p:sp>
    </p:spTree>
    <p:extLst>
      <p:ext uri="{BB962C8B-B14F-4D97-AF65-F5344CB8AC3E}">
        <p14:creationId xmlns:p14="http://schemas.microsoft.com/office/powerpoint/2010/main" val="3603034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EEFD2-A2E6-473F-941C-7C3D0B50B58A}"/>
              </a:ext>
            </a:extLst>
          </p:cNvPr>
          <p:cNvSpPr>
            <a:spLocks noGrp="1"/>
          </p:cNvSpPr>
          <p:nvPr>
            <p:ph type="title"/>
          </p:nvPr>
        </p:nvSpPr>
        <p:spPr/>
        <p:txBody>
          <a:bodyPr/>
          <a:lstStyle/>
          <a:p>
            <a:r>
              <a:rPr lang="en-US" dirty="0"/>
              <a:t>Mosquito Fighting Tip #2</a:t>
            </a:r>
          </a:p>
        </p:txBody>
      </p:sp>
      <p:sp>
        <p:nvSpPr>
          <p:cNvPr id="5" name="TextBox 4">
            <a:extLst>
              <a:ext uri="{FF2B5EF4-FFF2-40B4-BE49-F238E27FC236}">
                <a16:creationId xmlns:a16="http://schemas.microsoft.com/office/drawing/2014/main" id="{DC094D03-6103-4F8A-B08F-3F4FE05FBD6E}"/>
              </a:ext>
            </a:extLst>
          </p:cNvPr>
          <p:cNvSpPr txBox="1"/>
          <p:nvPr/>
        </p:nvSpPr>
        <p:spPr>
          <a:xfrm>
            <a:off x="327918" y="2858393"/>
            <a:ext cx="4995974" cy="461665"/>
          </a:xfrm>
          <a:prstGeom prst="rect">
            <a:avLst/>
          </a:prstGeom>
          <a:noFill/>
        </p:spPr>
        <p:txBody>
          <a:bodyPr wrap="square" rtlCol="0">
            <a:spAutoFit/>
          </a:bodyPr>
          <a:lstStyle/>
          <a:p>
            <a:pPr marL="285750" indent="-285750">
              <a:buFont typeface="Arial" panose="020B0604020202020204" pitchFamily="34" charset="0"/>
              <a:buChar char="•"/>
            </a:pPr>
            <a:r>
              <a:rPr lang="en-US" sz="2400" b="1" dirty="0"/>
              <a:t>Avoid being outside dusk to dawn</a:t>
            </a:r>
          </a:p>
        </p:txBody>
      </p:sp>
      <p:sp>
        <p:nvSpPr>
          <p:cNvPr id="6" name="TextBox 5">
            <a:extLst>
              <a:ext uri="{FF2B5EF4-FFF2-40B4-BE49-F238E27FC236}">
                <a16:creationId xmlns:a16="http://schemas.microsoft.com/office/drawing/2014/main" id="{F1F0E9AC-BD9C-48F5-AD40-460F8778613E}"/>
              </a:ext>
            </a:extLst>
          </p:cNvPr>
          <p:cNvSpPr txBox="1"/>
          <p:nvPr/>
        </p:nvSpPr>
        <p:spPr>
          <a:xfrm>
            <a:off x="327918" y="1561856"/>
            <a:ext cx="3657600" cy="1200329"/>
          </a:xfrm>
          <a:prstGeom prst="rect">
            <a:avLst/>
          </a:prstGeom>
          <a:noFill/>
        </p:spPr>
        <p:txBody>
          <a:bodyPr wrap="square" rtlCol="0">
            <a:spAutoFit/>
          </a:bodyPr>
          <a:lstStyle/>
          <a:p>
            <a:pPr marL="285750" indent="-285750">
              <a:buFont typeface="Arial" panose="020B0604020202020204" pitchFamily="34" charset="0"/>
              <a:buChar char="•"/>
            </a:pPr>
            <a:r>
              <a:rPr lang="en-US" sz="2400" b="1" dirty="0"/>
              <a:t>Wear protective clothing</a:t>
            </a:r>
          </a:p>
          <a:p>
            <a:pPr marL="742950" lvl="1" indent="-285750">
              <a:buFont typeface="Arial" panose="020B0604020202020204" pitchFamily="34" charset="0"/>
              <a:buChar char="•"/>
            </a:pPr>
            <a:r>
              <a:rPr lang="en-US" sz="2400" dirty="0"/>
              <a:t>Long pants</a:t>
            </a:r>
          </a:p>
          <a:p>
            <a:pPr marL="742950" lvl="1" indent="-285750">
              <a:buFont typeface="Arial" panose="020B0604020202020204" pitchFamily="34" charset="0"/>
              <a:buChar char="•"/>
            </a:pPr>
            <a:r>
              <a:rPr lang="en-US" sz="2400" dirty="0"/>
              <a:t>Long-sleeved shirts</a:t>
            </a:r>
          </a:p>
        </p:txBody>
      </p:sp>
      <p:sp>
        <p:nvSpPr>
          <p:cNvPr id="7" name="TextBox 6">
            <a:extLst>
              <a:ext uri="{FF2B5EF4-FFF2-40B4-BE49-F238E27FC236}">
                <a16:creationId xmlns:a16="http://schemas.microsoft.com/office/drawing/2014/main" id="{A244D3A6-EB0B-4F8A-A3BA-BE02A9576E55}"/>
              </a:ext>
            </a:extLst>
          </p:cNvPr>
          <p:cNvSpPr txBox="1"/>
          <p:nvPr/>
        </p:nvSpPr>
        <p:spPr>
          <a:xfrm>
            <a:off x="5158484" y="1546862"/>
            <a:ext cx="3985515" cy="1569660"/>
          </a:xfrm>
          <a:prstGeom prst="rect">
            <a:avLst/>
          </a:prstGeom>
          <a:noFill/>
        </p:spPr>
        <p:txBody>
          <a:bodyPr wrap="square" rtlCol="0">
            <a:spAutoFit/>
          </a:bodyPr>
          <a:lstStyle/>
          <a:p>
            <a:pPr marL="285750" indent="-285750">
              <a:buFont typeface="Arial" panose="020B0604020202020204" pitchFamily="34" charset="0"/>
              <a:buChar char="•"/>
            </a:pPr>
            <a:r>
              <a:rPr lang="en-US" sz="2400" b="1" dirty="0"/>
              <a:t>Use insect repellent</a:t>
            </a:r>
          </a:p>
          <a:p>
            <a:pPr marL="742950" lvl="1" indent="-285750">
              <a:buFont typeface="Arial" panose="020B0604020202020204" pitchFamily="34" charset="0"/>
              <a:buChar char="•"/>
            </a:pPr>
            <a:r>
              <a:rPr lang="en-US" sz="2400" dirty="0"/>
              <a:t>EPA approved</a:t>
            </a:r>
          </a:p>
          <a:p>
            <a:pPr marL="742950" lvl="1" indent="-285750">
              <a:buFont typeface="Arial" panose="020B0604020202020204" pitchFamily="34" charset="0"/>
              <a:buChar char="•"/>
            </a:pPr>
            <a:r>
              <a:rPr lang="en-US" sz="2400" dirty="0"/>
              <a:t>DEET, Picaridin, IR3535, Oil of Lemon Eucalyptus</a:t>
            </a:r>
          </a:p>
        </p:txBody>
      </p:sp>
      <p:pic>
        <p:nvPicPr>
          <p:cNvPr id="14" name="Picture 13">
            <a:extLst>
              <a:ext uri="{FF2B5EF4-FFF2-40B4-BE49-F238E27FC236}">
                <a16:creationId xmlns:a16="http://schemas.microsoft.com/office/drawing/2014/main" id="{61779C08-553E-45BF-B1F4-76BB8D42BE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778" y="3448166"/>
            <a:ext cx="3041569" cy="3396694"/>
          </a:xfrm>
          <a:prstGeom prst="rect">
            <a:avLst/>
          </a:prstGeom>
        </p:spPr>
      </p:pic>
      <p:pic>
        <p:nvPicPr>
          <p:cNvPr id="16" name="Picture 15">
            <a:extLst>
              <a:ext uri="{FF2B5EF4-FFF2-40B4-BE49-F238E27FC236}">
                <a16:creationId xmlns:a16="http://schemas.microsoft.com/office/drawing/2014/main" id="{288BC880-B6F3-4C8E-A1AA-827E5F1796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1963" y="3485854"/>
            <a:ext cx="4542037" cy="3398907"/>
          </a:xfrm>
          <a:prstGeom prst="rect">
            <a:avLst/>
          </a:prstGeom>
        </p:spPr>
      </p:pic>
      <p:sp>
        <p:nvSpPr>
          <p:cNvPr id="4" name="Footer Placeholder 3">
            <a:extLst>
              <a:ext uri="{FF2B5EF4-FFF2-40B4-BE49-F238E27FC236}">
                <a16:creationId xmlns:a16="http://schemas.microsoft.com/office/drawing/2014/main" id="{B00CEF22-DAA1-462A-BD5C-8EA5A5F84A06}"/>
              </a:ext>
            </a:extLst>
          </p:cNvPr>
          <p:cNvSpPr>
            <a:spLocks noGrp="1"/>
          </p:cNvSpPr>
          <p:nvPr>
            <p:ph type="ftr" sz="quarter" idx="11"/>
          </p:nvPr>
        </p:nvSpPr>
        <p:spPr>
          <a:xfrm>
            <a:off x="2590800" y="6479735"/>
            <a:ext cx="4114800" cy="365125"/>
          </a:xfrm>
        </p:spPr>
        <p:txBody>
          <a:bodyPr/>
          <a:lstStyle/>
          <a:p>
            <a:r>
              <a:rPr lang="en-US" dirty="0"/>
              <a:t>Maine Center for Diseas</a:t>
            </a:r>
            <a:r>
              <a:rPr lang="en-US" dirty="0">
                <a:solidFill>
                  <a:schemeClr val="bg1">
                    <a:lumMod val="75000"/>
                  </a:schemeClr>
                </a:solidFill>
              </a:rPr>
              <a:t>e</a:t>
            </a:r>
            <a:r>
              <a:rPr lang="en-US" dirty="0"/>
              <a:t> </a:t>
            </a:r>
            <a:r>
              <a:rPr lang="en-US" dirty="0">
                <a:solidFill>
                  <a:schemeClr val="bg1">
                    <a:lumMod val="75000"/>
                  </a:schemeClr>
                </a:solidFill>
              </a:rPr>
              <a:t>Control and Prevention</a:t>
            </a:r>
          </a:p>
        </p:txBody>
      </p:sp>
    </p:spTree>
    <p:extLst>
      <p:ext uri="{BB962C8B-B14F-4D97-AF65-F5344CB8AC3E}">
        <p14:creationId xmlns:p14="http://schemas.microsoft.com/office/powerpoint/2010/main" val="2681182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63981-57AB-477E-8B52-B09A59B01B7A}"/>
              </a:ext>
            </a:extLst>
          </p:cNvPr>
          <p:cNvSpPr>
            <a:spLocks noGrp="1"/>
          </p:cNvSpPr>
          <p:nvPr>
            <p:ph type="title"/>
          </p:nvPr>
        </p:nvSpPr>
        <p:spPr/>
        <p:txBody>
          <a:bodyPr/>
          <a:lstStyle/>
          <a:p>
            <a:r>
              <a:rPr lang="en-US" dirty="0"/>
              <a:t>Today we will learn: </a:t>
            </a:r>
          </a:p>
        </p:txBody>
      </p:sp>
      <p:sp>
        <p:nvSpPr>
          <p:cNvPr id="3" name="Content Placeholder 2">
            <a:extLst>
              <a:ext uri="{FF2B5EF4-FFF2-40B4-BE49-F238E27FC236}">
                <a16:creationId xmlns:a16="http://schemas.microsoft.com/office/drawing/2014/main" id="{6B524AEC-2C39-4FC3-B93D-37B4A89C9C47}"/>
              </a:ext>
            </a:extLst>
          </p:cNvPr>
          <p:cNvSpPr>
            <a:spLocks noGrp="1"/>
          </p:cNvSpPr>
          <p:nvPr>
            <p:ph idx="1"/>
          </p:nvPr>
        </p:nvSpPr>
        <p:spPr>
          <a:xfrm>
            <a:off x="457200" y="1677193"/>
            <a:ext cx="8229600" cy="4525963"/>
          </a:xfrm>
        </p:spPr>
        <p:txBody>
          <a:bodyPr/>
          <a:lstStyle/>
          <a:p>
            <a:r>
              <a:rPr lang="en-US" dirty="0"/>
              <a:t>What do mosquitoes look like?</a:t>
            </a:r>
          </a:p>
          <a:p>
            <a:r>
              <a:rPr lang="en-US" dirty="0"/>
              <a:t>Where do mosquitoes live?</a:t>
            </a:r>
          </a:p>
          <a:p>
            <a:r>
              <a:rPr lang="en-US" dirty="0"/>
              <a:t>Can mosquitoes cause diseases?</a:t>
            </a:r>
          </a:p>
          <a:p>
            <a:r>
              <a:rPr lang="en-US" dirty="0"/>
              <a:t>What can happen if an infected mosquito bites me?</a:t>
            </a:r>
          </a:p>
          <a:p>
            <a:r>
              <a:rPr lang="en-US" dirty="0"/>
              <a:t>How can I prevent a mosquito from biting me?</a:t>
            </a:r>
          </a:p>
          <a:p>
            <a:endParaRPr lang="en-US" dirty="0"/>
          </a:p>
        </p:txBody>
      </p:sp>
      <p:sp>
        <p:nvSpPr>
          <p:cNvPr id="4" name="Footer Placeholder 3">
            <a:extLst>
              <a:ext uri="{FF2B5EF4-FFF2-40B4-BE49-F238E27FC236}">
                <a16:creationId xmlns:a16="http://schemas.microsoft.com/office/drawing/2014/main" id="{8E0E8661-EEC6-4FD4-BF47-503ACA65765B}"/>
              </a:ext>
            </a:extLst>
          </p:cNvPr>
          <p:cNvSpPr>
            <a:spLocks noGrp="1"/>
          </p:cNvSpPr>
          <p:nvPr>
            <p:ph type="ftr" sz="quarter" idx="11"/>
          </p:nvPr>
        </p:nvSpPr>
        <p:spPr/>
        <p:txBody>
          <a:bodyPr/>
          <a:lstStyle/>
          <a:p>
            <a:r>
              <a:rPr lang="en-US" dirty="0"/>
              <a:t>Maine Center for Disease Control and Prevention</a:t>
            </a:r>
          </a:p>
        </p:txBody>
      </p:sp>
      <p:pic>
        <p:nvPicPr>
          <p:cNvPr id="5" name="Picture 4">
            <a:extLst>
              <a:ext uri="{FF2B5EF4-FFF2-40B4-BE49-F238E27FC236}">
                <a16:creationId xmlns:a16="http://schemas.microsoft.com/office/drawing/2014/main" id="{0E4E4943-362B-4D85-8F68-CCC54685601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53364">
            <a:off x="3396486" y="4961309"/>
            <a:ext cx="2340834" cy="1492282"/>
          </a:xfrm>
          <a:prstGeom prst="rect">
            <a:avLst/>
          </a:prstGeom>
        </p:spPr>
      </p:pic>
    </p:spTree>
    <p:extLst>
      <p:ext uri="{BB962C8B-B14F-4D97-AF65-F5344CB8AC3E}">
        <p14:creationId xmlns:p14="http://schemas.microsoft.com/office/powerpoint/2010/main" val="702485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45A912-D95D-44CE-AEF7-3851C6DB53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2178" y="4265773"/>
            <a:ext cx="3892043" cy="2592227"/>
          </a:xfrm>
          <a:prstGeom prst="rect">
            <a:avLst/>
          </a:prstGeom>
        </p:spPr>
      </p:pic>
      <p:sp>
        <p:nvSpPr>
          <p:cNvPr id="2" name="Title 1">
            <a:extLst>
              <a:ext uri="{FF2B5EF4-FFF2-40B4-BE49-F238E27FC236}">
                <a16:creationId xmlns:a16="http://schemas.microsoft.com/office/drawing/2014/main" id="{F6EC32E8-1F56-4E37-AF06-FFC9FCE480EE}"/>
              </a:ext>
            </a:extLst>
          </p:cNvPr>
          <p:cNvSpPr>
            <a:spLocks noGrp="1"/>
          </p:cNvSpPr>
          <p:nvPr>
            <p:ph type="title"/>
          </p:nvPr>
        </p:nvSpPr>
        <p:spPr/>
        <p:txBody>
          <a:bodyPr/>
          <a:lstStyle/>
          <a:p>
            <a:r>
              <a:rPr lang="en-US" dirty="0"/>
              <a:t>Mosquito Fighting Tip #3</a:t>
            </a:r>
          </a:p>
        </p:txBody>
      </p:sp>
      <p:sp>
        <p:nvSpPr>
          <p:cNvPr id="3" name="Content Placeholder 2">
            <a:extLst>
              <a:ext uri="{FF2B5EF4-FFF2-40B4-BE49-F238E27FC236}">
                <a16:creationId xmlns:a16="http://schemas.microsoft.com/office/drawing/2014/main" id="{67EE8761-D545-4743-B441-DCCA7E4C0DB5}"/>
              </a:ext>
            </a:extLst>
          </p:cNvPr>
          <p:cNvSpPr>
            <a:spLocks noGrp="1"/>
          </p:cNvSpPr>
          <p:nvPr>
            <p:ph idx="1"/>
          </p:nvPr>
        </p:nvSpPr>
        <p:spPr>
          <a:xfrm>
            <a:off x="457200" y="1552222"/>
            <a:ext cx="8229600" cy="4525963"/>
          </a:xfrm>
        </p:spPr>
        <p:txBody>
          <a:bodyPr/>
          <a:lstStyle/>
          <a:p>
            <a:r>
              <a:rPr lang="en-US" sz="2800" dirty="0"/>
              <a:t>Check door and window screens for tears</a:t>
            </a:r>
          </a:p>
          <a:p>
            <a:pPr lvl="1"/>
            <a:r>
              <a:rPr lang="en-US" sz="2400" dirty="0"/>
              <a:t>Keep mosquitoes out of your home</a:t>
            </a:r>
            <a:endParaRPr lang="en-US" sz="2800" dirty="0"/>
          </a:p>
          <a:p>
            <a:r>
              <a:rPr lang="en-US" sz="2800" dirty="0"/>
              <a:t>Remember to empty any water-holding containers outside.  </a:t>
            </a:r>
          </a:p>
          <a:p>
            <a:pPr lvl="1"/>
            <a:r>
              <a:rPr lang="en-US" sz="2400" b="1" dirty="0"/>
              <a:t>Why?</a:t>
            </a:r>
          </a:p>
        </p:txBody>
      </p:sp>
      <p:sp>
        <p:nvSpPr>
          <p:cNvPr id="4" name="Footer Placeholder 3">
            <a:extLst>
              <a:ext uri="{FF2B5EF4-FFF2-40B4-BE49-F238E27FC236}">
                <a16:creationId xmlns:a16="http://schemas.microsoft.com/office/drawing/2014/main" id="{8CAA7C04-73B4-4103-99F6-BC6CA2DD5D9F}"/>
              </a:ext>
            </a:extLst>
          </p:cNvPr>
          <p:cNvSpPr>
            <a:spLocks noGrp="1"/>
          </p:cNvSpPr>
          <p:nvPr>
            <p:ph type="ftr" sz="quarter" idx="11"/>
          </p:nvPr>
        </p:nvSpPr>
        <p:spPr/>
        <p:txBody>
          <a:bodyPr/>
          <a:lstStyle/>
          <a:p>
            <a:r>
              <a:rPr lang="en-US"/>
              <a:t>Maine Center for Disease Control and Prevention</a:t>
            </a:r>
            <a:endParaRPr lang="en-US" dirty="0"/>
          </a:p>
        </p:txBody>
      </p:sp>
      <p:pic>
        <p:nvPicPr>
          <p:cNvPr id="5" name="Picture 2">
            <a:extLst>
              <a:ext uri="{FF2B5EF4-FFF2-40B4-BE49-F238E27FC236}">
                <a16:creationId xmlns:a16="http://schemas.microsoft.com/office/drawing/2014/main" id="{D1BB5CCB-4B4B-432B-B445-FB89ABCD345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8241"/>
          <a:stretch/>
        </p:blipFill>
        <p:spPr bwMode="auto">
          <a:xfrm>
            <a:off x="0" y="4260112"/>
            <a:ext cx="2934086" cy="259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a:extLst>
              <a:ext uri="{FF2B5EF4-FFF2-40B4-BE49-F238E27FC236}">
                <a16:creationId xmlns:a16="http://schemas.microsoft.com/office/drawing/2014/main" id="{0D3B4902-4C8C-4B0D-902A-12029A7EBD4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099"/>
          <a:stretch/>
        </p:blipFill>
        <p:spPr bwMode="auto">
          <a:xfrm>
            <a:off x="6482843" y="4260112"/>
            <a:ext cx="2670017" cy="259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5472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FDF6DA2-375A-4B8C-9C73-CD5D2D540281}"/>
              </a:ext>
            </a:extLst>
          </p:cNvPr>
          <p:cNvSpPr>
            <a:spLocks noGrp="1"/>
          </p:cNvSpPr>
          <p:nvPr>
            <p:ph type="ftr" sz="quarter" idx="11"/>
          </p:nvPr>
        </p:nvSpPr>
        <p:spPr/>
        <p:txBody>
          <a:bodyPr/>
          <a:lstStyle/>
          <a:p>
            <a:r>
              <a:rPr lang="en-US"/>
              <a:t>Maine Center for Disease Control and Prevention</a:t>
            </a:r>
            <a:endParaRPr lang="en-US" dirty="0"/>
          </a:p>
        </p:txBody>
      </p:sp>
      <p:pic>
        <p:nvPicPr>
          <p:cNvPr id="5" name="Picture 2">
            <a:extLst>
              <a:ext uri="{FF2B5EF4-FFF2-40B4-BE49-F238E27FC236}">
                <a16:creationId xmlns:a16="http://schemas.microsoft.com/office/drawing/2014/main" id="{BC6F631D-CCAB-44B4-A319-1093DACC62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8724" y="-152400"/>
            <a:ext cx="6337476" cy="7544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1242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85A4E1EC-B505-49B3-991C-732E12AEF7C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279" b="30473" l="30540" r="99196">
                        <a14:foregroundMark x1="42595" y1="16490" x2="42595" y2="16490"/>
                        <a14:foregroundMark x1="43169" y1="15815" x2="43169" y2="15815"/>
                        <a14:foregroundMark x1="43513" y1="15429" x2="43513" y2="15429"/>
                        <a14:foregroundMark x1="43972" y1="14851" x2="43972" y2="14851"/>
                        <a14:foregroundMark x1="43972" y1="14176" x2="43972" y2="14176"/>
                        <a14:foregroundMark x1="44546" y1="13693" x2="44546" y2="13693"/>
                        <a14:foregroundMark x1="44202" y1="14465" x2="44202" y2="14465"/>
                        <a14:foregroundMark x1="44661" y1="13886" x2="44661" y2="13886"/>
                        <a14:foregroundMark x1="44891" y1="13308" x2="44891" y2="13308"/>
                        <a14:foregroundMark x1="45121" y1="13211" x2="45121" y2="13211"/>
                        <a14:foregroundMark x1="45465" y1="12536" x2="45465" y2="12536"/>
                        <a14:foregroundMark x1="45465" y1="12343" x2="45465" y2="12343"/>
                        <a14:foregroundMark x1="47991" y1="8197" x2="47991" y2="8197"/>
                        <a14:foregroundMark x1="47532" y1="8872" x2="47532" y2="8872"/>
                        <a14:foregroundMark x1="46958" y1="9354" x2="46958" y2="9354"/>
                        <a14:foregroundMark x1="46958" y1="9740" x2="46958" y2="9740"/>
                        <a14:foregroundMark x1="46843" y1="9932" x2="46843" y2="9932"/>
                        <a14:foregroundMark x1="46613" y1="10511" x2="46613" y2="10511"/>
                        <a14:foregroundMark x1="46383" y1="10800" x2="46383" y2="10800"/>
                        <a14:foregroundMark x1="46039" y1="11283" x2="46039" y2="11283"/>
                        <a14:foregroundMark x1="45809" y1="11861" x2="45809" y2="11861"/>
                        <a14:foregroundMark x1="45695" y1="12247" x2="45695" y2="12247"/>
                        <a14:foregroundMark x1="41217" y1="10415" x2="41217" y2="10415"/>
                        <a14:foregroundMark x1="41906" y1="10608" x2="41906" y2="10608"/>
                        <a14:foregroundMark x1="42710" y1="10993" x2="42710" y2="10993"/>
                        <a14:foregroundMark x1="44546" y1="11572" x2="44546" y2="11572"/>
                        <a14:foregroundMark x1="45121" y1="12054" x2="45121" y2="12054"/>
                        <a14:foregroundMark x1="45809" y1="12536" x2="45809" y2="12536"/>
                        <a14:foregroundMark x1="46383" y1="13115" x2="46383" y2="13115"/>
                        <a14:foregroundMark x1="30654" y1="19672" x2="30654" y2="19672"/>
                        <a14:foregroundMark x1="31228" y1="18804" x2="31458" y2="18322"/>
                        <a14:foregroundMark x1="32262" y1="16972" x2="32262" y2="16972"/>
                        <a14:foregroundMark x1="32951" y1="16201" x2="33525" y2="15718"/>
                        <a14:foregroundMark x1="35591" y1="14465" x2="35591" y2="14465"/>
                        <a14:foregroundMark x1="36510" y1="13983" x2="36510" y2="13983"/>
                        <a14:foregroundMark x1="38691" y1="13211" x2="39150" y2="13115"/>
                        <a14:foregroundMark x1="40299" y1="12729" x2="40758" y2="12729"/>
                        <a14:foregroundMark x1="42250" y1="12247" x2="42595" y2="12247"/>
                        <a14:foregroundMark x1="43054" y1="12247" x2="43628" y2="12247"/>
                        <a14:foregroundMark x1="43972" y1="12247" x2="44776" y2="12247"/>
                        <a14:foregroundMark x1="45580" y1="12150" x2="45580" y2="12150"/>
                        <a14:foregroundMark x1="31343" y1="20154" x2="31803" y2="20251"/>
                        <a14:foregroundMark x1="35132" y1="21119" x2="35132" y2="21119"/>
                        <a14:foregroundMark x1="36051" y1="21408" x2="36510" y2="21504"/>
                        <a14:foregroundMark x1="37199" y1="21697" x2="37887" y2="22083"/>
                        <a14:foregroundMark x1="39839" y1="23144" x2="40528" y2="23529"/>
                        <a14:foregroundMark x1="42135" y1="24108" x2="43169" y2="24494"/>
                        <a14:foregroundMark x1="45924" y1="25747" x2="46269" y2="25747"/>
                        <a14:foregroundMark x1="48335" y1="26326" x2="48335" y2="26326"/>
                        <a14:foregroundMark x1="48794" y1="26519" x2="48794" y2="26519"/>
                        <a14:foregroundMark x1="50976" y1="27676" x2="51435" y2="28062"/>
                        <a14:foregroundMark x1="53387" y1="29412" x2="53502" y2="29701"/>
                        <a14:foregroundMark x1="53846" y1="29990" x2="53846" y2="29990"/>
                        <a14:foregroundMark x1="55798" y1="21697" x2="55798" y2="21697"/>
                        <a14:foregroundMark x1="54076" y1="30280" x2="54076" y2="30280"/>
                        <a14:foregroundMark x1="50287" y1="23337" x2="50287" y2="23337"/>
                        <a14:foregroundMark x1="48680" y1="20733" x2="48680" y2="20733"/>
                        <a14:foregroundMark x1="51550" y1="16683" x2="51550" y2="16683"/>
                        <a14:foregroundMark x1="44776" y1="20733" x2="45121" y2="21022"/>
                        <a14:foregroundMark x1="50517" y1="22565" x2="50517" y2="22565"/>
                        <a14:foregroundMark x1="65786" y1="18322" x2="65786" y2="18322"/>
                        <a14:foregroundMark x1="72560" y1="30280" x2="72560" y2="30280"/>
                        <a14:foregroundMark x1="55339" y1="26519" x2="56142" y2="26519"/>
                        <a14:foregroundMark x1="59472" y1="26905" x2="59816" y2="26905"/>
                        <a14:foregroundMark x1="62342" y1="27483" x2="62801" y2="27580"/>
                        <a14:foregroundMark x1="65098" y1="28062" x2="66131" y2="28062"/>
                        <a14:foregroundMark x1="69460" y1="28640" x2="69690" y2="28640"/>
                        <a14:foregroundMark x1="72445" y1="29122" x2="72445" y2="29122"/>
                        <a14:foregroundMark x1="73823" y1="29315" x2="74512" y2="29508"/>
                        <a14:foregroundMark x1="75431" y1="29605" x2="76234" y2="29701"/>
                        <a14:foregroundMark x1="78186" y1="29797" x2="78990" y2="29894"/>
                        <a14:foregroundMark x1="80482" y1="30087" x2="81286" y2="30087"/>
                        <a14:foregroundMark x1="83238" y1="30183" x2="84386" y2="30280"/>
                        <a14:foregroundMark x1="87715" y1="30376" x2="88404" y2="30473"/>
                        <a14:foregroundMark x1="93111" y1="30376" x2="94145" y2="30376"/>
                        <a14:foregroundMark x1="96900" y1="30376" x2="96900" y2="30376"/>
                        <a14:foregroundMark x1="98737" y1="30280" x2="98737" y2="30280"/>
                        <a14:foregroundMark x1="99196" y1="30183" x2="99196" y2="30183"/>
                        <a14:foregroundMark x1="76923" y1="21601" x2="76923" y2="21601"/>
                        <a14:foregroundMark x1="84615" y1="23819" x2="84960" y2="23819"/>
                        <a14:foregroundMark x1="86567" y1="19865" x2="86567" y2="19865"/>
                        <a14:foregroundMark x1="90471" y1="8197" x2="90471" y2="8197"/>
                        <a14:foregroundMark x1="83467" y1="5882" x2="83697" y2="5786"/>
                        <a14:foregroundMark x1="91734" y1="8486" x2="91963" y2="8582"/>
                        <a14:foregroundMark x1="92308" y1="11090" x2="92193" y2="11283"/>
                        <a14:foregroundMark x1="90126" y1="12343" x2="89667" y2="12343"/>
                        <a14:foregroundMark x1="85419" y1="12150" x2="85419" y2="12150"/>
                        <a14:foregroundMark x1="82319" y1="12922" x2="83238" y2="13693"/>
                        <a14:foregroundMark x1="86338" y1="14851" x2="90011" y2="16586"/>
                        <a14:foregroundMark x1="90011" y1="16586" x2="92078" y2="21311"/>
                        <a14:foregroundMark x1="92078" y1="21311" x2="87371" y2="24108"/>
                        <a14:foregroundMark x1="87371" y1="24108" x2="80023" y2="22565"/>
                        <a14:foregroundMark x1="80023" y1="22565" x2="76119" y2="20540"/>
                        <a14:foregroundMark x1="76119" y1="20540" x2="80827" y2="17743"/>
                        <a14:foregroundMark x1="80827" y1="17743" x2="85075" y2="17358"/>
                        <a14:foregroundMark x1="85075" y1="17358" x2="90586" y2="21697"/>
                        <a14:foregroundMark x1="90586" y1="21697" x2="83697" y2="23722"/>
                        <a14:foregroundMark x1="83697" y1="23722" x2="73594" y2="23047"/>
                        <a14:foregroundMark x1="73594" y1="23047" x2="68886" y2="19576"/>
                        <a14:foregroundMark x1="68886" y1="19576" x2="64179" y2="18033"/>
                        <a14:foregroundMark x1="64179" y1="18033" x2="59013" y2="19961"/>
                        <a14:foregroundMark x1="59013" y1="19961" x2="58324" y2="23626"/>
                        <a14:foregroundMark x1="58324" y1="23626" x2="62687" y2="24687"/>
                        <a14:foregroundMark x1="62687" y1="24687" x2="69346" y2="23337"/>
                        <a14:foregroundMark x1="69346" y1="23337" x2="68542" y2="19094"/>
                        <a14:foregroundMark x1="68542" y1="19094" x2="62113" y2="19383"/>
                        <a14:foregroundMark x1="62113" y1="19383" x2="60850" y2="23529"/>
                        <a14:foregroundMark x1="60850" y1="23529" x2="63490" y2="26519"/>
                        <a14:foregroundMark x1="63490" y1="26519" x2="68427" y2="27097"/>
                        <a14:foregroundMark x1="68427" y1="27097" x2="78530" y2="24976"/>
                        <a14:foregroundMark x1="78530" y1="24976" x2="81860" y2="27580"/>
                        <a14:foregroundMark x1="81860" y1="27580" x2="85763" y2="29219"/>
                        <a14:foregroundMark x1="85763" y1="29219" x2="89437" y2="25072"/>
                        <a14:foregroundMark x1="89437" y1="25072" x2="85534" y2="16683"/>
                        <a14:foregroundMark x1="85534" y1="16683" x2="92997" y2="11475"/>
                        <a14:foregroundMark x1="92997" y1="11475" x2="90586" y2="6461"/>
                        <a14:foregroundMark x1="90586" y1="6461" x2="85419" y2="5304"/>
                        <a14:foregroundMark x1="85419" y1="5304" x2="87486" y2="10511"/>
                        <a14:foregroundMark x1="87486" y1="10511" x2="91619" y2="12633"/>
                      </a14:backgroundRemoval>
                    </a14:imgEffect>
                  </a14:imgLayer>
                </a14:imgProps>
              </a:ext>
              <a:ext uri="{28A0092B-C50C-407E-A947-70E740481C1C}">
                <a14:useLocalDpi xmlns:a14="http://schemas.microsoft.com/office/drawing/2010/main" val="0"/>
              </a:ext>
            </a:extLst>
          </a:blip>
          <a:srcRect l="28491" b="66801"/>
          <a:stretch/>
        </p:blipFill>
        <p:spPr bwMode="auto">
          <a:xfrm>
            <a:off x="3505200" y="3170422"/>
            <a:ext cx="6649782" cy="3675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820144EA-5E97-40BA-BD85-5B6D6F226425}"/>
              </a:ext>
            </a:extLst>
          </p:cNvPr>
          <p:cNvSpPr>
            <a:spLocks noGrp="1"/>
          </p:cNvSpPr>
          <p:nvPr>
            <p:ph type="title"/>
          </p:nvPr>
        </p:nvSpPr>
        <p:spPr/>
        <p:txBody>
          <a:bodyPr/>
          <a:lstStyle/>
          <a:p>
            <a:r>
              <a:rPr lang="en-US" dirty="0"/>
              <a:t>Questions? </a:t>
            </a:r>
          </a:p>
        </p:txBody>
      </p:sp>
      <p:sp>
        <p:nvSpPr>
          <p:cNvPr id="4" name="Footer Placeholder 3">
            <a:extLst>
              <a:ext uri="{FF2B5EF4-FFF2-40B4-BE49-F238E27FC236}">
                <a16:creationId xmlns:a16="http://schemas.microsoft.com/office/drawing/2014/main" id="{6DD6BC4F-A463-47CB-958E-BF7ABD06C15E}"/>
              </a:ext>
            </a:extLst>
          </p:cNvPr>
          <p:cNvSpPr>
            <a:spLocks noGrp="1"/>
          </p:cNvSpPr>
          <p:nvPr>
            <p:ph type="ftr" sz="quarter" idx="11"/>
          </p:nvPr>
        </p:nvSpPr>
        <p:spPr/>
        <p:txBody>
          <a:bodyPr/>
          <a:lstStyle/>
          <a:p>
            <a:r>
              <a:rPr lang="en-US"/>
              <a:t>Maine Center for Disease Control and Prevention</a:t>
            </a:r>
            <a:endParaRPr lang="en-US" dirty="0"/>
          </a:p>
        </p:txBody>
      </p:sp>
      <p:sp>
        <p:nvSpPr>
          <p:cNvPr id="6" name="Content Placeholder 2">
            <a:extLst>
              <a:ext uri="{FF2B5EF4-FFF2-40B4-BE49-F238E27FC236}">
                <a16:creationId xmlns:a16="http://schemas.microsoft.com/office/drawing/2014/main" id="{4A74EA6B-8323-45B5-9610-85AFE52BDBE7}"/>
              </a:ext>
            </a:extLst>
          </p:cNvPr>
          <p:cNvSpPr>
            <a:spLocks noGrp="1"/>
          </p:cNvSpPr>
          <p:nvPr>
            <p:ph idx="1"/>
          </p:nvPr>
        </p:nvSpPr>
        <p:spPr>
          <a:xfrm>
            <a:off x="0" y="1060033"/>
            <a:ext cx="8458200" cy="3124199"/>
          </a:xfrm>
        </p:spPr>
        <p:txBody>
          <a:bodyPr>
            <a:normAutofit/>
          </a:bodyPr>
          <a:lstStyle/>
          <a:p>
            <a:pPr marL="0" indent="0" algn="ctr">
              <a:spcBef>
                <a:spcPts val="0"/>
              </a:spcBef>
              <a:buNone/>
            </a:pPr>
            <a:endParaRPr lang="en-US" sz="3100" b="1" dirty="0">
              <a:latin typeface="+mj-lt"/>
              <a:cs typeface="Times New Roman" panose="02020603050405020304" pitchFamily="18" charset="0"/>
            </a:endParaRPr>
          </a:p>
          <a:p>
            <a:pPr marL="0" lvl="0" indent="0">
              <a:buClr>
                <a:srgbClr val="31B6FD"/>
              </a:buClr>
              <a:buSzPct val="100000"/>
              <a:buNone/>
            </a:pPr>
            <a:r>
              <a:rPr lang="en-US" sz="2200" dirty="0">
                <a:solidFill>
                  <a:srgbClr val="073E87"/>
                </a:solidFill>
                <a:latin typeface="+mj-lt"/>
              </a:rPr>
              <a:t>Maine CDC disease reporting and consultation line</a:t>
            </a:r>
          </a:p>
          <a:p>
            <a:pPr marL="0" lvl="0" indent="0">
              <a:buClr>
                <a:srgbClr val="31B6FD"/>
              </a:buClr>
              <a:buSzPct val="100000"/>
              <a:buNone/>
            </a:pPr>
            <a:r>
              <a:rPr lang="en-US" sz="2200" dirty="0">
                <a:solidFill>
                  <a:srgbClr val="073E87"/>
                </a:solidFill>
                <a:latin typeface="+mj-lt"/>
              </a:rPr>
              <a:t>Phone:  1-800-821-5821</a:t>
            </a:r>
          </a:p>
          <a:p>
            <a:pPr marL="0" lvl="0" indent="0">
              <a:buClr>
                <a:srgbClr val="31B6FD"/>
              </a:buClr>
              <a:buSzPct val="100000"/>
              <a:buNone/>
            </a:pPr>
            <a:r>
              <a:rPr lang="en-US" sz="2200" dirty="0">
                <a:solidFill>
                  <a:srgbClr val="073E87"/>
                </a:solidFill>
                <a:latin typeface="+mj-lt"/>
                <a:hlinkClick r:id="rId5"/>
              </a:rPr>
              <a:t>Disease.reporting@maine.gov</a:t>
            </a:r>
            <a:endParaRPr lang="en-US" sz="2200" dirty="0">
              <a:solidFill>
                <a:srgbClr val="073E87"/>
              </a:solidFill>
              <a:latin typeface="+mj-lt"/>
            </a:endParaRPr>
          </a:p>
          <a:p>
            <a:pPr marL="274320" lvl="0" indent="-274320">
              <a:buClr>
                <a:srgbClr val="31B6FD"/>
              </a:buClr>
              <a:buSzPct val="100000"/>
              <a:buFont typeface="Symbol" pitchFamily="18" charset="2"/>
              <a:buChar char=""/>
            </a:pPr>
            <a:endParaRPr lang="en-US" sz="2200" dirty="0">
              <a:solidFill>
                <a:srgbClr val="073E87"/>
              </a:solidFill>
              <a:latin typeface="+mj-lt"/>
            </a:endParaRPr>
          </a:p>
          <a:p>
            <a:pPr marL="0" lvl="0" indent="0">
              <a:buClr>
                <a:srgbClr val="31B6FD"/>
              </a:buClr>
              <a:buSzPct val="100000"/>
              <a:buNone/>
            </a:pPr>
            <a:r>
              <a:rPr lang="en-US" sz="2200" dirty="0">
                <a:solidFill>
                  <a:srgbClr val="073E87"/>
                </a:solidFill>
                <a:latin typeface="+mj-lt"/>
              </a:rPr>
              <a:t>Maine CDC Vector-Borne Disease Website:     </a:t>
            </a:r>
            <a:r>
              <a:rPr lang="en-US" sz="2200" dirty="0">
                <a:solidFill>
                  <a:srgbClr val="073E87"/>
                </a:solidFill>
                <a:latin typeface="+mj-lt"/>
                <a:hlinkClick r:id="rId6"/>
              </a:rPr>
              <a:t>www.maine.gov/dhhs/vectorborne</a:t>
            </a:r>
            <a:endParaRPr lang="en-US" sz="2200" dirty="0">
              <a:solidFill>
                <a:srgbClr val="073E87"/>
              </a:solidFill>
              <a:latin typeface="+mj-lt"/>
            </a:endParaRPr>
          </a:p>
          <a:p>
            <a:pPr lvl="0">
              <a:buClr>
                <a:srgbClr val="31B6FD"/>
              </a:buClr>
              <a:buSzPct val="100000"/>
            </a:pPr>
            <a:endParaRPr lang="en-US" sz="2200" dirty="0">
              <a:solidFill>
                <a:srgbClr val="073E87"/>
              </a:solidFill>
              <a:latin typeface="+mj-lt"/>
            </a:endParaRPr>
          </a:p>
          <a:p>
            <a:pPr marL="274320" lvl="0" indent="-274320">
              <a:buClr>
                <a:srgbClr val="31B6FD"/>
              </a:buClr>
              <a:buSzPct val="100000"/>
              <a:buFont typeface="Symbol" pitchFamily="18" charset="2"/>
              <a:buChar char=""/>
            </a:pPr>
            <a:endParaRPr lang="en-US" sz="2200" dirty="0">
              <a:solidFill>
                <a:srgbClr val="073E87"/>
              </a:solidFill>
              <a:latin typeface="+mj-lt"/>
            </a:endParaRPr>
          </a:p>
          <a:p>
            <a:pPr marL="0" indent="0">
              <a:buNone/>
            </a:pPr>
            <a:endParaRPr lang="en-US" b="1" dirty="0">
              <a:latin typeface="+mj-lt"/>
            </a:endParaRPr>
          </a:p>
          <a:p>
            <a:pPr marL="0" indent="0">
              <a:buNone/>
            </a:pPr>
            <a:endParaRPr lang="en-US" b="1" dirty="0">
              <a:latin typeface="+mj-lt"/>
            </a:endParaRPr>
          </a:p>
        </p:txBody>
      </p:sp>
      <p:sp>
        <p:nvSpPr>
          <p:cNvPr id="7" name="TextBox 6">
            <a:extLst>
              <a:ext uri="{FF2B5EF4-FFF2-40B4-BE49-F238E27FC236}">
                <a16:creationId xmlns:a16="http://schemas.microsoft.com/office/drawing/2014/main" id="{BF9EE0F6-B0D1-41B3-A8AE-1137C39246F0}"/>
              </a:ext>
            </a:extLst>
          </p:cNvPr>
          <p:cNvSpPr txBox="1"/>
          <p:nvPr/>
        </p:nvSpPr>
        <p:spPr>
          <a:xfrm>
            <a:off x="0" y="4283807"/>
            <a:ext cx="4876800" cy="2462213"/>
          </a:xfrm>
          <a:prstGeom prst="rect">
            <a:avLst/>
          </a:prstGeom>
          <a:noFill/>
        </p:spPr>
        <p:txBody>
          <a:bodyPr wrap="square" rtlCol="0">
            <a:spAutoFit/>
          </a:bodyPr>
          <a:lstStyle/>
          <a:p>
            <a:pPr lvl="0">
              <a:buClr>
                <a:srgbClr val="31B6FD"/>
              </a:buClr>
              <a:buSzPct val="100000"/>
            </a:pPr>
            <a:r>
              <a:rPr lang="en-US" sz="2200" dirty="0">
                <a:solidFill>
                  <a:srgbClr val="073E87"/>
                </a:solidFill>
              </a:rPr>
              <a:t>Maine Medical Center Research Institute – Vector-borne Disease Lab: </a:t>
            </a:r>
          </a:p>
          <a:p>
            <a:pPr lvl="0">
              <a:buClr>
                <a:srgbClr val="31B6FD"/>
              </a:buClr>
              <a:buSzPct val="100000"/>
            </a:pPr>
            <a:r>
              <a:rPr lang="en-US" sz="2200" dirty="0">
                <a:solidFill>
                  <a:srgbClr val="073E87"/>
                </a:solidFill>
              </a:rPr>
              <a:t>Phone: 207-662-7142</a:t>
            </a:r>
          </a:p>
          <a:p>
            <a:pPr lvl="0">
              <a:buClr>
                <a:srgbClr val="31B6FD"/>
              </a:buClr>
              <a:buSzPct val="100000"/>
            </a:pPr>
            <a:r>
              <a:rPr lang="en-US" sz="2200" dirty="0">
                <a:solidFill>
                  <a:srgbClr val="073E87"/>
                </a:solidFill>
                <a:hlinkClick r:id="rId7"/>
              </a:rPr>
              <a:t>www.mmcri.org/lyme</a:t>
            </a:r>
            <a:endParaRPr lang="en-US" sz="2200" dirty="0">
              <a:solidFill>
                <a:srgbClr val="073E87"/>
              </a:solidFill>
            </a:endParaRPr>
          </a:p>
          <a:p>
            <a:pPr lvl="0">
              <a:buClr>
                <a:srgbClr val="31B6FD"/>
              </a:buClr>
              <a:buSzPct val="100000"/>
            </a:pPr>
            <a:endParaRPr lang="en-US" sz="2200" dirty="0">
              <a:solidFill>
                <a:srgbClr val="073E87"/>
              </a:solidFill>
              <a:latin typeface="Candara"/>
            </a:endParaRPr>
          </a:p>
          <a:p>
            <a:pPr lvl="0">
              <a:buClr>
                <a:srgbClr val="31B6FD"/>
              </a:buClr>
              <a:buSzPct val="100000"/>
            </a:pPr>
            <a:endParaRPr lang="en-US" sz="2200" dirty="0">
              <a:solidFill>
                <a:srgbClr val="073E87"/>
              </a:solidFill>
              <a:latin typeface="Candara"/>
            </a:endParaRPr>
          </a:p>
          <a:p>
            <a:endParaRPr lang="en-US" sz="2200" dirty="0"/>
          </a:p>
        </p:txBody>
      </p:sp>
    </p:spTree>
    <p:extLst>
      <p:ext uri="{BB962C8B-B14F-4D97-AF65-F5344CB8AC3E}">
        <p14:creationId xmlns:p14="http://schemas.microsoft.com/office/powerpoint/2010/main" val="715703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D5CC89-7056-4CC1-B50E-47ECBB4DF9D9}"/>
              </a:ext>
            </a:extLst>
          </p:cNvPr>
          <p:cNvPicPr/>
          <p:nvPr/>
        </p:nvPicPr>
        <p:blipFill>
          <a:blip r:embed="rId3" cstate="print">
            <a:lum contrast="10000"/>
            <a:extLst>
              <a:ext uri="{28A0092B-C50C-407E-A947-70E740481C1C}">
                <a14:useLocalDpi xmlns:a14="http://schemas.microsoft.com/office/drawing/2010/main" val="0"/>
              </a:ext>
            </a:extLst>
          </a:blip>
          <a:srcRect/>
          <a:stretch>
            <a:fillRect/>
          </a:stretch>
        </p:blipFill>
        <p:spPr bwMode="auto">
          <a:xfrm>
            <a:off x="2414056" y="1651838"/>
            <a:ext cx="4345163" cy="5206162"/>
          </a:xfrm>
          <a:prstGeom prst="rect">
            <a:avLst/>
          </a:prstGeom>
          <a:noFill/>
          <a:ln>
            <a:noFill/>
          </a:ln>
        </p:spPr>
      </p:pic>
      <p:sp>
        <p:nvSpPr>
          <p:cNvPr id="2" name="Title 1">
            <a:extLst>
              <a:ext uri="{FF2B5EF4-FFF2-40B4-BE49-F238E27FC236}">
                <a16:creationId xmlns:a16="http://schemas.microsoft.com/office/drawing/2014/main" id="{3CED04DD-27FE-43B2-87DD-6DDABEF1416F}"/>
              </a:ext>
            </a:extLst>
          </p:cNvPr>
          <p:cNvSpPr>
            <a:spLocks noGrp="1"/>
          </p:cNvSpPr>
          <p:nvPr>
            <p:ph type="title"/>
          </p:nvPr>
        </p:nvSpPr>
        <p:spPr/>
        <p:txBody>
          <a:bodyPr/>
          <a:lstStyle/>
          <a:p>
            <a:r>
              <a:rPr lang="en-US" dirty="0"/>
              <a:t>What do mosquitoes look like?  </a:t>
            </a:r>
          </a:p>
        </p:txBody>
      </p:sp>
      <p:sp>
        <p:nvSpPr>
          <p:cNvPr id="4" name="Footer Placeholder 3">
            <a:extLst>
              <a:ext uri="{FF2B5EF4-FFF2-40B4-BE49-F238E27FC236}">
                <a16:creationId xmlns:a16="http://schemas.microsoft.com/office/drawing/2014/main" id="{F9AE33BF-338F-476A-A05F-E66BB7B492B2}"/>
              </a:ext>
            </a:extLst>
          </p:cNvPr>
          <p:cNvSpPr>
            <a:spLocks noGrp="1"/>
          </p:cNvSpPr>
          <p:nvPr>
            <p:ph type="ftr" sz="quarter" idx="11"/>
          </p:nvPr>
        </p:nvSpPr>
        <p:spPr/>
        <p:txBody>
          <a:bodyPr/>
          <a:lstStyle/>
          <a:p>
            <a:r>
              <a:rPr lang="en-US" dirty="0"/>
              <a:t>Maine Center for Disease Control and Prevention</a:t>
            </a:r>
          </a:p>
        </p:txBody>
      </p:sp>
      <p:sp>
        <p:nvSpPr>
          <p:cNvPr id="6" name="TextBox 5">
            <a:extLst>
              <a:ext uri="{FF2B5EF4-FFF2-40B4-BE49-F238E27FC236}">
                <a16:creationId xmlns:a16="http://schemas.microsoft.com/office/drawing/2014/main" id="{3998CDA8-F373-4D8B-888C-8762CC4652E0}"/>
              </a:ext>
            </a:extLst>
          </p:cNvPr>
          <p:cNvSpPr txBox="1"/>
          <p:nvPr/>
        </p:nvSpPr>
        <p:spPr>
          <a:xfrm>
            <a:off x="912635" y="1771070"/>
            <a:ext cx="1501421" cy="461665"/>
          </a:xfrm>
          <a:prstGeom prst="rect">
            <a:avLst/>
          </a:prstGeom>
          <a:noFill/>
        </p:spPr>
        <p:txBody>
          <a:bodyPr wrap="square" rtlCol="0">
            <a:spAutoFit/>
          </a:bodyPr>
          <a:lstStyle/>
          <a:p>
            <a:r>
              <a:rPr lang="en-US" sz="2400" b="1" dirty="0"/>
              <a:t>Proboscis</a:t>
            </a:r>
          </a:p>
        </p:txBody>
      </p:sp>
      <p:sp>
        <p:nvSpPr>
          <p:cNvPr id="7" name="TextBox 6">
            <a:extLst>
              <a:ext uri="{FF2B5EF4-FFF2-40B4-BE49-F238E27FC236}">
                <a16:creationId xmlns:a16="http://schemas.microsoft.com/office/drawing/2014/main" id="{A6046069-F396-4A20-8D1A-0F82A62B4DEC}"/>
              </a:ext>
            </a:extLst>
          </p:cNvPr>
          <p:cNvSpPr txBox="1"/>
          <p:nvPr/>
        </p:nvSpPr>
        <p:spPr>
          <a:xfrm>
            <a:off x="6624403" y="1830351"/>
            <a:ext cx="1523999" cy="461665"/>
          </a:xfrm>
          <a:prstGeom prst="rect">
            <a:avLst/>
          </a:prstGeom>
          <a:noFill/>
        </p:spPr>
        <p:txBody>
          <a:bodyPr wrap="square" rtlCol="0">
            <a:spAutoFit/>
          </a:bodyPr>
          <a:lstStyle/>
          <a:p>
            <a:r>
              <a:rPr lang="en-US" sz="2400" b="1" dirty="0"/>
              <a:t>Antenna</a:t>
            </a:r>
          </a:p>
        </p:txBody>
      </p:sp>
      <p:sp>
        <p:nvSpPr>
          <p:cNvPr id="8" name="TextBox 7">
            <a:extLst>
              <a:ext uri="{FF2B5EF4-FFF2-40B4-BE49-F238E27FC236}">
                <a16:creationId xmlns:a16="http://schemas.microsoft.com/office/drawing/2014/main" id="{0E471AE8-DC85-4224-8EB3-C02641A27A1A}"/>
              </a:ext>
            </a:extLst>
          </p:cNvPr>
          <p:cNvSpPr txBox="1"/>
          <p:nvPr/>
        </p:nvSpPr>
        <p:spPr>
          <a:xfrm>
            <a:off x="943677" y="3200291"/>
            <a:ext cx="990602" cy="461665"/>
          </a:xfrm>
          <a:prstGeom prst="rect">
            <a:avLst/>
          </a:prstGeom>
          <a:noFill/>
        </p:spPr>
        <p:txBody>
          <a:bodyPr wrap="square" rtlCol="0">
            <a:spAutoFit/>
          </a:bodyPr>
          <a:lstStyle/>
          <a:p>
            <a:r>
              <a:rPr lang="en-US" sz="2400" b="1" dirty="0"/>
              <a:t>Wing</a:t>
            </a:r>
          </a:p>
        </p:txBody>
      </p:sp>
      <p:sp>
        <p:nvSpPr>
          <p:cNvPr id="9" name="TextBox 8">
            <a:extLst>
              <a:ext uri="{FF2B5EF4-FFF2-40B4-BE49-F238E27FC236}">
                <a16:creationId xmlns:a16="http://schemas.microsoft.com/office/drawing/2014/main" id="{D505E2B3-E354-4709-96C7-8BA7C410AA24}"/>
              </a:ext>
            </a:extLst>
          </p:cNvPr>
          <p:cNvSpPr txBox="1"/>
          <p:nvPr/>
        </p:nvSpPr>
        <p:spPr>
          <a:xfrm>
            <a:off x="940066" y="4137505"/>
            <a:ext cx="872067" cy="461665"/>
          </a:xfrm>
          <a:prstGeom prst="rect">
            <a:avLst/>
          </a:prstGeom>
          <a:noFill/>
        </p:spPr>
        <p:txBody>
          <a:bodyPr wrap="square" rtlCol="0">
            <a:spAutoFit/>
          </a:bodyPr>
          <a:lstStyle/>
          <a:p>
            <a:r>
              <a:rPr lang="en-US" sz="2400" b="1" dirty="0"/>
              <a:t>Legs</a:t>
            </a:r>
          </a:p>
        </p:txBody>
      </p:sp>
      <p:sp>
        <p:nvSpPr>
          <p:cNvPr id="10" name="TextBox 9">
            <a:extLst>
              <a:ext uri="{FF2B5EF4-FFF2-40B4-BE49-F238E27FC236}">
                <a16:creationId xmlns:a16="http://schemas.microsoft.com/office/drawing/2014/main" id="{99A9776D-F40B-40EA-8377-B8F1B5F9962D}"/>
              </a:ext>
            </a:extLst>
          </p:cNvPr>
          <p:cNvSpPr txBox="1"/>
          <p:nvPr/>
        </p:nvSpPr>
        <p:spPr>
          <a:xfrm>
            <a:off x="928156" y="2574343"/>
            <a:ext cx="1219200" cy="461665"/>
          </a:xfrm>
          <a:prstGeom prst="rect">
            <a:avLst/>
          </a:prstGeom>
          <a:noFill/>
        </p:spPr>
        <p:txBody>
          <a:bodyPr wrap="square" rtlCol="0">
            <a:spAutoFit/>
          </a:bodyPr>
          <a:lstStyle/>
          <a:p>
            <a:r>
              <a:rPr lang="en-US" sz="2400" b="1" dirty="0"/>
              <a:t>Eye</a:t>
            </a:r>
          </a:p>
        </p:txBody>
      </p:sp>
      <p:sp>
        <p:nvSpPr>
          <p:cNvPr id="11" name="TextBox 10">
            <a:extLst>
              <a:ext uri="{FF2B5EF4-FFF2-40B4-BE49-F238E27FC236}">
                <a16:creationId xmlns:a16="http://schemas.microsoft.com/office/drawing/2014/main" id="{6614CDC9-4009-4F62-AA6C-80D9A920F49C}"/>
              </a:ext>
            </a:extLst>
          </p:cNvPr>
          <p:cNvSpPr txBox="1"/>
          <p:nvPr/>
        </p:nvSpPr>
        <p:spPr>
          <a:xfrm>
            <a:off x="6607169" y="2528323"/>
            <a:ext cx="955676" cy="461665"/>
          </a:xfrm>
          <a:prstGeom prst="rect">
            <a:avLst/>
          </a:prstGeom>
          <a:noFill/>
        </p:spPr>
        <p:txBody>
          <a:bodyPr wrap="square" rtlCol="0">
            <a:spAutoFit/>
          </a:bodyPr>
          <a:lstStyle/>
          <a:p>
            <a:r>
              <a:rPr lang="en-US" sz="2400" b="1" dirty="0"/>
              <a:t>Head</a:t>
            </a:r>
          </a:p>
        </p:txBody>
      </p:sp>
      <p:sp>
        <p:nvSpPr>
          <p:cNvPr id="12" name="TextBox 11">
            <a:extLst>
              <a:ext uri="{FF2B5EF4-FFF2-40B4-BE49-F238E27FC236}">
                <a16:creationId xmlns:a16="http://schemas.microsoft.com/office/drawing/2014/main" id="{82507F7A-8D93-46A9-92FA-E6AE585B0A7F}"/>
              </a:ext>
            </a:extLst>
          </p:cNvPr>
          <p:cNvSpPr txBox="1"/>
          <p:nvPr/>
        </p:nvSpPr>
        <p:spPr>
          <a:xfrm>
            <a:off x="6551432" y="3116349"/>
            <a:ext cx="1219200" cy="461665"/>
          </a:xfrm>
          <a:prstGeom prst="rect">
            <a:avLst/>
          </a:prstGeom>
          <a:noFill/>
        </p:spPr>
        <p:txBody>
          <a:bodyPr wrap="square" rtlCol="0">
            <a:spAutoFit/>
          </a:bodyPr>
          <a:lstStyle/>
          <a:p>
            <a:r>
              <a:rPr lang="en-US" sz="2400" b="1" dirty="0"/>
              <a:t>Thorax</a:t>
            </a:r>
          </a:p>
        </p:txBody>
      </p:sp>
      <p:sp>
        <p:nvSpPr>
          <p:cNvPr id="13" name="TextBox 12">
            <a:extLst>
              <a:ext uri="{FF2B5EF4-FFF2-40B4-BE49-F238E27FC236}">
                <a16:creationId xmlns:a16="http://schemas.microsoft.com/office/drawing/2014/main" id="{2C5B1189-8D9E-4BF1-BB87-863E2910F71C}"/>
              </a:ext>
            </a:extLst>
          </p:cNvPr>
          <p:cNvSpPr txBox="1"/>
          <p:nvPr/>
        </p:nvSpPr>
        <p:spPr>
          <a:xfrm>
            <a:off x="6606121" y="4045340"/>
            <a:ext cx="1425222" cy="461665"/>
          </a:xfrm>
          <a:prstGeom prst="rect">
            <a:avLst/>
          </a:prstGeom>
          <a:noFill/>
        </p:spPr>
        <p:txBody>
          <a:bodyPr wrap="square" rtlCol="0">
            <a:spAutoFit/>
          </a:bodyPr>
          <a:lstStyle/>
          <a:p>
            <a:r>
              <a:rPr lang="en-US" sz="2400" b="1" dirty="0"/>
              <a:t>Abdomen</a:t>
            </a:r>
          </a:p>
        </p:txBody>
      </p:sp>
      <p:cxnSp>
        <p:nvCxnSpPr>
          <p:cNvPr id="17" name="Straight Arrow Connector 16">
            <a:extLst>
              <a:ext uri="{FF2B5EF4-FFF2-40B4-BE49-F238E27FC236}">
                <a16:creationId xmlns:a16="http://schemas.microsoft.com/office/drawing/2014/main" id="{72E8DE5B-5E30-4F3D-8E38-E6B222409F58}"/>
              </a:ext>
            </a:extLst>
          </p:cNvPr>
          <p:cNvCxnSpPr>
            <a:cxnSpLocks/>
            <a:stCxn id="6" idx="3"/>
          </p:cNvCxnSpPr>
          <p:nvPr/>
        </p:nvCxnSpPr>
        <p:spPr>
          <a:xfrm>
            <a:off x="2414056" y="2001903"/>
            <a:ext cx="215794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6138BF5-0C65-413B-A245-EA02E3EBB820}"/>
              </a:ext>
            </a:extLst>
          </p:cNvPr>
          <p:cNvCxnSpPr>
            <a:cxnSpLocks/>
          </p:cNvCxnSpPr>
          <p:nvPr/>
        </p:nvCxnSpPr>
        <p:spPr>
          <a:xfrm>
            <a:off x="1927580" y="3429000"/>
            <a:ext cx="849487" cy="994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7584398-8B67-4D43-AE19-15A734A85474}"/>
              </a:ext>
            </a:extLst>
          </p:cNvPr>
          <p:cNvCxnSpPr>
            <a:cxnSpLocks/>
            <a:stCxn id="9" idx="3"/>
          </p:cNvCxnSpPr>
          <p:nvPr/>
        </p:nvCxnSpPr>
        <p:spPr>
          <a:xfrm>
            <a:off x="1812133" y="4368338"/>
            <a:ext cx="1083467" cy="8378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688A271-5ADB-4372-9396-0B6079E94BC5}"/>
              </a:ext>
            </a:extLst>
          </p:cNvPr>
          <p:cNvCxnSpPr>
            <a:cxnSpLocks/>
            <a:stCxn id="9" idx="3"/>
          </p:cNvCxnSpPr>
          <p:nvPr/>
        </p:nvCxnSpPr>
        <p:spPr>
          <a:xfrm>
            <a:off x="1812133" y="4368338"/>
            <a:ext cx="778667" cy="184507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20E15D75-CAE0-4D79-B73F-B095B96759DC}"/>
              </a:ext>
            </a:extLst>
          </p:cNvPr>
          <p:cNvCxnSpPr>
            <a:cxnSpLocks/>
            <a:stCxn id="7" idx="1"/>
          </p:cNvCxnSpPr>
          <p:nvPr/>
        </p:nvCxnSpPr>
        <p:spPr>
          <a:xfrm flipH="1">
            <a:off x="4953000" y="2061184"/>
            <a:ext cx="167140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74DAB25C-5322-4785-A83A-1CCB1E0E3840}"/>
              </a:ext>
            </a:extLst>
          </p:cNvPr>
          <p:cNvGrpSpPr/>
          <p:nvPr/>
        </p:nvGrpSpPr>
        <p:grpSpPr>
          <a:xfrm>
            <a:off x="4800600" y="2590800"/>
            <a:ext cx="1676400" cy="399159"/>
            <a:chOff x="4800600" y="2590800"/>
            <a:chExt cx="1676400" cy="399159"/>
          </a:xfrm>
        </p:grpSpPr>
        <p:sp>
          <p:nvSpPr>
            <p:cNvPr id="3" name="Right Brace 2">
              <a:extLst>
                <a:ext uri="{FF2B5EF4-FFF2-40B4-BE49-F238E27FC236}">
                  <a16:creationId xmlns:a16="http://schemas.microsoft.com/office/drawing/2014/main" id="{BA13E1C1-2980-4687-8E5E-5B8DEDB38FBB}"/>
                </a:ext>
              </a:extLst>
            </p:cNvPr>
            <p:cNvSpPr/>
            <p:nvPr/>
          </p:nvSpPr>
          <p:spPr>
            <a:xfrm>
              <a:off x="4800600" y="2590800"/>
              <a:ext cx="326931" cy="399159"/>
            </a:xfrm>
            <a:prstGeom prst="rightBrace">
              <a:avLst/>
            </a:prstGeom>
            <a:noFill/>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31783EBF-5F75-445A-93E3-2F858392AC5E}"/>
                </a:ext>
              </a:extLst>
            </p:cNvPr>
            <p:cNvCxnSpPr>
              <a:cxnSpLocks/>
            </p:cNvCxnSpPr>
            <p:nvPr/>
          </p:nvCxnSpPr>
          <p:spPr>
            <a:xfrm>
              <a:off x="5105400" y="2790379"/>
              <a:ext cx="1371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07926571-0DD1-4AF1-A416-99BB56E90642}"/>
              </a:ext>
            </a:extLst>
          </p:cNvPr>
          <p:cNvGrpSpPr/>
          <p:nvPr/>
        </p:nvGrpSpPr>
        <p:grpSpPr>
          <a:xfrm>
            <a:off x="4800600" y="3032408"/>
            <a:ext cx="1673901" cy="629548"/>
            <a:chOff x="4800600" y="3032408"/>
            <a:chExt cx="1673901" cy="629548"/>
          </a:xfrm>
        </p:grpSpPr>
        <p:sp>
          <p:nvSpPr>
            <p:cNvPr id="14" name="Right Brace 13">
              <a:extLst>
                <a:ext uri="{FF2B5EF4-FFF2-40B4-BE49-F238E27FC236}">
                  <a16:creationId xmlns:a16="http://schemas.microsoft.com/office/drawing/2014/main" id="{6907A6B0-DF43-438F-8E89-14D918A15ACA}"/>
                </a:ext>
              </a:extLst>
            </p:cNvPr>
            <p:cNvSpPr/>
            <p:nvPr/>
          </p:nvSpPr>
          <p:spPr>
            <a:xfrm>
              <a:off x="4800600" y="3032408"/>
              <a:ext cx="326931" cy="629548"/>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31" name="Straight Connector 30">
              <a:extLst>
                <a:ext uri="{FF2B5EF4-FFF2-40B4-BE49-F238E27FC236}">
                  <a16:creationId xmlns:a16="http://schemas.microsoft.com/office/drawing/2014/main" id="{5E1673D5-FD2C-46E0-B7CC-862C9C7A83A2}"/>
                </a:ext>
              </a:extLst>
            </p:cNvPr>
            <p:cNvCxnSpPr>
              <a:cxnSpLocks/>
            </p:cNvCxnSpPr>
            <p:nvPr/>
          </p:nvCxnSpPr>
          <p:spPr>
            <a:xfrm>
              <a:off x="5102901" y="3347182"/>
              <a:ext cx="1371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99C42FC4-75C8-44F7-8F6B-A9DFB8F3581B}"/>
              </a:ext>
            </a:extLst>
          </p:cNvPr>
          <p:cNvGrpSpPr/>
          <p:nvPr/>
        </p:nvGrpSpPr>
        <p:grpSpPr>
          <a:xfrm>
            <a:off x="4800600" y="3661956"/>
            <a:ext cx="1673901" cy="1228435"/>
            <a:chOff x="4800600" y="3661956"/>
            <a:chExt cx="1673901" cy="1228435"/>
          </a:xfrm>
        </p:grpSpPr>
        <p:sp>
          <p:nvSpPr>
            <p:cNvPr id="15" name="Right Brace 14">
              <a:extLst>
                <a:ext uri="{FF2B5EF4-FFF2-40B4-BE49-F238E27FC236}">
                  <a16:creationId xmlns:a16="http://schemas.microsoft.com/office/drawing/2014/main" id="{34353AFE-364D-4E6B-8255-53B71CF16B4E}"/>
                </a:ext>
              </a:extLst>
            </p:cNvPr>
            <p:cNvSpPr/>
            <p:nvPr/>
          </p:nvSpPr>
          <p:spPr>
            <a:xfrm>
              <a:off x="4800600" y="3661956"/>
              <a:ext cx="304800" cy="1228435"/>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32" name="Straight Connector 31">
              <a:extLst>
                <a:ext uri="{FF2B5EF4-FFF2-40B4-BE49-F238E27FC236}">
                  <a16:creationId xmlns:a16="http://schemas.microsoft.com/office/drawing/2014/main" id="{4B32BDBF-8ED7-4B6B-B131-7F99B508B86C}"/>
                </a:ext>
              </a:extLst>
            </p:cNvPr>
            <p:cNvCxnSpPr>
              <a:cxnSpLocks/>
            </p:cNvCxnSpPr>
            <p:nvPr/>
          </p:nvCxnSpPr>
          <p:spPr>
            <a:xfrm>
              <a:off x="4964065" y="4276173"/>
              <a:ext cx="151043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 name="Straight Arrow Connector 34">
            <a:extLst>
              <a:ext uri="{FF2B5EF4-FFF2-40B4-BE49-F238E27FC236}">
                <a16:creationId xmlns:a16="http://schemas.microsoft.com/office/drawing/2014/main" id="{23325CA3-5B5D-4520-B037-67EEF702F3E8}"/>
              </a:ext>
            </a:extLst>
          </p:cNvPr>
          <p:cNvCxnSpPr>
            <a:cxnSpLocks/>
          </p:cNvCxnSpPr>
          <p:nvPr/>
        </p:nvCxnSpPr>
        <p:spPr>
          <a:xfrm>
            <a:off x="1582219" y="2819400"/>
            <a:ext cx="268498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71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41AAB-2AD1-4AE1-860A-637CCBE5A40D}"/>
              </a:ext>
            </a:extLst>
          </p:cNvPr>
          <p:cNvSpPr>
            <a:spLocks noGrp="1"/>
          </p:cNvSpPr>
          <p:nvPr>
            <p:ph type="title"/>
          </p:nvPr>
        </p:nvSpPr>
        <p:spPr/>
        <p:txBody>
          <a:bodyPr/>
          <a:lstStyle/>
          <a:p>
            <a:r>
              <a:rPr lang="en-US" dirty="0"/>
              <a:t>Mosquito Life Cycle</a:t>
            </a:r>
          </a:p>
        </p:txBody>
      </p:sp>
      <p:sp>
        <p:nvSpPr>
          <p:cNvPr id="4" name="Footer Placeholder 3">
            <a:extLst>
              <a:ext uri="{FF2B5EF4-FFF2-40B4-BE49-F238E27FC236}">
                <a16:creationId xmlns:a16="http://schemas.microsoft.com/office/drawing/2014/main" id="{91FDF805-E3E7-4461-89D4-575A4D036144}"/>
              </a:ext>
            </a:extLst>
          </p:cNvPr>
          <p:cNvSpPr>
            <a:spLocks noGrp="1"/>
          </p:cNvSpPr>
          <p:nvPr>
            <p:ph type="ftr" sz="quarter" idx="11"/>
          </p:nvPr>
        </p:nvSpPr>
        <p:spPr/>
        <p:txBody>
          <a:bodyPr/>
          <a:lstStyle/>
          <a:p>
            <a:r>
              <a:rPr lang="en-US" dirty="0"/>
              <a:t>Maine Center for Disease Control and Prevention</a:t>
            </a:r>
          </a:p>
        </p:txBody>
      </p:sp>
      <p:pic>
        <p:nvPicPr>
          <p:cNvPr id="5" name="Picture 2">
            <a:extLst>
              <a:ext uri="{FF2B5EF4-FFF2-40B4-BE49-F238E27FC236}">
                <a16:creationId xmlns:a16="http://schemas.microsoft.com/office/drawing/2014/main" id="{0BF7F237-8662-41C0-B347-BDEA0934B3D7}"/>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279" b="30473" l="30540" r="99196">
                        <a14:foregroundMark x1="42595" y1="16490" x2="42595" y2="16490"/>
                        <a14:foregroundMark x1="43169" y1="15815" x2="43169" y2="15815"/>
                        <a14:foregroundMark x1="43513" y1="15429" x2="43513" y2="15429"/>
                        <a14:foregroundMark x1="43972" y1="14851" x2="43972" y2="14851"/>
                        <a14:foregroundMark x1="43972" y1="14176" x2="43972" y2="14176"/>
                        <a14:foregroundMark x1="44546" y1="13693" x2="44546" y2="13693"/>
                        <a14:foregroundMark x1="44202" y1="14465" x2="44202" y2="14465"/>
                        <a14:foregroundMark x1="44661" y1="13886" x2="44661" y2="13886"/>
                        <a14:foregroundMark x1="44891" y1="13308" x2="44891" y2="13308"/>
                        <a14:foregroundMark x1="45121" y1="13211" x2="45121" y2="13211"/>
                        <a14:foregroundMark x1="45465" y1="12536" x2="45465" y2="12536"/>
                        <a14:foregroundMark x1="45465" y1="12343" x2="45465" y2="12343"/>
                        <a14:foregroundMark x1="47991" y1="8197" x2="47991" y2="8197"/>
                        <a14:foregroundMark x1="47532" y1="8872" x2="47532" y2="8872"/>
                        <a14:foregroundMark x1="46958" y1="9354" x2="46958" y2="9354"/>
                        <a14:foregroundMark x1="46958" y1="9740" x2="46958" y2="9740"/>
                        <a14:foregroundMark x1="46843" y1="9932" x2="46843" y2="9932"/>
                        <a14:foregroundMark x1="46613" y1="10511" x2="46613" y2="10511"/>
                        <a14:foregroundMark x1="46383" y1="10800" x2="46383" y2="10800"/>
                        <a14:foregroundMark x1="46039" y1="11283" x2="46039" y2="11283"/>
                        <a14:foregroundMark x1="45809" y1="11861" x2="45809" y2="11861"/>
                        <a14:foregroundMark x1="45695" y1="12247" x2="45695" y2="12247"/>
                        <a14:foregroundMark x1="41217" y1="10415" x2="41217" y2="10415"/>
                        <a14:foregroundMark x1="41906" y1="10608" x2="41906" y2="10608"/>
                        <a14:foregroundMark x1="42710" y1="10993" x2="42710" y2="10993"/>
                        <a14:foregroundMark x1="44546" y1="11572" x2="44546" y2="11572"/>
                        <a14:foregroundMark x1="45121" y1="12054" x2="45121" y2="12054"/>
                        <a14:foregroundMark x1="45809" y1="12536" x2="45809" y2="12536"/>
                        <a14:foregroundMark x1="46383" y1="13115" x2="46383" y2="13115"/>
                        <a14:foregroundMark x1="30654" y1="19672" x2="30654" y2="19672"/>
                        <a14:foregroundMark x1="31228" y1="18804" x2="31458" y2="18322"/>
                        <a14:foregroundMark x1="32262" y1="16972" x2="32262" y2="16972"/>
                        <a14:foregroundMark x1="32951" y1="16201" x2="33525" y2="15718"/>
                        <a14:foregroundMark x1="35591" y1="14465" x2="35591" y2="14465"/>
                        <a14:foregroundMark x1="36510" y1="13983" x2="36510" y2="13983"/>
                        <a14:foregroundMark x1="38691" y1="13211" x2="39150" y2="13115"/>
                        <a14:foregroundMark x1="40299" y1="12729" x2="40758" y2="12729"/>
                        <a14:foregroundMark x1="42250" y1="12247" x2="42595" y2="12247"/>
                        <a14:foregroundMark x1="43054" y1="12247" x2="43628" y2="12247"/>
                        <a14:foregroundMark x1="43972" y1="12247" x2="44776" y2="12247"/>
                        <a14:foregroundMark x1="45580" y1="12150" x2="45580" y2="12150"/>
                        <a14:foregroundMark x1="31343" y1="20154" x2="31803" y2="20251"/>
                        <a14:foregroundMark x1="35132" y1="21119" x2="35132" y2="21119"/>
                        <a14:foregroundMark x1="36051" y1="21408" x2="36510" y2="21504"/>
                        <a14:foregroundMark x1="37199" y1="21697" x2="37887" y2="22083"/>
                        <a14:foregroundMark x1="39839" y1="23144" x2="40528" y2="23529"/>
                        <a14:foregroundMark x1="42135" y1="24108" x2="43169" y2="24494"/>
                        <a14:foregroundMark x1="45924" y1="25747" x2="46269" y2="25747"/>
                        <a14:foregroundMark x1="48335" y1="26326" x2="48335" y2="26326"/>
                        <a14:foregroundMark x1="48794" y1="26519" x2="48794" y2="26519"/>
                        <a14:foregroundMark x1="50976" y1="27676" x2="51435" y2="28062"/>
                        <a14:foregroundMark x1="53387" y1="29412" x2="53502" y2="29701"/>
                        <a14:foregroundMark x1="53846" y1="29990" x2="53846" y2="29990"/>
                        <a14:foregroundMark x1="55798" y1="21697" x2="55798" y2="21697"/>
                        <a14:foregroundMark x1="54076" y1="30280" x2="54076" y2="30280"/>
                        <a14:foregroundMark x1="50287" y1="23337" x2="50287" y2="23337"/>
                        <a14:foregroundMark x1="48680" y1="20733" x2="48680" y2="20733"/>
                        <a14:foregroundMark x1="51550" y1="16683" x2="51550" y2="16683"/>
                        <a14:foregroundMark x1="44776" y1="20733" x2="45121" y2="21022"/>
                        <a14:foregroundMark x1="50517" y1="22565" x2="50517" y2="22565"/>
                        <a14:foregroundMark x1="65786" y1="18322" x2="65786" y2="18322"/>
                        <a14:foregroundMark x1="72560" y1="30280" x2="72560" y2="30280"/>
                        <a14:foregroundMark x1="55339" y1="26519" x2="56142" y2="26519"/>
                        <a14:foregroundMark x1="59472" y1="26905" x2="59816" y2="26905"/>
                        <a14:foregroundMark x1="62342" y1="27483" x2="62801" y2="27580"/>
                        <a14:foregroundMark x1="65098" y1="28062" x2="66131" y2="28062"/>
                        <a14:foregroundMark x1="69460" y1="28640" x2="69690" y2="28640"/>
                        <a14:foregroundMark x1="72445" y1="29122" x2="72445" y2="29122"/>
                        <a14:foregroundMark x1="73823" y1="29315" x2="74512" y2="29508"/>
                        <a14:foregroundMark x1="75431" y1="29605" x2="76234" y2="29701"/>
                        <a14:foregroundMark x1="78186" y1="29797" x2="78990" y2="29894"/>
                        <a14:foregroundMark x1="80482" y1="30087" x2="81286" y2="30087"/>
                        <a14:foregroundMark x1="83238" y1="30183" x2="84386" y2="30280"/>
                        <a14:foregroundMark x1="87715" y1="30376" x2="88404" y2="30473"/>
                        <a14:foregroundMark x1="93111" y1="30376" x2="94145" y2="30376"/>
                        <a14:foregroundMark x1="96900" y1="30376" x2="96900" y2="30376"/>
                        <a14:foregroundMark x1="98737" y1="30280" x2="98737" y2="30280"/>
                        <a14:foregroundMark x1="99196" y1="30183" x2="99196" y2="30183"/>
                        <a14:foregroundMark x1="76923" y1="21601" x2="76923" y2="21601"/>
                        <a14:foregroundMark x1="84615" y1="23819" x2="84960" y2="23819"/>
                        <a14:foregroundMark x1="86567" y1="19865" x2="86567" y2="19865"/>
                        <a14:foregroundMark x1="90471" y1="8197" x2="90471" y2="8197"/>
                        <a14:foregroundMark x1="83467" y1="5882" x2="83697" y2="5786"/>
                        <a14:foregroundMark x1="91734" y1="8486" x2="91963" y2="8582"/>
                        <a14:foregroundMark x1="92308" y1="11090" x2="92193" y2="11283"/>
                        <a14:foregroundMark x1="90126" y1="12343" x2="89667" y2="12343"/>
                        <a14:foregroundMark x1="85419" y1="12150" x2="85419" y2="12150"/>
                        <a14:foregroundMark x1="82319" y1="12922" x2="83238" y2="13693"/>
                        <a14:foregroundMark x1="86338" y1="14851" x2="90011" y2="16586"/>
                        <a14:foregroundMark x1="90011" y1="16586" x2="92078" y2="21311"/>
                        <a14:foregroundMark x1="92078" y1="21311" x2="87371" y2="24108"/>
                        <a14:foregroundMark x1="87371" y1="24108" x2="80023" y2="22565"/>
                        <a14:foregroundMark x1="80023" y1="22565" x2="76119" y2="20540"/>
                        <a14:foregroundMark x1="76119" y1="20540" x2="80827" y2="17743"/>
                        <a14:foregroundMark x1="80827" y1="17743" x2="85075" y2="17358"/>
                        <a14:foregroundMark x1="85075" y1="17358" x2="90586" y2="21697"/>
                        <a14:foregroundMark x1="90586" y1="21697" x2="83697" y2="23722"/>
                        <a14:foregroundMark x1="83697" y1="23722" x2="73594" y2="23047"/>
                        <a14:foregroundMark x1="73594" y1="23047" x2="68886" y2="19576"/>
                        <a14:foregroundMark x1="68886" y1="19576" x2="64179" y2="18033"/>
                        <a14:foregroundMark x1="64179" y1="18033" x2="59013" y2="19961"/>
                        <a14:foregroundMark x1="59013" y1="19961" x2="58324" y2="23626"/>
                        <a14:foregroundMark x1="58324" y1="23626" x2="62687" y2="24687"/>
                        <a14:foregroundMark x1="62687" y1="24687" x2="69346" y2="23337"/>
                        <a14:foregroundMark x1="69346" y1="23337" x2="68542" y2="19094"/>
                        <a14:foregroundMark x1="68542" y1="19094" x2="62113" y2="19383"/>
                        <a14:foregroundMark x1="62113" y1="19383" x2="60850" y2="23529"/>
                        <a14:foregroundMark x1="60850" y1="23529" x2="63490" y2="26519"/>
                        <a14:foregroundMark x1="63490" y1="26519" x2="68427" y2="27097"/>
                        <a14:foregroundMark x1="68427" y1="27097" x2="78530" y2="24976"/>
                        <a14:foregroundMark x1="78530" y1="24976" x2="81860" y2="27580"/>
                        <a14:foregroundMark x1="81860" y1="27580" x2="85763" y2="29219"/>
                        <a14:foregroundMark x1="85763" y1="29219" x2="89437" y2="25072"/>
                        <a14:foregroundMark x1="89437" y1="25072" x2="85534" y2="16683"/>
                        <a14:foregroundMark x1="85534" y1="16683" x2="92997" y2="11475"/>
                        <a14:foregroundMark x1="92997" y1="11475" x2="90586" y2="6461"/>
                        <a14:foregroundMark x1="90586" y1="6461" x2="85419" y2="5304"/>
                        <a14:foregroundMark x1="85419" y1="5304" x2="87486" y2="10511"/>
                        <a14:foregroundMark x1="87486" y1="10511" x2="91619" y2="12633"/>
                      </a14:backgroundRemoval>
                    </a14:imgEffect>
                  </a14:imgLayer>
                </a14:imgProps>
              </a:ext>
              <a:ext uri="{28A0092B-C50C-407E-A947-70E740481C1C}">
                <a14:useLocalDpi xmlns:a14="http://schemas.microsoft.com/office/drawing/2010/main" val="0"/>
              </a:ext>
            </a:extLst>
          </a:blip>
          <a:srcRect l="28491" b="66801"/>
          <a:stretch/>
        </p:blipFill>
        <p:spPr bwMode="auto">
          <a:xfrm>
            <a:off x="2362200" y="1359452"/>
            <a:ext cx="4166739" cy="2302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5EAE4794-626F-4F81-8D34-4A84376F704B}"/>
              </a:ext>
            </a:extLst>
          </p:cNvPr>
          <p:cNvPicPr>
            <a:picLocks noChangeAspect="1"/>
          </p:cNvPicPr>
          <p:nvPr/>
        </p:nvPicPr>
        <p:blipFill>
          <a:blip r:embed="rId5" cstate="print">
            <a:alphaModFix amt="85000"/>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28600" y="4038600"/>
            <a:ext cx="9601200" cy="6378879"/>
          </a:xfrm>
          <a:prstGeom prst="rect">
            <a:avLst/>
          </a:prstGeom>
        </p:spPr>
      </p:pic>
      <p:sp>
        <p:nvSpPr>
          <p:cNvPr id="10" name="TextBox 9">
            <a:extLst>
              <a:ext uri="{FF2B5EF4-FFF2-40B4-BE49-F238E27FC236}">
                <a16:creationId xmlns:a16="http://schemas.microsoft.com/office/drawing/2014/main" id="{2C3D918A-91AB-4E6D-A504-A3D4796F824F}"/>
              </a:ext>
            </a:extLst>
          </p:cNvPr>
          <p:cNvSpPr txBox="1"/>
          <p:nvPr/>
        </p:nvSpPr>
        <p:spPr>
          <a:xfrm>
            <a:off x="8491187" y="3676418"/>
            <a:ext cx="838200" cy="369332"/>
          </a:xfrm>
          <a:prstGeom prst="rect">
            <a:avLst/>
          </a:prstGeom>
          <a:noFill/>
        </p:spPr>
        <p:txBody>
          <a:bodyPr wrap="square" rtlCol="0">
            <a:spAutoFit/>
          </a:bodyPr>
          <a:lstStyle/>
          <a:p>
            <a:r>
              <a:rPr lang="en-US" b="1" dirty="0"/>
              <a:t>Land</a:t>
            </a:r>
          </a:p>
        </p:txBody>
      </p:sp>
      <p:sp>
        <p:nvSpPr>
          <p:cNvPr id="11" name="TextBox 10">
            <a:extLst>
              <a:ext uri="{FF2B5EF4-FFF2-40B4-BE49-F238E27FC236}">
                <a16:creationId xmlns:a16="http://schemas.microsoft.com/office/drawing/2014/main" id="{5B875BAD-FADE-4EAA-A373-20A3C349B8A4}"/>
              </a:ext>
            </a:extLst>
          </p:cNvPr>
          <p:cNvSpPr txBox="1"/>
          <p:nvPr/>
        </p:nvSpPr>
        <p:spPr>
          <a:xfrm>
            <a:off x="8447974" y="4045750"/>
            <a:ext cx="838200" cy="369332"/>
          </a:xfrm>
          <a:prstGeom prst="rect">
            <a:avLst/>
          </a:prstGeom>
          <a:noFill/>
        </p:spPr>
        <p:txBody>
          <a:bodyPr wrap="square" rtlCol="0">
            <a:spAutoFit/>
          </a:bodyPr>
          <a:lstStyle/>
          <a:p>
            <a:r>
              <a:rPr lang="en-US" b="1" dirty="0"/>
              <a:t>Water</a:t>
            </a:r>
          </a:p>
        </p:txBody>
      </p:sp>
      <p:pic>
        <p:nvPicPr>
          <p:cNvPr id="12" name="Picture 4">
            <a:extLst>
              <a:ext uri="{FF2B5EF4-FFF2-40B4-BE49-F238E27FC236}">
                <a16:creationId xmlns:a16="http://schemas.microsoft.com/office/drawing/2014/main" id="{5CDA1034-4DA5-4410-B828-1FD643610F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6860" y="4017296"/>
            <a:ext cx="1381125"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a:extLst>
              <a:ext uri="{FF2B5EF4-FFF2-40B4-BE49-F238E27FC236}">
                <a16:creationId xmlns:a16="http://schemas.microsoft.com/office/drawing/2014/main" id="{82B97E02-B2FF-4E44-BAEB-EAC72172B66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7311" y="4044169"/>
            <a:ext cx="245745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Straight Connector 18">
            <a:extLst>
              <a:ext uri="{FF2B5EF4-FFF2-40B4-BE49-F238E27FC236}">
                <a16:creationId xmlns:a16="http://schemas.microsoft.com/office/drawing/2014/main" id="{77229BA9-D21A-43C0-B5EE-BCEC5123E17B}"/>
              </a:ext>
            </a:extLst>
          </p:cNvPr>
          <p:cNvCxnSpPr>
            <a:cxnSpLocks/>
          </p:cNvCxnSpPr>
          <p:nvPr/>
        </p:nvCxnSpPr>
        <p:spPr>
          <a:xfrm flipH="1" flipV="1">
            <a:off x="1280161" y="2449689"/>
            <a:ext cx="1097280" cy="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32766F3-B232-41BC-8933-62AACA73E21F}"/>
              </a:ext>
            </a:extLst>
          </p:cNvPr>
          <p:cNvCxnSpPr/>
          <p:nvPr/>
        </p:nvCxnSpPr>
        <p:spPr>
          <a:xfrm>
            <a:off x="1295400" y="2438400"/>
            <a:ext cx="0" cy="155448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39313F9-1C3A-4C11-8C39-B23269367ED5}"/>
              </a:ext>
            </a:extLst>
          </p:cNvPr>
          <p:cNvCxnSpPr>
            <a:cxnSpLocks/>
          </p:cNvCxnSpPr>
          <p:nvPr/>
        </p:nvCxnSpPr>
        <p:spPr>
          <a:xfrm flipV="1">
            <a:off x="2476982" y="4895165"/>
            <a:ext cx="1139878" cy="92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74F5B1E-85E0-42FD-875C-0274D20C61C7}"/>
              </a:ext>
            </a:extLst>
          </p:cNvPr>
          <p:cNvCxnSpPr/>
          <p:nvPr/>
        </p:nvCxnSpPr>
        <p:spPr>
          <a:xfrm>
            <a:off x="5048873" y="4895165"/>
            <a:ext cx="89843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887ECA3-ED15-411D-97DE-5C83EBF03E60}"/>
              </a:ext>
            </a:extLst>
          </p:cNvPr>
          <p:cNvCxnSpPr>
            <a:cxnSpLocks/>
          </p:cNvCxnSpPr>
          <p:nvPr/>
        </p:nvCxnSpPr>
        <p:spPr>
          <a:xfrm flipV="1">
            <a:off x="7008284" y="2510880"/>
            <a:ext cx="0" cy="1482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67EACA3-99E8-4B51-A2C3-05A6A3F63DF8}"/>
              </a:ext>
            </a:extLst>
          </p:cNvPr>
          <p:cNvCxnSpPr>
            <a:cxnSpLocks/>
          </p:cNvCxnSpPr>
          <p:nvPr/>
        </p:nvCxnSpPr>
        <p:spPr>
          <a:xfrm flipH="1">
            <a:off x="6172200" y="2510879"/>
            <a:ext cx="86868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9B78D8A-9061-4CE5-B82A-B3DB830B32A1}"/>
              </a:ext>
            </a:extLst>
          </p:cNvPr>
          <p:cNvSpPr txBox="1"/>
          <p:nvPr/>
        </p:nvSpPr>
        <p:spPr>
          <a:xfrm>
            <a:off x="149163" y="1672123"/>
            <a:ext cx="2292473" cy="646331"/>
          </a:xfrm>
          <a:prstGeom prst="rect">
            <a:avLst/>
          </a:prstGeom>
          <a:noFill/>
        </p:spPr>
        <p:txBody>
          <a:bodyPr wrap="square" rtlCol="0">
            <a:spAutoFit/>
          </a:bodyPr>
          <a:lstStyle/>
          <a:p>
            <a:pPr algn="ctr"/>
            <a:r>
              <a:rPr lang="en-US" b="1" dirty="0"/>
              <a:t>Adult</a:t>
            </a:r>
            <a:r>
              <a:rPr lang="en-US" dirty="0"/>
              <a:t> female lays </a:t>
            </a:r>
            <a:r>
              <a:rPr lang="en-US" b="1" dirty="0"/>
              <a:t>eggs</a:t>
            </a:r>
            <a:r>
              <a:rPr lang="en-US" dirty="0"/>
              <a:t> in/near </a:t>
            </a:r>
            <a:r>
              <a:rPr lang="en-US" b="1" dirty="0"/>
              <a:t>water</a:t>
            </a:r>
          </a:p>
        </p:txBody>
      </p:sp>
      <p:sp>
        <p:nvSpPr>
          <p:cNvPr id="38" name="TextBox 37">
            <a:extLst>
              <a:ext uri="{FF2B5EF4-FFF2-40B4-BE49-F238E27FC236}">
                <a16:creationId xmlns:a16="http://schemas.microsoft.com/office/drawing/2014/main" id="{285DEB0A-9A7B-41E7-8025-C0F1C0373BDF}"/>
              </a:ext>
            </a:extLst>
          </p:cNvPr>
          <p:cNvSpPr txBox="1"/>
          <p:nvPr/>
        </p:nvSpPr>
        <p:spPr>
          <a:xfrm>
            <a:off x="1752600" y="3662307"/>
            <a:ext cx="4952997" cy="369332"/>
          </a:xfrm>
          <a:prstGeom prst="rect">
            <a:avLst/>
          </a:prstGeom>
          <a:noFill/>
        </p:spPr>
        <p:txBody>
          <a:bodyPr wrap="square" rtlCol="0">
            <a:spAutoFit/>
          </a:bodyPr>
          <a:lstStyle/>
          <a:p>
            <a:pPr algn="ctr"/>
            <a:r>
              <a:rPr lang="en-US" b="1" dirty="0"/>
              <a:t>Larvae</a:t>
            </a:r>
            <a:r>
              <a:rPr lang="en-US" dirty="0"/>
              <a:t> live in </a:t>
            </a:r>
            <a:r>
              <a:rPr lang="en-US" b="1" dirty="0"/>
              <a:t>water</a:t>
            </a:r>
            <a:r>
              <a:rPr lang="en-US" dirty="0"/>
              <a:t> and become </a:t>
            </a:r>
            <a:r>
              <a:rPr lang="en-US" b="1" dirty="0"/>
              <a:t>pupae</a:t>
            </a:r>
          </a:p>
        </p:txBody>
      </p:sp>
      <p:sp>
        <p:nvSpPr>
          <p:cNvPr id="39" name="TextBox 38">
            <a:extLst>
              <a:ext uri="{FF2B5EF4-FFF2-40B4-BE49-F238E27FC236}">
                <a16:creationId xmlns:a16="http://schemas.microsoft.com/office/drawing/2014/main" id="{921F590F-87F8-4B80-8010-53FA853EAA6C}"/>
              </a:ext>
            </a:extLst>
          </p:cNvPr>
          <p:cNvSpPr txBox="1"/>
          <p:nvPr/>
        </p:nvSpPr>
        <p:spPr>
          <a:xfrm>
            <a:off x="6705597" y="1587549"/>
            <a:ext cx="2213821" cy="923330"/>
          </a:xfrm>
          <a:prstGeom prst="rect">
            <a:avLst/>
          </a:prstGeom>
          <a:noFill/>
        </p:spPr>
        <p:txBody>
          <a:bodyPr wrap="square" rtlCol="0">
            <a:spAutoFit/>
          </a:bodyPr>
          <a:lstStyle/>
          <a:p>
            <a:pPr algn="ctr"/>
            <a:r>
              <a:rPr lang="en-US" b="1" dirty="0"/>
              <a:t>Pupae</a:t>
            </a:r>
            <a:r>
              <a:rPr lang="en-US" dirty="0"/>
              <a:t> become </a:t>
            </a:r>
            <a:r>
              <a:rPr lang="en-US" b="1" dirty="0"/>
              <a:t>adults</a:t>
            </a:r>
            <a:r>
              <a:rPr lang="en-US" dirty="0"/>
              <a:t> and come out of </a:t>
            </a:r>
            <a:r>
              <a:rPr lang="en-US" b="1" dirty="0"/>
              <a:t>water</a:t>
            </a:r>
          </a:p>
        </p:txBody>
      </p:sp>
      <p:pic>
        <p:nvPicPr>
          <p:cNvPr id="7" name="Picture 6">
            <a:extLst>
              <a:ext uri="{FF2B5EF4-FFF2-40B4-BE49-F238E27FC236}">
                <a16:creationId xmlns:a16="http://schemas.microsoft.com/office/drawing/2014/main" id="{AED159E4-088D-41D5-9DC9-8C5AB99D99DF}"/>
              </a:ext>
            </a:extLst>
          </p:cNvPr>
          <p:cNvPicPr>
            <a:picLocks noChangeAspect="1"/>
          </p:cNvPicPr>
          <p:nvPr/>
        </p:nvPicPr>
        <p:blipFill rotWithShape="1">
          <a:blip r:embed="rId9">
            <a:extLst>
              <a:ext uri="{28A0092B-C50C-407E-A947-70E740481C1C}">
                <a14:useLocalDpi xmlns:a14="http://schemas.microsoft.com/office/drawing/2010/main" val="0"/>
              </a:ext>
            </a:extLst>
          </a:blip>
          <a:srcRect l="5017" t="26228" r="76448" b="62378"/>
          <a:stretch/>
        </p:blipFill>
        <p:spPr>
          <a:xfrm>
            <a:off x="163209" y="4362841"/>
            <a:ext cx="2521521" cy="1129058"/>
          </a:xfrm>
          <a:prstGeom prst="rect">
            <a:avLst/>
          </a:prstGeom>
        </p:spPr>
      </p:pic>
      <p:sp>
        <p:nvSpPr>
          <p:cNvPr id="14" name="TextBox 13">
            <a:extLst>
              <a:ext uri="{FF2B5EF4-FFF2-40B4-BE49-F238E27FC236}">
                <a16:creationId xmlns:a16="http://schemas.microsoft.com/office/drawing/2014/main" id="{58A2C001-A898-4A6C-AD29-8D394EA1C329}"/>
              </a:ext>
            </a:extLst>
          </p:cNvPr>
          <p:cNvSpPr txBox="1"/>
          <p:nvPr/>
        </p:nvSpPr>
        <p:spPr>
          <a:xfrm>
            <a:off x="929257" y="5482193"/>
            <a:ext cx="823343" cy="461665"/>
          </a:xfrm>
          <a:prstGeom prst="rect">
            <a:avLst/>
          </a:prstGeom>
          <a:solidFill>
            <a:schemeClr val="bg1"/>
          </a:solidFill>
        </p:spPr>
        <p:txBody>
          <a:bodyPr wrap="square" rtlCol="0">
            <a:spAutoFit/>
          </a:bodyPr>
          <a:lstStyle/>
          <a:p>
            <a:pPr algn="ctr"/>
            <a:r>
              <a:rPr lang="en-US" sz="2400" b="1" dirty="0"/>
              <a:t>eggs</a:t>
            </a:r>
          </a:p>
        </p:txBody>
      </p:sp>
      <p:sp>
        <p:nvSpPr>
          <p:cNvPr id="24" name="TextBox 23">
            <a:extLst>
              <a:ext uri="{FF2B5EF4-FFF2-40B4-BE49-F238E27FC236}">
                <a16:creationId xmlns:a16="http://schemas.microsoft.com/office/drawing/2014/main" id="{AF9590E8-8F46-4E2C-B5F8-7D2BD5EAD22E}"/>
              </a:ext>
            </a:extLst>
          </p:cNvPr>
          <p:cNvSpPr txBox="1"/>
          <p:nvPr/>
        </p:nvSpPr>
        <p:spPr>
          <a:xfrm>
            <a:off x="3832505" y="6176907"/>
            <a:ext cx="815695" cy="461665"/>
          </a:xfrm>
          <a:prstGeom prst="rect">
            <a:avLst/>
          </a:prstGeom>
          <a:solidFill>
            <a:schemeClr val="bg1"/>
          </a:solidFill>
        </p:spPr>
        <p:txBody>
          <a:bodyPr wrap="square" rtlCol="0">
            <a:spAutoFit/>
          </a:bodyPr>
          <a:lstStyle/>
          <a:p>
            <a:pPr algn="ctr"/>
            <a:r>
              <a:rPr lang="en-US" sz="2400" b="1" dirty="0"/>
              <a:t>larva</a:t>
            </a:r>
          </a:p>
        </p:txBody>
      </p:sp>
      <p:sp>
        <p:nvSpPr>
          <p:cNvPr id="26" name="TextBox 25">
            <a:extLst>
              <a:ext uri="{FF2B5EF4-FFF2-40B4-BE49-F238E27FC236}">
                <a16:creationId xmlns:a16="http://schemas.microsoft.com/office/drawing/2014/main" id="{0F583150-F4B8-4DAA-BCCF-4175E0FFC0AB}"/>
              </a:ext>
            </a:extLst>
          </p:cNvPr>
          <p:cNvSpPr txBox="1"/>
          <p:nvPr/>
        </p:nvSpPr>
        <p:spPr>
          <a:xfrm>
            <a:off x="6600403" y="6251405"/>
            <a:ext cx="1102233" cy="461665"/>
          </a:xfrm>
          <a:prstGeom prst="rect">
            <a:avLst/>
          </a:prstGeom>
          <a:solidFill>
            <a:schemeClr val="bg1"/>
          </a:solidFill>
        </p:spPr>
        <p:txBody>
          <a:bodyPr wrap="square" rtlCol="0">
            <a:spAutoFit/>
          </a:bodyPr>
          <a:lstStyle/>
          <a:p>
            <a:pPr algn="ctr"/>
            <a:r>
              <a:rPr lang="en-US" sz="2400" b="1" dirty="0"/>
              <a:t>pupa</a:t>
            </a:r>
          </a:p>
        </p:txBody>
      </p:sp>
    </p:spTree>
    <p:extLst>
      <p:ext uri="{BB962C8B-B14F-4D97-AF65-F5344CB8AC3E}">
        <p14:creationId xmlns:p14="http://schemas.microsoft.com/office/powerpoint/2010/main" val="2047462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28A56D-8A7E-46D8-B355-8C1E62891467}"/>
              </a:ext>
            </a:extLst>
          </p:cNvPr>
          <p:cNvSpPr/>
          <p:nvPr/>
        </p:nvSpPr>
        <p:spPr>
          <a:xfrm>
            <a:off x="-685800" y="3657600"/>
            <a:ext cx="10134600" cy="3352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1E35097-80B1-420C-9950-1B74A14A2F62}"/>
              </a:ext>
            </a:extLst>
          </p:cNvPr>
          <p:cNvSpPr>
            <a:spLocks noGrp="1"/>
          </p:cNvSpPr>
          <p:nvPr>
            <p:ph type="title"/>
          </p:nvPr>
        </p:nvSpPr>
        <p:spPr/>
        <p:txBody>
          <a:bodyPr/>
          <a:lstStyle/>
          <a:p>
            <a:r>
              <a:rPr lang="en-US" dirty="0"/>
              <a:t>Water is the key!</a:t>
            </a:r>
          </a:p>
        </p:txBody>
      </p:sp>
      <p:sp>
        <p:nvSpPr>
          <p:cNvPr id="4" name="Footer Placeholder 3">
            <a:extLst>
              <a:ext uri="{FF2B5EF4-FFF2-40B4-BE49-F238E27FC236}">
                <a16:creationId xmlns:a16="http://schemas.microsoft.com/office/drawing/2014/main" id="{A781B1E5-E1EF-4825-9428-B139B9125693}"/>
              </a:ext>
            </a:extLst>
          </p:cNvPr>
          <p:cNvSpPr>
            <a:spLocks noGrp="1"/>
          </p:cNvSpPr>
          <p:nvPr>
            <p:ph type="ftr" sz="quarter" idx="11"/>
          </p:nvPr>
        </p:nvSpPr>
        <p:spPr/>
        <p:txBody>
          <a:bodyPr/>
          <a:lstStyle/>
          <a:p>
            <a:r>
              <a:rPr lang="en-US" dirty="0"/>
              <a:t>Maine Center for Disease Control and Prevention</a:t>
            </a:r>
          </a:p>
        </p:txBody>
      </p:sp>
      <p:pic>
        <p:nvPicPr>
          <p:cNvPr id="7" name="Picture 6">
            <a:extLst>
              <a:ext uri="{FF2B5EF4-FFF2-40B4-BE49-F238E27FC236}">
                <a16:creationId xmlns:a16="http://schemas.microsoft.com/office/drawing/2014/main" id="{23635484-CD7E-4868-B24D-44B37917207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353" b="95444" l="160" r="99042">
                        <a14:foregroundMark x1="0" y1="26379" x2="11981" y2="25420"/>
                        <a14:foregroundMark x1="11981" y1="25420" x2="59425" y2="26139"/>
                        <a14:foregroundMark x1="59425" y1="26139" x2="71086" y2="25659"/>
                        <a14:foregroundMark x1="71086" y1="25659" x2="97923" y2="26619"/>
                        <a14:foregroundMark x1="97923" y1="26619" x2="91374" y2="29496"/>
                        <a14:foregroundMark x1="91374" y1="29496" x2="479" y2="30695"/>
                        <a14:foregroundMark x1="94249" y1="27098" x2="99361" y2="30216"/>
                        <a14:foregroundMark x1="99361" y1="30216" x2="99201" y2="61391"/>
                        <a14:foregroundMark x1="68143" y1="83108" x2="70927" y2="96403"/>
                        <a14:foregroundMark x1="70927" y1="96403" x2="68094" y2="97275"/>
                        <a14:foregroundMark x1="68366" y1="92562" x2="71246" y2="95444"/>
                        <a14:backgroundMark x1="61981" y1="77218" x2="65815" y2="79616"/>
                        <a14:backgroundMark x1="61661" y1="75779" x2="62460" y2="77218"/>
                        <a14:backgroundMark x1="67093" y1="79616" x2="61661" y2="82014"/>
                        <a14:backgroundMark x1="61661" y1="82014" x2="66134" y2="94245"/>
                        <a14:backgroundMark x1="66134" y1="94245" x2="64058" y2="99520"/>
                        <a14:backgroundMark x1="65495" y1="81775" x2="66773" y2="82494"/>
                      </a14:backgroundRemoval>
                    </a14:imgEffect>
                  </a14:imgLayer>
                </a14:imgProps>
              </a:ext>
              <a:ext uri="{28A0092B-C50C-407E-A947-70E740481C1C}">
                <a14:useLocalDpi xmlns:a14="http://schemas.microsoft.com/office/drawing/2010/main" val="0"/>
              </a:ext>
            </a:extLst>
          </a:blip>
          <a:stretch>
            <a:fillRect/>
          </a:stretch>
        </p:blipFill>
        <p:spPr>
          <a:xfrm>
            <a:off x="-201884" y="2057400"/>
            <a:ext cx="9402589" cy="6263386"/>
          </a:xfrm>
          <a:prstGeom prst="rect">
            <a:avLst/>
          </a:prstGeom>
        </p:spPr>
      </p:pic>
      <p:sp>
        <p:nvSpPr>
          <p:cNvPr id="5" name="TextBox 4">
            <a:extLst>
              <a:ext uri="{FF2B5EF4-FFF2-40B4-BE49-F238E27FC236}">
                <a16:creationId xmlns:a16="http://schemas.microsoft.com/office/drawing/2014/main" id="{8FE817FA-2B98-4BAB-976D-18836FD15A8D}"/>
              </a:ext>
            </a:extLst>
          </p:cNvPr>
          <p:cNvSpPr txBox="1"/>
          <p:nvPr/>
        </p:nvSpPr>
        <p:spPr>
          <a:xfrm>
            <a:off x="609600" y="2133600"/>
            <a:ext cx="7924800" cy="954107"/>
          </a:xfrm>
          <a:prstGeom prst="rect">
            <a:avLst/>
          </a:prstGeom>
          <a:noFill/>
        </p:spPr>
        <p:txBody>
          <a:bodyPr wrap="square" rtlCol="0">
            <a:spAutoFit/>
          </a:bodyPr>
          <a:lstStyle/>
          <a:p>
            <a:pPr algn="ctr"/>
            <a:r>
              <a:rPr lang="en-US" sz="2800" dirty="0"/>
              <a:t>No matter what type of mosquito, </a:t>
            </a:r>
            <a:r>
              <a:rPr lang="en-US" sz="2800" b="1" dirty="0"/>
              <a:t>all need water </a:t>
            </a:r>
            <a:r>
              <a:rPr lang="en-US" sz="2800" dirty="0"/>
              <a:t>to complete their life cycle and reproduce!</a:t>
            </a:r>
          </a:p>
        </p:txBody>
      </p:sp>
    </p:spTree>
    <p:extLst>
      <p:ext uri="{BB962C8B-B14F-4D97-AF65-F5344CB8AC3E}">
        <p14:creationId xmlns:p14="http://schemas.microsoft.com/office/powerpoint/2010/main" val="1719640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2DB3C-BC4A-4639-85E6-06701F0171FF}"/>
              </a:ext>
            </a:extLst>
          </p:cNvPr>
          <p:cNvSpPr>
            <a:spLocks noGrp="1"/>
          </p:cNvSpPr>
          <p:nvPr>
            <p:ph type="title"/>
          </p:nvPr>
        </p:nvSpPr>
        <p:spPr/>
        <p:txBody>
          <a:bodyPr/>
          <a:lstStyle/>
          <a:p>
            <a:r>
              <a:rPr lang="en-US" dirty="0"/>
              <a:t>How do mosquitoes find people to bite? </a:t>
            </a:r>
          </a:p>
        </p:txBody>
      </p:sp>
      <p:sp>
        <p:nvSpPr>
          <p:cNvPr id="4" name="Footer Placeholder 3">
            <a:extLst>
              <a:ext uri="{FF2B5EF4-FFF2-40B4-BE49-F238E27FC236}">
                <a16:creationId xmlns:a16="http://schemas.microsoft.com/office/drawing/2014/main" id="{72E414D6-69CB-48F9-95B6-C095A6262570}"/>
              </a:ext>
            </a:extLst>
          </p:cNvPr>
          <p:cNvSpPr>
            <a:spLocks noGrp="1"/>
          </p:cNvSpPr>
          <p:nvPr>
            <p:ph type="ftr" sz="quarter" idx="11"/>
          </p:nvPr>
        </p:nvSpPr>
        <p:spPr/>
        <p:txBody>
          <a:bodyPr/>
          <a:lstStyle/>
          <a:p>
            <a:r>
              <a:rPr lang="en-US" dirty="0"/>
              <a:t>Maine Center for Disease Control and Prevention</a:t>
            </a:r>
          </a:p>
        </p:txBody>
      </p:sp>
      <p:pic>
        <p:nvPicPr>
          <p:cNvPr id="5" name="Picture 2">
            <a:extLst>
              <a:ext uri="{FF2B5EF4-FFF2-40B4-BE49-F238E27FC236}">
                <a16:creationId xmlns:a16="http://schemas.microsoft.com/office/drawing/2014/main" id="{4CE2EAFC-1DDB-4605-85F1-EAA1BACCB13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279" b="30473" l="30540" r="99196">
                        <a14:foregroundMark x1="42595" y1="16490" x2="42595" y2="16490"/>
                        <a14:foregroundMark x1="43169" y1="15815" x2="43169" y2="15815"/>
                        <a14:foregroundMark x1="43513" y1="15429" x2="43513" y2="15429"/>
                        <a14:foregroundMark x1="43972" y1="14851" x2="43972" y2="14851"/>
                        <a14:foregroundMark x1="43972" y1="14176" x2="43972" y2="14176"/>
                        <a14:foregroundMark x1="44546" y1="13693" x2="44546" y2="13693"/>
                        <a14:foregroundMark x1="44202" y1="14465" x2="44202" y2="14465"/>
                        <a14:foregroundMark x1="44661" y1="13886" x2="44661" y2="13886"/>
                        <a14:foregroundMark x1="44891" y1="13308" x2="44891" y2="13308"/>
                        <a14:foregroundMark x1="45121" y1="13211" x2="45121" y2="13211"/>
                        <a14:foregroundMark x1="45465" y1="12536" x2="45465" y2="12536"/>
                        <a14:foregroundMark x1="45465" y1="12343" x2="45465" y2="12343"/>
                        <a14:foregroundMark x1="47991" y1="8197" x2="47991" y2="8197"/>
                        <a14:foregroundMark x1="47532" y1="8872" x2="47532" y2="8872"/>
                        <a14:foregroundMark x1="46958" y1="9354" x2="46958" y2="9354"/>
                        <a14:foregroundMark x1="46958" y1="9740" x2="46958" y2="9740"/>
                        <a14:foregroundMark x1="46843" y1="9932" x2="46843" y2="9932"/>
                        <a14:foregroundMark x1="46613" y1="10511" x2="46613" y2="10511"/>
                        <a14:foregroundMark x1="46383" y1="10800" x2="46383" y2="10800"/>
                        <a14:foregroundMark x1="46039" y1="11283" x2="46039" y2="11283"/>
                        <a14:foregroundMark x1="45809" y1="11861" x2="45809" y2="11861"/>
                        <a14:foregroundMark x1="45695" y1="12247" x2="45695" y2="12247"/>
                        <a14:foregroundMark x1="41217" y1="10415" x2="41217" y2="10415"/>
                        <a14:foregroundMark x1="41906" y1="10608" x2="41906" y2="10608"/>
                        <a14:foregroundMark x1="42710" y1="10993" x2="42710" y2="10993"/>
                        <a14:foregroundMark x1="44546" y1="11572" x2="44546" y2="11572"/>
                        <a14:foregroundMark x1="45121" y1="12054" x2="45121" y2="12054"/>
                        <a14:foregroundMark x1="45809" y1="12536" x2="45809" y2="12536"/>
                        <a14:foregroundMark x1="46383" y1="13115" x2="46383" y2="13115"/>
                        <a14:foregroundMark x1="30654" y1="19672" x2="30654" y2="19672"/>
                        <a14:foregroundMark x1="31228" y1="18804" x2="31458" y2="18322"/>
                        <a14:foregroundMark x1="32262" y1="16972" x2="32262" y2="16972"/>
                        <a14:foregroundMark x1="32951" y1="16201" x2="33525" y2="15718"/>
                        <a14:foregroundMark x1="35591" y1="14465" x2="35591" y2="14465"/>
                        <a14:foregroundMark x1="36510" y1="13983" x2="36510" y2="13983"/>
                        <a14:foregroundMark x1="38691" y1="13211" x2="39150" y2="13115"/>
                        <a14:foregroundMark x1="40299" y1="12729" x2="40758" y2="12729"/>
                        <a14:foregroundMark x1="42250" y1="12247" x2="42595" y2="12247"/>
                        <a14:foregroundMark x1="43054" y1="12247" x2="43628" y2="12247"/>
                        <a14:foregroundMark x1="43972" y1="12247" x2="44776" y2="12247"/>
                        <a14:foregroundMark x1="45580" y1="12150" x2="45580" y2="12150"/>
                        <a14:foregroundMark x1="31343" y1="20154" x2="31803" y2="20251"/>
                        <a14:foregroundMark x1="35132" y1="21119" x2="35132" y2="21119"/>
                        <a14:foregroundMark x1="36051" y1="21408" x2="36510" y2="21504"/>
                        <a14:foregroundMark x1="37199" y1="21697" x2="37887" y2="22083"/>
                        <a14:foregroundMark x1="39839" y1="23144" x2="40528" y2="23529"/>
                        <a14:foregroundMark x1="42135" y1="24108" x2="43169" y2="24494"/>
                        <a14:foregroundMark x1="45924" y1="25747" x2="46269" y2="25747"/>
                        <a14:foregroundMark x1="48335" y1="26326" x2="48335" y2="26326"/>
                        <a14:foregroundMark x1="48794" y1="26519" x2="48794" y2="26519"/>
                        <a14:foregroundMark x1="50976" y1="27676" x2="51435" y2="28062"/>
                        <a14:foregroundMark x1="53387" y1="29412" x2="53502" y2="29701"/>
                        <a14:foregroundMark x1="53846" y1="29990" x2="53846" y2="29990"/>
                        <a14:foregroundMark x1="55798" y1="21697" x2="55798" y2="21697"/>
                        <a14:foregroundMark x1="54076" y1="30280" x2="54076" y2="30280"/>
                        <a14:foregroundMark x1="50287" y1="23337" x2="50287" y2="23337"/>
                        <a14:foregroundMark x1="48680" y1="20733" x2="48680" y2="20733"/>
                        <a14:foregroundMark x1="51550" y1="16683" x2="51550" y2="16683"/>
                        <a14:foregroundMark x1="44776" y1="20733" x2="45121" y2="21022"/>
                        <a14:foregroundMark x1="50517" y1="22565" x2="50517" y2="22565"/>
                        <a14:foregroundMark x1="65786" y1="18322" x2="65786" y2="18322"/>
                        <a14:foregroundMark x1="72560" y1="30280" x2="72560" y2="30280"/>
                        <a14:foregroundMark x1="55339" y1="26519" x2="56142" y2="26519"/>
                        <a14:foregroundMark x1="59472" y1="26905" x2="59816" y2="26905"/>
                        <a14:foregroundMark x1="62342" y1="27483" x2="62801" y2="27580"/>
                        <a14:foregroundMark x1="65098" y1="28062" x2="66131" y2="28062"/>
                        <a14:foregroundMark x1="69460" y1="28640" x2="69690" y2="28640"/>
                        <a14:foregroundMark x1="72445" y1="29122" x2="72445" y2="29122"/>
                        <a14:foregroundMark x1="73823" y1="29315" x2="74512" y2="29508"/>
                        <a14:foregroundMark x1="75431" y1="29605" x2="76234" y2="29701"/>
                        <a14:foregroundMark x1="78186" y1="29797" x2="78990" y2="29894"/>
                        <a14:foregroundMark x1="80482" y1="30087" x2="81286" y2="30087"/>
                        <a14:foregroundMark x1="83238" y1="30183" x2="84386" y2="30280"/>
                        <a14:foregroundMark x1="87715" y1="30376" x2="88404" y2="30473"/>
                        <a14:foregroundMark x1="93111" y1="30376" x2="94145" y2="30376"/>
                        <a14:foregroundMark x1="96900" y1="30376" x2="96900" y2="30376"/>
                        <a14:foregroundMark x1="98737" y1="30280" x2="98737" y2="30280"/>
                        <a14:foregroundMark x1="99196" y1="30183" x2="99196" y2="30183"/>
                        <a14:foregroundMark x1="76923" y1="21601" x2="76923" y2="21601"/>
                        <a14:foregroundMark x1="84615" y1="23819" x2="84960" y2="23819"/>
                        <a14:foregroundMark x1="86567" y1="19865" x2="86567" y2="19865"/>
                        <a14:foregroundMark x1="90471" y1="8197" x2="90471" y2="8197"/>
                        <a14:foregroundMark x1="83467" y1="5882" x2="83697" y2="5786"/>
                        <a14:foregroundMark x1="91734" y1="8486" x2="91963" y2="8582"/>
                        <a14:foregroundMark x1="92308" y1="11090" x2="92193" y2="11283"/>
                        <a14:foregroundMark x1="90126" y1="12343" x2="89667" y2="12343"/>
                        <a14:foregroundMark x1="85419" y1="12150" x2="85419" y2="12150"/>
                        <a14:foregroundMark x1="82319" y1="12922" x2="83238" y2="13693"/>
                        <a14:foregroundMark x1="86338" y1="14851" x2="90011" y2="16586"/>
                        <a14:foregroundMark x1="90011" y1="16586" x2="92078" y2="21311"/>
                        <a14:foregroundMark x1="92078" y1="21311" x2="87371" y2="24108"/>
                        <a14:foregroundMark x1="87371" y1="24108" x2="80023" y2="22565"/>
                        <a14:foregroundMark x1="80023" y1="22565" x2="76119" y2="20540"/>
                        <a14:foregroundMark x1="76119" y1="20540" x2="80827" y2="17743"/>
                        <a14:foregroundMark x1="80827" y1="17743" x2="85075" y2="17358"/>
                        <a14:foregroundMark x1="85075" y1="17358" x2="90586" y2="21697"/>
                        <a14:foregroundMark x1="90586" y1="21697" x2="83697" y2="23722"/>
                        <a14:foregroundMark x1="83697" y1="23722" x2="73594" y2="23047"/>
                        <a14:foregroundMark x1="73594" y1="23047" x2="68886" y2="19576"/>
                        <a14:foregroundMark x1="68886" y1="19576" x2="64179" y2="18033"/>
                        <a14:foregroundMark x1="64179" y1="18033" x2="59013" y2="19961"/>
                        <a14:foregroundMark x1="59013" y1="19961" x2="58324" y2="23626"/>
                        <a14:foregroundMark x1="58324" y1="23626" x2="62687" y2="24687"/>
                        <a14:foregroundMark x1="62687" y1="24687" x2="69346" y2="23337"/>
                        <a14:foregroundMark x1="69346" y1="23337" x2="68542" y2="19094"/>
                        <a14:foregroundMark x1="68542" y1="19094" x2="62113" y2="19383"/>
                        <a14:foregroundMark x1="62113" y1="19383" x2="60850" y2="23529"/>
                        <a14:foregroundMark x1="60850" y1="23529" x2="63490" y2="26519"/>
                        <a14:foregroundMark x1="63490" y1="26519" x2="68427" y2="27097"/>
                        <a14:foregroundMark x1="68427" y1="27097" x2="78530" y2="24976"/>
                        <a14:foregroundMark x1="78530" y1="24976" x2="81860" y2="27580"/>
                        <a14:foregroundMark x1="81860" y1="27580" x2="85763" y2="29219"/>
                        <a14:foregroundMark x1="85763" y1="29219" x2="89437" y2="25072"/>
                        <a14:foregroundMark x1="89437" y1="25072" x2="85534" y2="16683"/>
                        <a14:foregroundMark x1="85534" y1="16683" x2="92997" y2="11475"/>
                        <a14:foregroundMark x1="92997" y1="11475" x2="90586" y2="6461"/>
                        <a14:foregroundMark x1="90586" y1="6461" x2="85419" y2="5304"/>
                        <a14:foregroundMark x1="85419" y1="5304" x2="87486" y2="10511"/>
                        <a14:foregroundMark x1="87486" y1="10511" x2="91619" y2="12633"/>
                      </a14:backgroundRemoval>
                    </a14:imgEffect>
                  </a14:imgLayer>
                </a14:imgProps>
              </a:ext>
              <a:ext uri="{28A0092B-C50C-407E-A947-70E740481C1C}">
                <a14:useLocalDpi xmlns:a14="http://schemas.microsoft.com/office/drawing/2010/main" val="0"/>
              </a:ext>
            </a:extLst>
          </a:blip>
          <a:srcRect l="28491" b="66801"/>
          <a:stretch/>
        </p:blipFill>
        <p:spPr bwMode="auto">
          <a:xfrm>
            <a:off x="5691951" y="1363888"/>
            <a:ext cx="3733999" cy="2063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13F68914-0415-42EE-8A6B-F0F9CD0E3896}"/>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52400" y="3854228"/>
            <a:ext cx="2252133" cy="2895600"/>
          </a:xfrm>
          <a:prstGeom prst="rect">
            <a:avLst/>
          </a:prstGeom>
        </p:spPr>
      </p:pic>
      <p:pic>
        <p:nvPicPr>
          <p:cNvPr id="9" name="Picture 8">
            <a:extLst>
              <a:ext uri="{FF2B5EF4-FFF2-40B4-BE49-F238E27FC236}">
                <a16:creationId xmlns:a16="http://schemas.microsoft.com/office/drawing/2014/main" id="{684C536B-5D01-4C38-901E-0C2FB32D62DB}"/>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2713289" y="3587690"/>
            <a:ext cx="457200" cy="457200"/>
          </a:xfrm>
          <a:prstGeom prst="rect">
            <a:avLst/>
          </a:prstGeom>
        </p:spPr>
      </p:pic>
      <p:pic>
        <p:nvPicPr>
          <p:cNvPr id="12" name="Picture 11">
            <a:extLst>
              <a:ext uri="{FF2B5EF4-FFF2-40B4-BE49-F238E27FC236}">
                <a16:creationId xmlns:a16="http://schemas.microsoft.com/office/drawing/2014/main" id="{A659EB51-2222-4975-9392-0F12CF41AB3F}"/>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796516" y="3902305"/>
            <a:ext cx="457200" cy="457200"/>
          </a:xfrm>
          <a:prstGeom prst="rect">
            <a:avLst/>
          </a:prstGeom>
        </p:spPr>
      </p:pic>
      <p:pic>
        <p:nvPicPr>
          <p:cNvPr id="13" name="Picture 12">
            <a:extLst>
              <a:ext uri="{FF2B5EF4-FFF2-40B4-BE49-F238E27FC236}">
                <a16:creationId xmlns:a16="http://schemas.microsoft.com/office/drawing/2014/main" id="{4483A16D-8611-4068-A4DD-C327AC554893}"/>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501088" y="4416892"/>
            <a:ext cx="483503" cy="483503"/>
          </a:xfrm>
          <a:prstGeom prst="rect">
            <a:avLst/>
          </a:prstGeom>
        </p:spPr>
      </p:pic>
      <p:pic>
        <p:nvPicPr>
          <p:cNvPr id="14" name="Picture 13">
            <a:extLst>
              <a:ext uri="{FF2B5EF4-FFF2-40B4-BE49-F238E27FC236}">
                <a16:creationId xmlns:a16="http://schemas.microsoft.com/office/drawing/2014/main" id="{6AAB6AE2-19C4-4157-995B-2892B0525805}"/>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2054038" y="2556412"/>
            <a:ext cx="464083" cy="464083"/>
          </a:xfrm>
          <a:prstGeom prst="rect">
            <a:avLst/>
          </a:prstGeom>
        </p:spPr>
      </p:pic>
      <p:pic>
        <p:nvPicPr>
          <p:cNvPr id="15" name="Picture 14">
            <a:extLst>
              <a:ext uri="{FF2B5EF4-FFF2-40B4-BE49-F238E27FC236}">
                <a16:creationId xmlns:a16="http://schemas.microsoft.com/office/drawing/2014/main" id="{51516BAC-0701-431F-A953-287FA7E18499}"/>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485451" y="2658377"/>
            <a:ext cx="438150" cy="438150"/>
          </a:xfrm>
          <a:prstGeom prst="rect">
            <a:avLst/>
          </a:prstGeom>
        </p:spPr>
      </p:pic>
      <p:pic>
        <p:nvPicPr>
          <p:cNvPr id="16" name="Picture 15">
            <a:extLst>
              <a:ext uri="{FF2B5EF4-FFF2-40B4-BE49-F238E27FC236}">
                <a16:creationId xmlns:a16="http://schemas.microsoft.com/office/drawing/2014/main" id="{C2DF3242-54BF-4AD8-BF45-68E674978616}"/>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170489" y="5688123"/>
            <a:ext cx="457200" cy="457200"/>
          </a:xfrm>
          <a:prstGeom prst="rect">
            <a:avLst/>
          </a:prstGeom>
        </p:spPr>
      </p:pic>
      <p:pic>
        <p:nvPicPr>
          <p:cNvPr id="17" name="Picture 16">
            <a:extLst>
              <a:ext uri="{FF2B5EF4-FFF2-40B4-BE49-F238E27FC236}">
                <a16:creationId xmlns:a16="http://schemas.microsoft.com/office/drawing/2014/main" id="{B8147D76-A755-40A8-9B87-9DEE649A4A01}"/>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399089" y="1944456"/>
            <a:ext cx="457200" cy="457200"/>
          </a:xfrm>
          <a:prstGeom prst="rect">
            <a:avLst/>
          </a:prstGeom>
        </p:spPr>
      </p:pic>
      <p:pic>
        <p:nvPicPr>
          <p:cNvPr id="18" name="Picture 17">
            <a:extLst>
              <a:ext uri="{FF2B5EF4-FFF2-40B4-BE49-F238E27FC236}">
                <a16:creationId xmlns:a16="http://schemas.microsoft.com/office/drawing/2014/main" id="{3C258B30-AF23-4573-B140-8B8D861A4A22}"/>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923601" y="1772093"/>
            <a:ext cx="457200" cy="457200"/>
          </a:xfrm>
          <a:prstGeom prst="rect">
            <a:avLst/>
          </a:prstGeom>
        </p:spPr>
      </p:pic>
      <p:pic>
        <p:nvPicPr>
          <p:cNvPr id="19" name="Picture 18">
            <a:extLst>
              <a:ext uri="{FF2B5EF4-FFF2-40B4-BE49-F238E27FC236}">
                <a16:creationId xmlns:a16="http://schemas.microsoft.com/office/drawing/2014/main" id="{9C4A6410-A16F-4225-BFEE-F98350855016}"/>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43733" y="1729562"/>
            <a:ext cx="457200" cy="457200"/>
          </a:xfrm>
          <a:prstGeom prst="rect">
            <a:avLst/>
          </a:prstGeom>
        </p:spPr>
      </p:pic>
      <p:pic>
        <p:nvPicPr>
          <p:cNvPr id="20" name="Picture 19">
            <a:extLst>
              <a:ext uri="{FF2B5EF4-FFF2-40B4-BE49-F238E27FC236}">
                <a16:creationId xmlns:a16="http://schemas.microsoft.com/office/drawing/2014/main" id="{FF30CAAC-42BF-4215-8D08-9690A555493D}"/>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32856" y="2791895"/>
            <a:ext cx="457200" cy="457200"/>
          </a:xfrm>
          <a:prstGeom prst="rect">
            <a:avLst/>
          </a:prstGeom>
        </p:spPr>
      </p:pic>
      <p:pic>
        <p:nvPicPr>
          <p:cNvPr id="21" name="Picture 20">
            <a:extLst>
              <a:ext uri="{FF2B5EF4-FFF2-40B4-BE49-F238E27FC236}">
                <a16:creationId xmlns:a16="http://schemas.microsoft.com/office/drawing/2014/main" id="{BC36CC5C-B107-4DA8-A2AA-0D907A87FB52}"/>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651897" y="5105400"/>
            <a:ext cx="457200" cy="457200"/>
          </a:xfrm>
          <a:prstGeom prst="rect">
            <a:avLst/>
          </a:prstGeom>
        </p:spPr>
      </p:pic>
      <p:pic>
        <p:nvPicPr>
          <p:cNvPr id="24" name="Picture 23">
            <a:extLst>
              <a:ext uri="{FF2B5EF4-FFF2-40B4-BE49-F238E27FC236}">
                <a16:creationId xmlns:a16="http://schemas.microsoft.com/office/drawing/2014/main" id="{6E564532-43BA-4DA5-8BAF-D915361CA3A1}"/>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391400" y="3649446"/>
            <a:ext cx="457200" cy="457200"/>
          </a:xfrm>
          <a:prstGeom prst="rect">
            <a:avLst/>
          </a:prstGeom>
        </p:spPr>
      </p:pic>
      <p:sp>
        <p:nvSpPr>
          <p:cNvPr id="26" name="TextBox 25">
            <a:extLst>
              <a:ext uri="{FF2B5EF4-FFF2-40B4-BE49-F238E27FC236}">
                <a16:creationId xmlns:a16="http://schemas.microsoft.com/office/drawing/2014/main" id="{914E9C66-4617-45CD-9BED-0F6F5A9618DD}"/>
              </a:ext>
            </a:extLst>
          </p:cNvPr>
          <p:cNvSpPr txBox="1"/>
          <p:nvPr/>
        </p:nvSpPr>
        <p:spPr>
          <a:xfrm>
            <a:off x="6519333" y="6017567"/>
            <a:ext cx="2624667" cy="461665"/>
          </a:xfrm>
          <a:prstGeom prst="rect">
            <a:avLst/>
          </a:prstGeom>
          <a:noFill/>
        </p:spPr>
        <p:txBody>
          <a:bodyPr wrap="square" rtlCol="0">
            <a:spAutoFit/>
          </a:bodyPr>
          <a:lstStyle/>
          <a:p>
            <a:r>
              <a:rPr lang="en-US" sz="2400" b="1" dirty="0"/>
              <a:t>=  Carbon dioxide </a:t>
            </a:r>
          </a:p>
        </p:txBody>
      </p:sp>
      <p:pic>
        <p:nvPicPr>
          <p:cNvPr id="27" name="Picture 26">
            <a:extLst>
              <a:ext uri="{FF2B5EF4-FFF2-40B4-BE49-F238E27FC236}">
                <a16:creationId xmlns:a16="http://schemas.microsoft.com/office/drawing/2014/main" id="{0D141ADD-9772-406E-B27D-F92C4356DE48}"/>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048153" y="6017567"/>
            <a:ext cx="457200" cy="457200"/>
          </a:xfrm>
          <a:prstGeom prst="rect">
            <a:avLst/>
          </a:prstGeom>
        </p:spPr>
      </p:pic>
      <p:sp>
        <p:nvSpPr>
          <p:cNvPr id="28" name="TextBox 27">
            <a:extLst>
              <a:ext uri="{FF2B5EF4-FFF2-40B4-BE49-F238E27FC236}">
                <a16:creationId xmlns:a16="http://schemas.microsoft.com/office/drawing/2014/main" id="{5C846CAE-B4BD-4E6B-8CF7-8642102EF5CF}"/>
              </a:ext>
            </a:extLst>
          </p:cNvPr>
          <p:cNvSpPr txBox="1"/>
          <p:nvPr/>
        </p:nvSpPr>
        <p:spPr>
          <a:xfrm>
            <a:off x="4234416" y="4732555"/>
            <a:ext cx="3124200" cy="830997"/>
          </a:xfrm>
          <a:prstGeom prst="rect">
            <a:avLst/>
          </a:prstGeom>
          <a:noFill/>
        </p:spPr>
        <p:txBody>
          <a:bodyPr wrap="square" rtlCol="0">
            <a:spAutoFit/>
          </a:bodyPr>
          <a:lstStyle/>
          <a:p>
            <a:pPr algn="ctr"/>
            <a:r>
              <a:rPr lang="en-US" sz="2400" dirty="0"/>
              <a:t>Adult females sense carbon dioxide (CO2)</a:t>
            </a:r>
          </a:p>
        </p:txBody>
      </p:sp>
      <p:cxnSp>
        <p:nvCxnSpPr>
          <p:cNvPr id="30" name="Straight Arrow Connector 29">
            <a:extLst>
              <a:ext uri="{FF2B5EF4-FFF2-40B4-BE49-F238E27FC236}">
                <a16:creationId xmlns:a16="http://schemas.microsoft.com/office/drawing/2014/main" id="{6484738B-BE6C-4DEA-8EC6-E6CD5E9627B4}"/>
              </a:ext>
            </a:extLst>
          </p:cNvPr>
          <p:cNvCxnSpPr>
            <a:cxnSpLocks/>
          </p:cNvCxnSpPr>
          <p:nvPr/>
        </p:nvCxnSpPr>
        <p:spPr>
          <a:xfrm flipH="1">
            <a:off x="3690520" y="2791895"/>
            <a:ext cx="2710281" cy="114786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232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2DB3C-BC4A-4639-85E6-06701F0171FF}"/>
              </a:ext>
            </a:extLst>
          </p:cNvPr>
          <p:cNvSpPr>
            <a:spLocks noGrp="1"/>
          </p:cNvSpPr>
          <p:nvPr>
            <p:ph type="title"/>
          </p:nvPr>
        </p:nvSpPr>
        <p:spPr/>
        <p:txBody>
          <a:bodyPr/>
          <a:lstStyle/>
          <a:p>
            <a:r>
              <a:rPr lang="en-US" dirty="0"/>
              <a:t>How do mosquitoes find people to bite? </a:t>
            </a:r>
          </a:p>
        </p:txBody>
      </p:sp>
      <p:sp>
        <p:nvSpPr>
          <p:cNvPr id="4" name="Footer Placeholder 3">
            <a:extLst>
              <a:ext uri="{FF2B5EF4-FFF2-40B4-BE49-F238E27FC236}">
                <a16:creationId xmlns:a16="http://schemas.microsoft.com/office/drawing/2014/main" id="{72E414D6-69CB-48F9-95B6-C095A6262570}"/>
              </a:ext>
            </a:extLst>
          </p:cNvPr>
          <p:cNvSpPr>
            <a:spLocks noGrp="1"/>
          </p:cNvSpPr>
          <p:nvPr>
            <p:ph type="ftr" sz="quarter" idx="11"/>
          </p:nvPr>
        </p:nvSpPr>
        <p:spPr/>
        <p:txBody>
          <a:bodyPr/>
          <a:lstStyle/>
          <a:p>
            <a:r>
              <a:rPr lang="en-US" dirty="0"/>
              <a:t>Maine Center for Disease Control and Prevention</a:t>
            </a:r>
          </a:p>
        </p:txBody>
      </p:sp>
      <p:pic>
        <p:nvPicPr>
          <p:cNvPr id="7" name="Picture 6">
            <a:extLst>
              <a:ext uri="{FF2B5EF4-FFF2-40B4-BE49-F238E27FC236}">
                <a16:creationId xmlns:a16="http://schemas.microsoft.com/office/drawing/2014/main" id="{13F68914-0415-42EE-8A6B-F0F9CD0E389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2400" y="3854228"/>
            <a:ext cx="2252133" cy="2895600"/>
          </a:xfrm>
          <a:prstGeom prst="rect">
            <a:avLst/>
          </a:prstGeom>
        </p:spPr>
      </p:pic>
      <p:sp>
        <p:nvSpPr>
          <p:cNvPr id="8" name="TextBox 7">
            <a:extLst>
              <a:ext uri="{FF2B5EF4-FFF2-40B4-BE49-F238E27FC236}">
                <a16:creationId xmlns:a16="http://schemas.microsoft.com/office/drawing/2014/main" id="{2D863C30-4D81-4385-A215-33148F00EA54}"/>
              </a:ext>
            </a:extLst>
          </p:cNvPr>
          <p:cNvSpPr txBox="1"/>
          <p:nvPr/>
        </p:nvSpPr>
        <p:spPr>
          <a:xfrm>
            <a:off x="5659632" y="5003985"/>
            <a:ext cx="3331968" cy="1200329"/>
          </a:xfrm>
          <a:prstGeom prst="rect">
            <a:avLst/>
          </a:prstGeom>
          <a:noFill/>
        </p:spPr>
        <p:txBody>
          <a:bodyPr wrap="square" rtlCol="0">
            <a:spAutoFit/>
          </a:bodyPr>
          <a:lstStyle/>
          <a:p>
            <a:pPr algn="ctr"/>
            <a:r>
              <a:rPr lang="en-US" sz="2400" dirty="0"/>
              <a:t>Senses heat and moisture and can see her target as she gets closer</a:t>
            </a:r>
          </a:p>
        </p:txBody>
      </p:sp>
      <p:grpSp>
        <p:nvGrpSpPr>
          <p:cNvPr id="49" name="Group 48">
            <a:extLst>
              <a:ext uri="{FF2B5EF4-FFF2-40B4-BE49-F238E27FC236}">
                <a16:creationId xmlns:a16="http://schemas.microsoft.com/office/drawing/2014/main" id="{9D999610-76E8-424E-9D3E-2A594E8278F5}"/>
              </a:ext>
            </a:extLst>
          </p:cNvPr>
          <p:cNvGrpSpPr/>
          <p:nvPr/>
        </p:nvGrpSpPr>
        <p:grpSpPr>
          <a:xfrm>
            <a:off x="2133600" y="1946482"/>
            <a:ext cx="6606750" cy="3057503"/>
            <a:chOff x="2045810" y="1977228"/>
            <a:chExt cx="6606750" cy="3057503"/>
          </a:xfrm>
        </p:grpSpPr>
        <p:grpSp>
          <p:nvGrpSpPr>
            <p:cNvPr id="42" name="Group 41">
              <a:extLst>
                <a:ext uri="{FF2B5EF4-FFF2-40B4-BE49-F238E27FC236}">
                  <a16:creationId xmlns:a16="http://schemas.microsoft.com/office/drawing/2014/main" id="{337137C9-07A7-408D-BB67-4752D658E36D}"/>
                </a:ext>
              </a:extLst>
            </p:cNvPr>
            <p:cNvGrpSpPr/>
            <p:nvPr/>
          </p:nvGrpSpPr>
          <p:grpSpPr>
            <a:xfrm>
              <a:off x="2286000" y="1977228"/>
              <a:ext cx="6366560" cy="3057503"/>
              <a:chOff x="1890182" y="2334434"/>
              <a:chExt cx="6366560" cy="3057503"/>
            </a:xfrm>
          </p:grpSpPr>
          <p:pic>
            <p:nvPicPr>
              <p:cNvPr id="5" name="Picture 2">
                <a:extLst>
                  <a:ext uri="{FF2B5EF4-FFF2-40B4-BE49-F238E27FC236}">
                    <a16:creationId xmlns:a16="http://schemas.microsoft.com/office/drawing/2014/main" id="{4CE2EAFC-1DDB-4605-85F1-EAA1BACCB13A}"/>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279" b="30473" l="30540" r="99196">
                            <a14:foregroundMark x1="42595" y1="16490" x2="42595" y2="16490"/>
                            <a14:foregroundMark x1="43169" y1="15815" x2="43169" y2="15815"/>
                            <a14:foregroundMark x1="43513" y1="15429" x2="43513" y2="15429"/>
                            <a14:foregroundMark x1="43972" y1="14851" x2="43972" y2="14851"/>
                            <a14:foregroundMark x1="43972" y1="14176" x2="43972" y2="14176"/>
                            <a14:foregroundMark x1="44546" y1="13693" x2="44546" y2="13693"/>
                            <a14:foregroundMark x1="44202" y1="14465" x2="44202" y2="14465"/>
                            <a14:foregroundMark x1="44661" y1="13886" x2="44661" y2="13886"/>
                            <a14:foregroundMark x1="44891" y1="13308" x2="44891" y2="13308"/>
                            <a14:foregroundMark x1="45121" y1="13211" x2="45121" y2="13211"/>
                            <a14:foregroundMark x1="45465" y1="12536" x2="45465" y2="12536"/>
                            <a14:foregroundMark x1="45465" y1="12343" x2="45465" y2="12343"/>
                            <a14:foregroundMark x1="47991" y1="8197" x2="47991" y2="8197"/>
                            <a14:foregroundMark x1="47532" y1="8872" x2="47532" y2="8872"/>
                            <a14:foregroundMark x1="46958" y1="9354" x2="46958" y2="9354"/>
                            <a14:foregroundMark x1="46958" y1="9740" x2="46958" y2="9740"/>
                            <a14:foregroundMark x1="46843" y1="9932" x2="46843" y2="9932"/>
                            <a14:foregroundMark x1="46613" y1="10511" x2="46613" y2="10511"/>
                            <a14:foregroundMark x1="46383" y1="10800" x2="46383" y2="10800"/>
                            <a14:foregroundMark x1="46039" y1="11283" x2="46039" y2="11283"/>
                            <a14:foregroundMark x1="45809" y1="11861" x2="45809" y2="11861"/>
                            <a14:foregroundMark x1="45695" y1="12247" x2="45695" y2="12247"/>
                            <a14:foregroundMark x1="41217" y1="10415" x2="41217" y2="10415"/>
                            <a14:foregroundMark x1="41906" y1="10608" x2="41906" y2="10608"/>
                            <a14:foregroundMark x1="42710" y1="10993" x2="42710" y2="10993"/>
                            <a14:foregroundMark x1="44546" y1="11572" x2="44546" y2="11572"/>
                            <a14:foregroundMark x1="45121" y1="12054" x2="45121" y2="12054"/>
                            <a14:foregroundMark x1="45809" y1="12536" x2="45809" y2="12536"/>
                            <a14:foregroundMark x1="46383" y1="13115" x2="46383" y2="13115"/>
                            <a14:foregroundMark x1="30654" y1="19672" x2="30654" y2="19672"/>
                            <a14:foregroundMark x1="31228" y1="18804" x2="31458" y2="18322"/>
                            <a14:foregroundMark x1="32262" y1="16972" x2="32262" y2="16972"/>
                            <a14:foregroundMark x1="32951" y1="16201" x2="33525" y2="15718"/>
                            <a14:foregroundMark x1="35591" y1="14465" x2="35591" y2="14465"/>
                            <a14:foregroundMark x1="36510" y1="13983" x2="36510" y2="13983"/>
                            <a14:foregroundMark x1="38691" y1="13211" x2="39150" y2="13115"/>
                            <a14:foregroundMark x1="40299" y1="12729" x2="40758" y2="12729"/>
                            <a14:foregroundMark x1="42250" y1="12247" x2="42595" y2="12247"/>
                            <a14:foregroundMark x1="43054" y1="12247" x2="43628" y2="12247"/>
                            <a14:foregroundMark x1="43972" y1="12247" x2="44776" y2="12247"/>
                            <a14:foregroundMark x1="45580" y1="12150" x2="45580" y2="12150"/>
                            <a14:foregroundMark x1="31343" y1="20154" x2="31803" y2="20251"/>
                            <a14:foregroundMark x1="35132" y1="21119" x2="35132" y2="21119"/>
                            <a14:foregroundMark x1="36051" y1="21408" x2="36510" y2="21504"/>
                            <a14:foregroundMark x1="37199" y1="21697" x2="37887" y2="22083"/>
                            <a14:foregroundMark x1="39839" y1="23144" x2="40528" y2="23529"/>
                            <a14:foregroundMark x1="42135" y1="24108" x2="43169" y2="24494"/>
                            <a14:foregroundMark x1="45924" y1="25747" x2="46269" y2="25747"/>
                            <a14:foregroundMark x1="48335" y1="26326" x2="48335" y2="26326"/>
                            <a14:foregroundMark x1="48794" y1="26519" x2="48794" y2="26519"/>
                            <a14:foregroundMark x1="50976" y1="27676" x2="51435" y2="28062"/>
                            <a14:foregroundMark x1="53387" y1="29412" x2="53502" y2="29701"/>
                            <a14:foregroundMark x1="53846" y1="29990" x2="53846" y2="29990"/>
                            <a14:foregroundMark x1="55798" y1="21697" x2="55798" y2="21697"/>
                            <a14:foregroundMark x1="54076" y1="30280" x2="54076" y2="30280"/>
                            <a14:foregroundMark x1="50287" y1="23337" x2="50287" y2="23337"/>
                            <a14:foregroundMark x1="48680" y1="20733" x2="48680" y2="20733"/>
                            <a14:foregroundMark x1="51550" y1="16683" x2="51550" y2="16683"/>
                            <a14:foregroundMark x1="44776" y1="20733" x2="45121" y2="21022"/>
                            <a14:foregroundMark x1="50517" y1="22565" x2="50517" y2="22565"/>
                            <a14:foregroundMark x1="65786" y1="18322" x2="65786" y2="18322"/>
                            <a14:foregroundMark x1="72560" y1="30280" x2="72560" y2="30280"/>
                            <a14:foregroundMark x1="55339" y1="26519" x2="56142" y2="26519"/>
                            <a14:foregroundMark x1="59472" y1="26905" x2="59816" y2="26905"/>
                            <a14:foregroundMark x1="62342" y1="27483" x2="62801" y2="27580"/>
                            <a14:foregroundMark x1="65098" y1="28062" x2="66131" y2="28062"/>
                            <a14:foregroundMark x1="69460" y1="28640" x2="69690" y2="28640"/>
                            <a14:foregroundMark x1="72445" y1="29122" x2="72445" y2="29122"/>
                            <a14:foregroundMark x1="73823" y1="29315" x2="74512" y2="29508"/>
                            <a14:foregroundMark x1="75431" y1="29605" x2="76234" y2="29701"/>
                            <a14:foregroundMark x1="78186" y1="29797" x2="78990" y2="29894"/>
                            <a14:foregroundMark x1="80482" y1="30087" x2="81286" y2="30087"/>
                            <a14:foregroundMark x1="83238" y1="30183" x2="84386" y2="30280"/>
                            <a14:foregroundMark x1="87715" y1="30376" x2="88404" y2="30473"/>
                            <a14:foregroundMark x1="93111" y1="30376" x2="94145" y2="30376"/>
                            <a14:foregroundMark x1="96900" y1="30376" x2="96900" y2="30376"/>
                            <a14:foregroundMark x1="98737" y1="30280" x2="98737" y2="30280"/>
                            <a14:foregroundMark x1="99196" y1="30183" x2="99196" y2="30183"/>
                            <a14:foregroundMark x1="76923" y1="21601" x2="76923" y2="21601"/>
                            <a14:foregroundMark x1="84615" y1="23819" x2="84960" y2="23819"/>
                            <a14:foregroundMark x1="86567" y1="19865" x2="86567" y2="19865"/>
                            <a14:foregroundMark x1="90471" y1="8197" x2="90471" y2="8197"/>
                            <a14:foregroundMark x1="83467" y1="5882" x2="83697" y2="5786"/>
                            <a14:foregroundMark x1="91734" y1="8486" x2="91963" y2="8582"/>
                            <a14:foregroundMark x1="92308" y1="11090" x2="92193" y2="11283"/>
                            <a14:foregroundMark x1="90126" y1="12343" x2="89667" y2="12343"/>
                            <a14:foregroundMark x1="85419" y1="12150" x2="85419" y2="12150"/>
                            <a14:foregroundMark x1="82319" y1="12922" x2="83238" y2="13693"/>
                            <a14:foregroundMark x1="86338" y1="14851" x2="90011" y2="16586"/>
                            <a14:foregroundMark x1="90011" y1="16586" x2="92078" y2="21311"/>
                            <a14:foregroundMark x1="92078" y1="21311" x2="87371" y2="24108"/>
                            <a14:foregroundMark x1="87371" y1="24108" x2="80023" y2="22565"/>
                            <a14:foregroundMark x1="80023" y1="22565" x2="76119" y2="20540"/>
                            <a14:foregroundMark x1="76119" y1="20540" x2="80827" y2="17743"/>
                            <a14:foregroundMark x1="80827" y1="17743" x2="85075" y2="17358"/>
                            <a14:foregroundMark x1="85075" y1="17358" x2="90586" y2="21697"/>
                            <a14:foregroundMark x1="90586" y1="21697" x2="83697" y2="23722"/>
                            <a14:foregroundMark x1="83697" y1="23722" x2="73594" y2="23047"/>
                            <a14:foregroundMark x1="73594" y1="23047" x2="68886" y2="19576"/>
                            <a14:foregroundMark x1="68886" y1="19576" x2="64179" y2="18033"/>
                            <a14:foregroundMark x1="64179" y1="18033" x2="59013" y2="19961"/>
                            <a14:foregroundMark x1="59013" y1="19961" x2="58324" y2="23626"/>
                            <a14:foregroundMark x1="58324" y1="23626" x2="62687" y2="24687"/>
                            <a14:foregroundMark x1="62687" y1="24687" x2="69346" y2="23337"/>
                            <a14:foregroundMark x1="69346" y1="23337" x2="68542" y2="19094"/>
                            <a14:foregroundMark x1="68542" y1="19094" x2="62113" y2="19383"/>
                            <a14:foregroundMark x1="62113" y1="19383" x2="60850" y2="23529"/>
                            <a14:foregroundMark x1="60850" y1="23529" x2="63490" y2="26519"/>
                            <a14:foregroundMark x1="63490" y1="26519" x2="68427" y2="27097"/>
                            <a14:foregroundMark x1="68427" y1="27097" x2="78530" y2="24976"/>
                            <a14:foregroundMark x1="78530" y1="24976" x2="81860" y2="27580"/>
                            <a14:foregroundMark x1="81860" y1="27580" x2="85763" y2="29219"/>
                            <a14:foregroundMark x1="85763" y1="29219" x2="89437" y2="25072"/>
                            <a14:foregroundMark x1="89437" y1="25072" x2="85534" y2="16683"/>
                            <a14:foregroundMark x1="85534" y1="16683" x2="92997" y2="11475"/>
                            <a14:foregroundMark x1="92997" y1="11475" x2="90586" y2="6461"/>
                            <a14:foregroundMark x1="90586" y1="6461" x2="85419" y2="5304"/>
                            <a14:foregroundMark x1="85419" y1="5304" x2="87486" y2="10511"/>
                            <a14:foregroundMark x1="87486" y1="10511" x2="91619" y2="12633"/>
                          </a14:backgroundRemoval>
                        </a14:imgEffect>
                      </a14:imgLayer>
                    </a14:imgProps>
                  </a:ext>
                  <a:ext uri="{28A0092B-C50C-407E-A947-70E740481C1C}">
                    <a14:useLocalDpi xmlns:a14="http://schemas.microsoft.com/office/drawing/2010/main" val="0"/>
                  </a:ext>
                </a:extLst>
              </a:blip>
              <a:srcRect l="28491" b="66801"/>
              <a:stretch/>
            </p:blipFill>
            <p:spPr bwMode="auto">
              <a:xfrm>
                <a:off x="3834977" y="2334434"/>
                <a:ext cx="4421765" cy="2443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8A7E2F80-D2CF-4D36-B26C-0FD86DF3C581}"/>
                  </a:ext>
                </a:extLst>
              </p:cNvPr>
              <p:cNvSpPr txBox="1"/>
              <p:nvPr/>
            </p:nvSpPr>
            <p:spPr>
              <a:xfrm>
                <a:off x="2757478" y="2661588"/>
                <a:ext cx="1329660" cy="461665"/>
              </a:xfrm>
              <a:prstGeom prst="rect">
                <a:avLst/>
              </a:prstGeom>
              <a:noFill/>
            </p:spPr>
            <p:txBody>
              <a:bodyPr wrap="square" rtlCol="0">
                <a:spAutoFit/>
              </a:bodyPr>
              <a:lstStyle/>
              <a:p>
                <a:r>
                  <a:rPr lang="en-US" sz="2400" dirty="0"/>
                  <a:t>Moisture </a:t>
                </a:r>
              </a:p>
            </p:txBody>
          </p:sp>
          <p:sp>
            <p:nvSpPr>
              <p:cNvPr id="25" name="TextBox 24">
                <a:extLst>
                  <a:ext uri="{FF2B5EF4-FFF2-40B4-BE49-F238E27FC236}">
                    <a16:creationId xmlns:a16="http://schemas.microsoft.com/office/drawing/2014/main" id="{A8227F79-9D31-4806-A762-B9131E1B7F3F}"/>
                  </a:ext>
                </a:extLst>
              </p:cNvPr>
              <p:cNvSpPr txBox="1"/>
              <p:nvPr/>
            </p:nvSpPr>
            <p:spPr>
              <a:xfrm>
                <a:off x="2804773" y="4839773"/>
                <a:ext cx="881479" cy="461665"/>
              </a:xfrm>
              <a:prstGeom prst="rect">
                <a:avLst/>
              </a:prstGeom>
              <a:noFill/>
            </p:spPr>
            <p:txBody>
              <a:bodyPr wrap="square" rtlCol="0">
                <a:spAutoFit/>
              </a:bodyPr>
              <a:lstStyle/>
              <a:p>
                <a:r>
                  <a:rPr lang="en-US" sz="2400" dirty="0"/>
                  <a:t>Heat </a:t>
                </a:r>
              </a:p>
            </p:txBody>
          </p:sp>
          <p:sp>
            <p:nvSpPr>
              <p:cNvPr id="29" name="TextBox 28">
                <a:extLst>
                  <a:ext uri="{FF2B5EF4-FFF2-40B4-BE49-F238E27FC236}">
                    <a16:creationId xmlns:a16="http://schemas.microsoft.com/office/drawing/2014/main" id="{05C04CB6-8E8D-4EF9-A8E3-3F8902DFC486}"/>
                  </a:ext>
                </a:extLst>
              </p:cNvPr>
              <p:cNvSpPr txBox="1"/>
              <p:nvPr/>
            </p:nvSpPr>
            <p:spPr>
              <a:xfrm>
                <a:off x="1890182" y="3263966"/>
                <a:ext cx="1028701" cy="461665"/>
              </a:xfrm>
              <a:prstGeom prst="rect">
                <a:avLst/>
              </a:prstGeom>
              <a:noFill/>
            </p:spPr>
            <p:txBody>
              <a:bodyPr wrap="square" rtlCol="0">
                <a:spAutoFit/>
              </a:bodyPr>
              <a:lstStyle/>
              <a:p>
                <a:r>
                  <a:rPr lang="en-US" sz="2400" dirty="0"/>
                  <a:t>Heat </a:t>
                </a:r>
              </a:p>
            </p:txBody>
          </p:sp>
          <p:sp>
            <p:nvSpPr>
              <p:cNvPr id="30" name="TextBox 29">
                <a:extLst>
                  <a:ext uri="{FF2B5EF4-FFF2-40B4-BE49-F238E27FC236}">
                    <a16:creationId xmlns:a16="http://schemas.microsoft.com/office/drawing/2014/main" id="{3D172557-5DDF-40F5-B50F-6859F38E81D9}"/>
                  </a:ext>
                </a:extLst>
              </p:cNvPr>
              <p:cNvSpPr txBox="1"/>
              <p:nvPr/>
            </p:nvSpPr>
            <p:spPr>
              <a:xfrm>
                <a:off x="4087138" y="4930272"/>
                <a:ext cx="1487495" cy="461665"/>
              </a:xfrm>
              <a:prstGeom prst="rect">
                <a:avLst/>
              </a:prstGeom>
              <a:noFill/>
            </p:spPr>
            <p:txBody>
              <a:bodyPr wrap="square" rtlCol="0">
                <a:spAutoFit/>
              </a:bodyPr>
              <a:lstStyle/>
              <a:p>
                <a:r>
                  <a:rPr lang="en-US" sz="2400" dirty="0"/>
                  <a:t>Moisture </a:t>
                </a:r>
              </a:p>
            </p:txBody>
          </p:sp>
          <p:sp>
            <p:nvSpPr>
              <p:cNvPr id="31" name="TextBox 30">
                <a:extLst>
                  <a:ext uri="{FF2B5EF4-FFF2-40B4-BE49-F238E27FC236}">
                    <a16:creationId xmlns:a16="http://schemas.microsoft.com/office/drawing/2014/main" id="{845D25FE-A2B2-476A-AAD6-49F8B5FDBD9D}"/>
                  </a:ext>
                </a:extLst>
              </p:cNvPr>
              <p:cNvSpPr txBox="1"/>
              <p:nvPr/>
            </p:nvSpPr>
            <p:spPr>
              <a:xfrm>
                <a:off x="1902140" y="3998275"/>
                <a:ext cx="1115141" cy="461665"/>
              </a:xfrm>
              <a:prstGeom prst="rect">
                <a:avLst/>
              </a:prstGeom>
              <a:noFill/>
            </p:spPr>
            <p:txBody>
              <a:bodyPr wrap="square" rtlCol="0">
                <a:spAutoFit/>
              </a:bodyPr>
              <a:lstStyle/>
              <a:p>
                <a:r>
                  <a:rPr lang="en-US" sz="2400" dirty="0"/>
                  <a:t>Vision </a:t>
                </a:r>
              </a:p>
            </p:txBody>
          </p:sp>
          <p:cxnSp>
            <p:nvCxnSpPr>
              <p:cNvPr id="33" name="Straight Connector 32">
                <a:extLst>
                  <a:ext uri="{FF2B5EF4-FFF2-40B4-BE49-F238E27FC236}">
                    <a16:creationId xmlns:a16="http://schemas.microsoft.com/office/drawing/2014/main" id="{B4CEE1E0-7DAA-4DEE-947F-6D1201DAA058}"/>
                  </a:ext>
                </a:extLst>
              </p:cNvPr>
              <p:cNvCxnSpPr>
                <a:cxnSpLocks/>
                <a:endCxn id="6" idx="2"/>
              </p:cNvCxnSpPr>
              <p:nvPr/>
            </p:nvCxnSpPr>
            <p:spPr>
              <a:xfrm flipH="1" flipV="1">
                <a:off x="3422308" y="3123253"/>
                <a:ext cx="1158931" cy="25529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16D9D83-8D92-4CEF-94D1-5DD65516D03E}"/>
                  </a:ext>
                </a:extLst>
              </p:cNvPr>
              <p:cNvCxnSpPr>
                <a:stCxn id="6" idx="2"/>
                <a:endCxn id="30" idx="0"/>
              </p:cNvCxnSpPr>
              <p:nvPr/>
            </p:nvCxnSpPr>
            <p:spPr>
              <a:xfrm>
                <a:off x="3422308" y="3123253"/>
                <a:ext cx="1408578" cy="1807019"/>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8E26F16-3EE6-406A-8CCF-8EA4ACD29A85}"/>
                  </a:ext>
                </a:extLst>
              </p:cNvPr>
              <p:cNvCxnSpPr>
                <a:stCxn id="30" idx="0"/>
              </p:cNvCxnSpPr>
              <p:nvPr/>
            </p:nvCxnSpPr>
            <p:spPr>
              <a:xfrm flipH="1" flipV="1">
                <a:off x="2700236" y="3617872"/>
                <a:ext cx="2130650" cy="131240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DD0183D-F3EE-4CD9-8A12-6A45CD4ED0C0}"/>
                  </a:ext>
                </a:extLst>
              </p:cNvPr>
              <p:cNvCxnSpPr>
                <a:endCxn id="25" idx="0"/>
              </p:cNvCxnSpPr>
              <p:nvPr/>
            </p:nvCxnSpPr>
            <p:spPr>
              <a:xfrm>
                <a:off x="2700236" y="3617872"/>
                <a:ext cx="545277" cy="1221901"/>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5124670-84C8-4755-96C4-D644A8692140}"/>
                  </a:ext>
                </a:extLst>
              </p:cNvPr>
              <p:cNvCxnSpPr>
                <a:stCxn id="25" idx="0"/>
                <a:endCxn id="31" idx="2"/>
              </p:cNvCxnSpPr>
              <p:nvPr/>
            </p:nvCxnSpPr>
            <p:spPr>
              <a:xfrm flipH="1" flipV="1">
                <a:off x="2459711" y="4459940"/>
                <a:ext cx="785802" cy="379833"/>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44" name="Straight Arrow Connector 43">
              <a:extLst>
                <a:ext uri="{FF2B5EF4-FFF2-40B4-BE49-F238E27FC236}">
                  <a16:creationId xmlns:a16="http://schemas.microsoft.com/office/drawing/2014/main" id="{6EE860AF-BFC6-4B91-B584-6F30DB496650}"/>
                </a:ext>
              </a:extLst>
            </p:cNvPr>
            <p:cNvCxnSpPr>
              <a:cxnSpLocks/>
            </p:cNvCxnSpPr>
            <p:nvPr/>
          </p:nvCxnSpPr>
          <p:spPr>
            <a:xfrm flipH="1">
              <a:off x="2045810" y="4102734"/>
              <a:ext cx="849791" cy="272644"/>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3284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858A1C52-727B-447E-9904-1274FE35F1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73648"/>
            <a:ext cx="6096000" cy="8131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1959D507-B212-47A0-94FD-19D0048C779D}"/>
              </a:ext>
            </a:extLst>
          </p:cNvPr>
          <p:cNvSpPr>
            <a:spLocks noGrp="1"/>
          </p:cNvSpPr>
          <p:nvPr>
            <p:ph type="title"/>
          </p:nvPr>
        </p:nvSpPr>
        <p:spPr/>
        <p:txBody>
          <a:bodyPr/>
          <a:lstStyle/>
          <a:p>
            <a:r>
              <a:rPr lang="en-US" dirty="0"/>
              <a:t>Where do mosquitoes live? </a:t>
            </a:r>
          </a:p>
        </p:txBody>
      </p:sp>
      <p:sp>
        <p:nvSpPr>
          <p:cNvPr id="4" name="Footer Placeholder 3">
            <a:extLst>
              <a:ext uri="{FF2B5EF4-FFF2-40B4-BE49-F238E27FC236}">
                <a16:creationId xmlns:a16="http://schemas.microsoft.com/office/drawing/2014/main" id="{81359964-0007-4EBB-9FCC-618741D65A0E}"/>
              </a:ext>
            </a:extLst>
          </p:cNvPr>
          <p:cNvSpPr>
            <a:spLocks noGrp="1"/>
          </p:cNvSpPr>
          <p:nvPr>
            <p:ph type="ftr" sz="quarter" idx="11"/>
          </p:nvPr>
        </p:nvSpPr>
        <p:spPr/>
        <p:txBody>
          <a:bodyPr/>
          <a:lstStyle/>
          <a:p>
            <a:r>
              <a:rPr lang="en-US" dirty="0"/>
              <a:t>Maine Center for Disease Control and Prevention</a:t>
            </a:r>
          </a:p>
        </p:txBody>
      </p:sp>
      <p:sp>
        <p:nvSpPr>
          <p:cNvPr id="6" name="TextBox 5">
            <a:extLst>
              <a:ext uri="{FF2B5EF4-FFF2-40B4-BE49-F238E27FC236}">
                <a16:creationId xmlns:a16="http://schemas.microsoft.com/office/drawing/2014/main" id="{1912B460-1163-421F-ACD4-A3444132DA2E}"/>
              </a:ext>
            </a:extLst>
          </p:cNvPr>
          <p:cNvSpPr txBox="1"/>
          <p:nvPr/>
        </p:nvSpPr>
        <p:spPr>
          <a:xfrm>
            <a:off x="5547488" y="1720840"/>
            <a:ext cx="3459223" cy="3416320"/>
          </a:xfrm>
          <a:prstGeom prst="rect">
            <a:avLst/>
          </a:prstGeom>
          <a:noFill/>
        </p:spPr>
        <p:txBody>
          <a:bodyPr wrap="square" rtlCol="0">
            <a:spAutoFit/>
          </a:bodyPr>
          <a:lstStyle/>
          <a:p>
            <a:r>
              <a:rPr lang="en-US" sz="2400" dirty="0"/>
              <a:t>Mosquitoes need water!</a:t>
            </a:r>
          </a:p>
          <a:p>
            <a:endParaRPr lang="en-US" sz="2400" dirty="0"/>
          </a:p>
          <a:p>
            <a:pPr marL="342900" indent="-342900">
              <a:buFont typeface="Arial" panose="020B0604020202020204" pitchFamily="34" charset="0"/>
              <a:buChar char="•"/>
            </a:pPr>
            <a:r>
              <a:rPr lang="en-US" sz="2400" b="1" dirty="0"/>
              <a:t>Permanent water</a:t>
            </a:r>
          </a:p>
          <a:p>
            <a:pPr marL="800100" lvl="1" indent="-342900">
              <a:buFont typeface="Arial" panose="020B0604020202020204" pitchFamily="34" charset="0"/>
              <a:buChar char="•"/>
            </a:pPr>
            <a:r>
              <a:rPr lang="en-US" sz="2400" dirty="0"/>
              <a:t>Swamps, ponds, bogs, etc.</a:t>
            </a:r>
          </a:p>
          <a:p>
            <a:pPr marL="342900" indent="-342900">
              <a:buFont typeface="Arial" panose="020B0604020202020204" pitchFamily="34" charset="0"/>
              <a:buChar char="•"/>
            </a:pPr>
            <a:r>
              <a:rPr lang="en-US" sz="2400" b="1" dirty="0"/>
              <a:t>Floodwater</a:t>
            </a:r>
          </a:p>
          <a:p>
            <a:pPr marL="800100" lvl="1" indent="-342900">
              <a:buFont typeface="Arial" panose="020B0604020202020204" pitchFamily="34" charset="0"/>
              <a:buChar char="•"/>
            </a:pPr>
            <a:r>
              <a:rPr lang="en-US" sz="2400" dirty="0"/>
              <a:t>Where water collects after rain or snow melt</a:t>
            </a:r>
          </a:p>
        </p:txBody>
      </p:sp>
      <p:sp>
        <p:nvSpPr>
          <p:cNvPr id="7" name="TextBox 6">
            <a:extLst>
              <a:ext uri="{FF2B5EF4-FFF2-40B4-BE49-F238E27FC236}">
                <a16:creationId xmlns:a16="http://schemas.microsoft.com/office/drawing/2014/main" id="{CF3914E6-05F0-4F1B-BF53-023F1F3F6AA0}"/>
              </a:ext>
            </a:extLst>
          </p:cNvPr>
          <p:cNvSpPr txBox="1"/>
          <p:nvPr/>
        </p:nvSpPr>
        <p:spPr>
          <a:xfrm>
            <a:off x="5707944" y="5340687"/>
            <a:ext cx="3200400" cy="1015663"/>
          </a:xfrm>
          <a:prstGeom prst="rect">
            <a:avLst/>
          </a:prstGeom>
          <a:noFill/>
        </p:spPr>
        <p:txBody>
          <a:bodyPr wrap="square" rtlCol="0">
            <a:spAutoFit/>
          </a:bodyPr>
          <a:lstStyle/>
          <a:p>
            <a:r>
              <a:rPr lang="en-US" sz="2000" dirty="0"/>
              <a:t>Mosquitoes that spread </a:t>
            </a:r>
            <a:r>
              <a:rPr lang="en-US" sz="2000" b="1" dirty="0"/>
              <a:t>Eastern Equine Encephalitis </a:t>
            </a:r>
            <a:r>
              <a:rPr lang="en-US" sz="2000" dirty="0"/>
              <a:t>(EEE) virus can live here! </a:t>
            </a:r>
          </a:p>
        </p:txBody>
      </p:sp>
      <p:cxnSp>
        <p:nvCxnSpPr>
          <p:cNvPr id="8" name="Straight Connector 7">
            <a:extLst>
              <a:ext uri="{FF2B5EF4-FFF2-40B4-BE49-F238E27FC236}">
                <a16:creationId xmlns:a16="http://schemas.microsoft.com/office/drawing/2014/main" id="{8EB97678-CB7B-4D05-AB5D-C2FB878A2DA3}"/>
              </a:ext>
            </a:extLst>
          </p:cNvPr>
          <p:cNvCxnSpPr/>
          <p:nvPr/>
        </p:nvCxnSpPr>
        <p:spPr>
          <a:xfrm>
            <a:off x="6172200" y="2362200"/>
            <a:ext cx="225877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353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124164-E7DF-4BC1-AC18-B3E527CF9F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21" y="3766047"/>
            <a:ext cx="5602332" cy="3731334"/>
          </a:xfrm>
          <a:prstGeom prst="rect">
            <a:avLst/>
          </a:prstGeom>
        </p:spPr>
      </p:pic>
      <p:sp>
        <p:nvSpPr>
          <p:cNvPr id="2" name="Title 1">
            <a:extLst>
              <a:ext uri="{FF2B5EF4-FFF2-40B4-BE49-F238E27FC236}">
                <a16:creationId xmlns:a16="http://schemas.microsoft.com/office/drawing/2014/main" id="{4D30743A-9DDA-4C5E-BFCF-39357E53601D}"/>
              </a:ext>
            </a:extLst>
          </p:cNvPr>
          <p:cNvSpPr>
            <a:spLocks noGrp="1"/>
          </p:cNvSpPr>
          <p:nvPr>
            <p:ph type="title"/>
          </p:nvPr>
        </p:nvSpPr>
        <p:spPr/>
        <p:txBody>
          <a:bodyPr/>
          <a:lstStyle/>
          <a:p>
            <a:r>
              <a:rPr lang="en-US" dirty="0"/>
              <a:t>Where else do mosquitoes live? </a:t>
            </a:r>
          </a:p>
        </p:txBody>
      </p:sp>
      <p:sp>
        <p:nvSpPr>
          <p:cNvPr id="4" name="Footer Placeholder 3">
            <a:extLst>
              <a:ext uri="{FF2B5EF4-FFF2-40B4-BE49-F238E27FC236}">
                <a16:creationId xmlns:a16="http://schemas.microsoft.com/office/drawing/2014/main" id="{BD40E9FB-6F80-43A4-BD61-4316A201A8BF}"/>
              </a:ext>
            </a:extLst>
          </p:cNvPr>
          <p:cNvSpPr>
            <a:spLocks noGrp="1"/>
          </p:cNvSpPr>
          <p:nvPr>
            <p:ph type="ftr" sz="quarter" idx="11"/>
          </p:nvPr>
        </p:nvSpPr>
        <p:spPr>
          <a:xfrm>
            <a:off x="2514600" y="6492875"/>
            <a:ext cx="4114800" cy="365125"/>
          </a:xfrm>
        </p:spPr>
        <p:txBody>
          <a:bodyPr/>
          <a:lstStyle/>
          <a:p>
            <a:r>
              <a:rPr lang="en-US" dirty="0">
                <a:solidFill>
                  <a:schemeClr val="bg1">
                    <a:lumMod val="50000"/>
                  </a:schemeClr>
                </a:solidFill>
              </a:rPr>
              <a:t>Maine Center for Disease Control and Prevention</a:t>
            </a:r>
          </a:p>
        </p:txBody>
      </p:sp>
      <p:pic>
        <p:nvPicPr>
          <p:cNvPr id="5" name="Picture 2">
            <a:extLst>
              <a:ext uri="{FF2B5EF4-FFF2-40B4-BE49-F238E27FC236}">
                <a16:creationId xmlns:a16="http://schemas.microsoft.com/office/drawing/2014/main" id="{DDEA15F4-EBE0-4D9F-9CFC-A9E21F141D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8241"/>
          <a:stretch/>
        </p:blipFill>
        <p:spPr bwMode="auto">
          <a:xfrm>
            <a:off x="1" y="1516913"/>
            <a:ext cx="2934086" cy="259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a:extLst>
              <a:ext uri="{FF2B5EF4-FFF2-40B4-BE49-F238E27FC236}">
                <a16:creationId xmlns:a16="http://schemas.microsoft.com/office/drawing/2014/main" id="{7337B9FF-C782-4463-A6BF-00D352FD78B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099"/>
          <a:stretch/>
        </p:blipFill>
        <p:spPr bwMode="auto">
          <a:xfrm>
            <a:off x="2922569" y="1516914"/>
            <a:ext cx="2670017" cy="259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a:extLst>
              <a:ext uri="{FF2B5EF4-FFF2-40B4-BE49-F238E27FC236}">
                <a16:creationId xmlns:a16="http://schemas.microsoft.com/office/drawing/2014/main" id="{AAB156C7-0E08-4A8C-8E37-C335084BBD2C}"/>
              </a:ext>
            </a:extLst>
          </p:cNvPr>
          <p:cNvSpPr txBox="1"/>
          <p:nvPr/>
        </p:nvSpPr>
        <p:spPr>
          <a:xfrm>
            <a:off x="5684777" y="1536174"/>
            <a:ext cx="3459223" cy="4154984"/>
          </a:xfrm>
          <a:prstGeom prst="rect">
            <a:avLst/>
          </a:prstGeom>
          <a:noFill/>
        </p:spPr>
        <p:txBody>
          <a:bodyPr wrap="square" rtlCol="0">
            <a:spAutoFit/>
          </a:bodyPr>
          <a:lstStyle/>
          <a:p>
            <a:pPr algn="ctr"/>
            <a:r>
              <a:rPr lang="en-US" sz="2400" dirty="0"/>
              <a:t>Mosquitoes can live anywhere water collects!</a:t>
            </a:r>
          </a:p>
          <a:p>
            <a:endParaRPr lang="en-US" sz="2400" dirty="0"/>
          </a:p>
          <a:p>
            <a:pPr marL="342900" indent="-342900">
              <a:buFont typeface="Arial" panose="020B0604020202020204" pitchFamily="34" charset="0"/>
              <a:buChar char="•"/>
            </a:pPr>
            <a:r>
              <a:rPr lang="en-US" sz="2400" b="1" dirty="0"/>
              <a:t>Man-made containers</a:t>
            </a:r>
          </a:p>
          <a:p>
            <a:pPr marL="800100" lvl="1" indent="-342900">
              <a:buFont typeface="Arial" panose="020B0604020202020204" pitchFamily="34" charset="0"/>
              <a:buChar char="•"/>
            </a:pPr>
            <a:r>
              <a:rPr lang="en-US" sz="2400" dirty="0"/>
              <a:t>Flower pots</a:t>
            </a:r>
          </a:p>
          <a:p>
            <a:pPr marL="800100" lvl="1" indent="-342900">
              <a:buFont typeface="Arial" panose="020B0604020202020204" pitchFamily="34" charset="0"/>
              <a:buChar char="•"/>
            </a:pPr>
            <a:r>
              <a:rPr lang="en-US" sz="2400" dirty="0"/>
              <a:t>Old </a:t>
            </a:r>
            <a:r>
              <a:rPr lang="en-US" sz="2400" b="1" dirty="0"/>
              <a:t>tires</a:t>
            </a:r>
          </a:p>
          <a:p>
            <a:pPr marL="800100" lvl="1" indent="-342900">
              <a:buFont typeface="Arial" panose="020B0604020202020204" pitchFamily="34" charset="0"/>
              <a:buChar char="•"/>
            </a:pPr>
            <a:r>
              <a:rPr lang="en-US" sz="2400" dirty="0"/>
              <a:t>Catch basins</a:t>
            </a:r>
          </a:p>
          <a:p>
            <a:pPr marL="800100" lvl="1" indent="-342900">
              <a:buFont typeface="Arial" panose="020B0604020202020204" pitchFamily="34" charset="0"/>
              <a:buChar char="•"/>
            </a:pPr>
            <a:r>
              <a:rPr lang="en-US" sz="2400" dirty="0"/>
              <a:t>Buckets</a:t>
            </a:r>
          </a:p>
          <a:p>
            <a:pPr marL="342900" indent="-342900">
              <a:buFont typeface="Arial" panose="020B0604020202020204" pitchFamily="34" charset="0"/>
              <a:buChar char="•"/>
            </a:pPr>
            <a:r>
              <a:rPr lang="en-US" sz="2400" b="1" dirty="0"/>
              <a:t>Natural containers</a:t>
            </a:r>
          </a:p>
          <a:p>
            <a:pPr marL="800100" lvl="1" indent="-342900">
              <a:buFont typeface="Arial" panose="020B0604020202020204" pitchFamily="34" charset="0"/>
              <a:buChar char="•"/>
            </a:pPr>
            <a:r>
              <a:rPr lang="en-US" sz="2400" dirty="0"/>
              <a:t>Tree holes</a:t>
            </a:r>
          </a:p>
          <a:p>
            <a:pPr marL="800100" lvl="1" indent="-342900">
              <a:buFont typeface="Arial" panose="020B0604020202020204" pitchFamily="34" charset="0"/>
              <a:buChar char="•"/>
            </a:pPr>
            <a:r>
              <a:rPr lang="en-US" sz="2400" dirty="0"/>
              <a:t>Puddles </a:t>
            </a:r>
          </a:p>
        </p:txBody>
      </p:sp>
      <p:sp>
        <p:nvSpPr>
          <p:cNvPr id="12" name="TextBox 11">
            <a:extLst>
              <a:ext uri="{FF2B5EF4-FFF2-40B4-BE49-F238E27FC236}">
                <a16:creationId xmlns:a16="http://schemas.microsoft.com/office/drawing/2014/main" id="{B93E5ACA-D181-4E63-83F6-F6A5B6163B9E}"/>
              </a:ext>
            </a:extLst>
          </p:cNvPr>
          <p:cNvSpPr txBox="1"/>
          <p:nvPr/>
        </p:nvSpPr>
        <p:spPr>
          <a:xfrm>
            <a:off x="5814188" y="5691158"/>
            <a:ext cx="3200400" cy="1015663"/>
          </a:xfrm>
          <a:prstGeom prst="rect">
            <a:avLst/>
          </a:prstGeom>
          <a:noFill/>
        </p:spPr>
        <p:txBody>
          <a:bodyPr wrap="square" rtlCol="0">
            <a:spAutoFit/>
          </a:bodyPr>
          <a:lstStyle/>
          <a:p>
            <a:r>
              <a:rPr lang="en-US" sz="2000" dirty="0"/>
              <a:t>Mosquitoes that spread </a:t>
            </a:r>
            <a:r>
              <a:rPr lang="en-US" sz="2000" b="1" dirty="0"/>
              <a:t>West Nile </a:t>
            </a:r>
            <a:r>
              <a:rPr lang="en-US" sz="2000" dirty="0"/>
              <a:t>virus (WNV) can live here! </a:t>
            </a:r>
          </a:p>
        </p:txBody>
      </p:sp>
      <p:cxnSp>
        <p:nvCxnSpPr>
          <p:cNvPr id="7" name="Straight Connector 6">
            <a:extLst>
              <a:ext uri="{FF2B5EF4-FFF2-40B4-BE49-F238E27FC236}">
                <a16:creationId xmlns:a16="http://schemas.microsoft.com/office/drawing/2014/main" id="{72EB27C2-FBEF-493B-B7E7-E8E1C968BDC7}"/>
              </a:ext>
            </a:extLst>
          </p:cNvPr>
          <p:cNvCxnSpPr/>
          <p:nvPr/>
        </p:nvCxnSpPr>
        <p:spPr>
          <a:xfrm>
            <a:off x="6248400" y="2514600"/>
            <a:ext cx="225877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7108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7737</TotalTime>
  <Words>3655</Words>
  <Application>Microsoft Office PowerPoint</Application>
  <PresentationFormat>On-screen Show (4:3)</PresentationFormat>
  <Paragraphs>345</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Candara</vt:lpstr>
      <vt:lpstr>Symbol</vt:lpstr>
      <vt:lpstr>Times New Roman</vt:lpstr>
      <vt:lpstr>Office Theme</vt:lpstr>
      <vt:lpstr> Fight the Bite! </vt:lpstr>
      <vt:lpstr>Today we will learn: </vt:lpstr>
      <vt:lpstr>What do mosquitoes look like?  </vt:lpstr>
      <vt:lpstr>Mosquito Life Cycle</vt:lpstr>
      <vt:lpstr>Water is the key!</vt:lpstr>
      <vt:lpstr>How do mosquitoes find people to bite? </vt:lpstr>
      <vt:lpstr>How do mosquitoes find people to bite? </vt:lpstr>
      <vt:lpstr>Where do mosquitoes live? </vt:lpstr>
      <vt:lpstr>Where else do mosquitoes live? </vt:lpstr>
      <vt:lpstr>Why are man-made containers a problem? </vt:lpstr>
      <vt:lpstr>Mosquito Fighting Tip #1 </vt:lpstr>
      <vt:lpstr>What mosquito-borne diseases have you heard of? </vt:lpstr>
      <vt:lpstr>What diseases are in Maine?</vt:lpstr>
      <vt:lpstr>EEE and WNV Transmission Cycle</vt:lpstr>
      <vt:lpstr>EEE and WNV Transmission Cycle</vt:lpstr>
      <vt:lpstr>EEE and WNV Transmission Cycle</vt:lpstr>
      <vt:lpstr>What can happen if an infected mosquito bites me? </vt:lpstr>
      <vt:lpstr>Travel-related mosquito-borne diseases</vt:lpstr>
      <vt:lpstr>Mosquito Fighting Tip #2</vt:lpstr>
      <vt:lpstr>Mosquito Fighting Tip #3</vt:lpstr>
      <vt:lpstr>PowerPoint Presentation</vt:lpstr>
      <vt:lpstr>Questions? </vt:lpstr>
    </vt:vector>
  </TitlesOfParts>
  <Company>State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Aging and Disability Services Pressures and Priorities</dc:title>
  <dc:creator>Martins, John A</dc:creator>
  <cp:lastModifiedBy>Porter, Megan</cp:lastModifiedBy>
  <cp:revision>191</cp:revision>
  <cp:lastPrinted>2015-09-24T20:03:22Z</cp:lastPrinted>
  <dcterms:created xsi:type="dcterms:W3CDTF">2015-04-10T16:13:17Z</dcterms:created>
  <dcterms:modified xsi:type="dcterms:W3CDTF">2020-02-04T15:48:07Z</dcterms:modified>
</cp:coreProperties>
</file>