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73" r:id="rId4"/>
    <p:sldId id="285" r:id="rId5"/>
    <p:sldId id="287" r:id="rId6"/>
    <p:sldId id="288" r:id="rId7"/>
    <p:sldId id="275" r:id="rId8"/>
    <p:sldId id="276" r:id="rId9"/>
    <p:sldId id="277" r:id="rId10"/>
    <p:sldId id="279" r:id="rId11"/>
    <p:sldId id="280" r:id="rId12"/>
    <p:sldId id="281" r:id="rId13"/>
    <p:sldId id="282" r:id="rId14"/>
    <p:sldId id="283" r:id="rId15"/>
    <p:sldId id="289" r:id="rId16"/>
    <p:sldId id="267"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3629" autoAdjust="0"/>
  </p:normalViewPr>
  <p:slideViewPr>
    <p:cSldViewPr>
      <p:cViewPr varScale="1">
        <p:scale>
          <a:sx n="57" d="100"/>
          <a:sy n="57" d="100"/>
        </p:scale>
        <p:origin x="180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times there is a feeling or belief that the items have no value of their own, unless the humans value them ~ no intrinsic value.   Humans can be considered to be at the center of everything, or as shown here – at the top of </a:t>
            </a:r>
            <a:r>
              <a:rPr lang="en-US"/>
              <a:t>the pyramid.</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388913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students feel about this model?  Do they feel it more accurately represents what is happening naturally in the world or no?</a:t>
            </a:r>
          </a:p>
          <a:p>
            <a:endParaRPr lang="en-US" dirty="0"/>
          </a:p>
          <a:p>
            <a:r>
              <a:rPr lang="en-US" dirty="0"/>
              <a:t>Photo:  https://dripley91.files.wordpress.com/2013/12/picture-14.png</a:t>
            </a:r>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74816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an obligation to protect the future from the negative impacts of our own decisions?  Can you think of an example of a decision that a previous generation made in good faith, thinking they were improving life, only to find out later that it was not a good decision? DDT for example?</a:t>
            </a:r>
          </a:p>
          <a:p>
            <a:endParaRPr lang="en-US" dirty="0"/>
          </a:p>
          <a:p>
            <a:endParaRPr lang="en-US" dirty="0"/>
          </a:p>
          <a:p>
            <a:r>
              <a:rPr lang="en-US" dirty="0"/>
              <a:t>Do we have an intergenerational obligation?</a:t>
            </a:r>
          </a:p>
          <a:p>
            <a:endParaRPr lang="en-US" dirty="0"/>
          </a:p>
          <a:p>
            <a:r>
              <a:rPr lang="en-US" dirty="0"/>
              <a:t>Photo: https://static1.squarespace.com/static/529ca357e4b0ef97324ed00e/t/562f51bde4b03bac49f2faf9/1445941747168/Maine+Moose+Photography+Tours+and+Workshops</a:t>
            </a:r>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248878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YouTube: https://www.youtube.com/watch?v=B5NiTN0chj0</a:t>
            </a:r>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339353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Lesson Plan</a:t>
            </a:r>
          </a:p>
          <a:p>
            <a:r>
              <a:rPr lang="en-US" dirty="0"/>
              <a:t>Sustainability can apply to business, environment, etc.   These are three pillars of corporate sustainability.  If one of the Pillars of sustainability is weak, the whole system likely becomes less sustainable. </a:t>
            </a:r>
          </a:p>
          <a:p>
            <a:r>
              <a:rPr lang="en-US" dirty="0"/>
              <a:t>Image source: http://www.berwickmaine.org/index.asp?SEC=E00EE306-F8AD-47E8-94EB-2594BFB992AB&amp;Type=B_BASIC</a:t>
            </a:r>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10526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driver for sustainability efforts is citizens and other stakeholder concerns.</a:t>
            </a:r>
          </a:p>
          <a:p>
            <a:r>
              <a:rPr lang="en-US" dirty="0"/>
              <a:t>www.epa.gov</a:t>
            </a:r>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257514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www.epa.gov</a:t>
            </a:r>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18517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Energy Efficiency – </a:t>
            </a:r>
            <a:r>
              <a:rPr lang="en-US" b="0" dirty="0"/>
              <a:t>the goal to reduce the amount of energy required to provide products and services. www.Wikipedia.org.</a:t>
            </a:r>
          </a:p>
          <a:p>
            <a:r>
              <a:rPr lang="en-US" b="1" dirty="0"/>
              <a:t>Green Infrastructure – </a:t>
            </a:r>
            <a:r>
              <a:rPr lang="en-US" b="0" dirty="0"/>
              <a:t>a cost effective, resilient approach to managing wet weather impacts that provides many community benefits.  (</a:t>
            </a:r>
            <a:r>
              <a:rPr lang="en-US" b="0" dirty="0" err="1"/>
              <a:t>stormwater</a:t>
            </a:r>
            <a:r>
              <a:rPr lang="en-US" b="0" dirty="0"/>
              <a:t> control </a:t>
            </a:r>
            <a:r>
              <a:rPr lang="en-US" b="0" dirty="0" err="1"/>
              <a:t>etc</a:t>
            </a:r>
            <a:r>
              <a:rPr lang="en-US" b="0" dirty="0"/>
              <a:t> by allowing non paved, non piped ground to accept the water and soak it in; using trees for shade to lower ac costs, or as wind breaks to reduce heating costs in winter etc.)</a:t>
            </a:r>
            <a:endParaRPr lang="en-US" dirty="0"/>
          </a:p>
          <a:p>
            <a:r>
              <a:rPr lang="en-US" b="1" dirty="0"/>
              <a:t>Sustainable Materials management (</a:t>
            </a:r>
            <a:r>
              <a:rPr lang="en-US" dirty="0"/>
              <a:t>SMM) is a systematic approach to using and reusing materials more productively over their entire life cycles.  By looking at the entire life cycle we can find new opportunities to reduce environmental impacts, conserve resources, and reduce costs. </a:t>
            </a:r>
          </a:p>
          <a:p>
            <a:r>
              <a:rPr lang="en-US" b="1" dirty="0"/>
              <a:t>Sustainable Purchasing and Products </a:t>
            </a:r>
            <a:r>
              <a:rPr lang="en-US" dirty="0"/>
              <a:t>– You can help by buying greener products and services for your home, business, or school.</a:t>
            </a:r>
          </a:p>
          <a:p>
            <a:r>
              <a:rPr lang="en-US" dirty="0"/>
              <a:t>Photo: http://mc.services/wp-content/uploads/2015/12/green-initiative-page.jpg</a:t>
            </a:r>
          </a:p>
          <a:p>
            <a:r>
              <a:rPr lang="en-US" dirty="0"/>
              <a:t>www.epa.gov</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15141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greens, planwallpaper.com, hummingbird pbs.org, flowers pixabay.com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178651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students what they think is appropriate and important to pass on to the next generation.  What do they want passed on to them?</a:t>
            </a:r>
          </a:p>
          <a:p>
            <a:endParaRPr lang="en-US" dirty="0"/>
          </a:p>
          <a:p>
            <a:r>
              <a:rPr lang="en-US" dirty="0"/>
              <a:t>Photo: https://www.sciencedaily.com/images/2014/06/140625132356_1_900x600.jpg</a:t>
            </a:r>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330186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students feel we should pass on?  What do they wish will be passed on to them?</a:t>
            </a:r>
          </a:p>
          <a:p>
            <a:endParaRPr lang="en-US" dirty="0"/>
          </a:p>
          <a:p>
            <a:r>
              <a:rPr lang="en-US" dirty="0"/>
              <a:t>Photo: https://krobinsonphil4302.files.wordpress.com/2014/12/green-technology-header-2.jpg</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198260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agree with this “Grand Simplification”.  Do they have an idea what future generations will want?  How might technological advances make future generations want/need different items than current generations want?</a:t>
            </a:r>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1686410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B5NiTN0chj0"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algn="r" eaLnBrk="1" fontAlgn="auto" hangingPunct="1">
              <a:spcAft>
                <a:spcPts val="0"/>
              </a:spcAft>
              <a:defRPr/>
            </a:pPr>
            <a: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Sustainability</a:t>
            </a: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a:solidFill>
                  <a:srgbClr val="7F7F7F"/>
                </a:solidFill>
              </a:rPr>
              <a:t>Middle School Program</a:t>
            </a:r>
            <a:endParaRPr lang="en-US" altLang="en-US" sz="2800" dirty="0">
              <a:solidFill>
                <a:srgbClr val="7F7F7F"/>
              </a:solidFill>
            </a:endParaRP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54DB-776A-41ED-9425-EAF1C21DCF7E}"/>
              </a:ext>
            </a:extLst>
          </p:cNvPr>
          <p:cNvSpPr>
            <a:spLocks noGrp="1"/>
          </p:cNvSpPr>
          <p:nvPr>
            <p:ph type="title"/>
          </p:nvPr>
        </p:nvSpPr>
        <p:spPr>
          <a:xfrm>
            <a:off x="457200" y="381000"/>
            <a:ext cx="8229600" cy="1143000"/>
          </a:xfrm>
        </p:spPr>
        <p:txBody>
          <a:bodyPr>
            <a:normAutofit fontScale="90000"/>
          </a:bodyPr>
          <a:lstStyle/>
          <a:p>
            <a:r>
              <a:rPr lang="en-US" dirty="0"/>
              <a:t>How do we measure sustainability?</a:t>
            </a:r>
            <a:br>
              <a:rPr lang="en-US" dirty="0"/>
            </a:br>
            <a:r>
              <a:rPr lang="en-US" dirty="0"/>
              <a:t>According to Bryan Norton…</a:t>
            </a:r>
          </a:p>
        </p:txBody>
      </p:sp>
      <p:sp>
        <p:nvSpPr>
          <p:cNvPr id="3" name="Content Placeholder 2">
            <a:extLst>
              <a:ext uri="{FF2B5EF4-FFF2-40B4-BE49-F238E27FC236}">
                <a16:creationId xmlns:a16="http://schemas.microsoft.com/office/drawing/2014/main" id="{5CFEC869-C55F-4D18-9DF3-92C2BFE5F5F1}"/>
              </a:ext>
            </a:extLst>
          </p:cNvPr>
          <p:cNvSpPr>
            <a:spLocks noGrp="1"/>
          </p:cNvSpPr>
          <p:nvPr>
            <p:ph idx="1"/>
          </p:nvPr>
        </p:nvSpPr>
        <p:spPr>
          <a:xfrm>
            <a:off x="457200" y="1722437"/>
            <a:ext cx="8229600" cy="4525963"/>
          </a:xfrm>
        </p:spPr>
        <p:txBody>
          <a:bodyPr/>
          <a:lstStyle/>
          <a:p>
            <a:r>
              <a:rPr lang="en-US" dirty="0"/>
              <a:t>Some feel that because we do not know what people in the future will want, and because resources are intersubstitutable anyway </a:t>
            </a:r>
            <a:r>
              <a:rPr lang="en-US" i="1" dirty="0"/>
              <a:t>all we can be expected to do is to avoid impoverishing the future by over-consuming and under-saving.</a:t>
            </a:r>
          </a:p>
          <a:p>
            <a:endParaRPr lang="en-US" dirty="0"/>
          </a:p>
        </p:txBody>
      </p:sp>
      <p:pic>
        <p:nvPicPr>
          <p:cNvPr id="4" name="Picture 3">
            <a:extLst>
              <a:ext uri="{FF2B5EF4-FFF2-40B4-BE49-F238E27FC236}">
                <a16:creationId xmlns:a16="http://schemas.microsoft.com/office/drawing/2014/main" id="{56BF127A-8FC5-432D-B0FF-2B67F4266FE4}"/>
              </a:ext>
            </a:extLst>
          </p:cNvPr>
          <p:cNvPicPr>
            <a:picLocks noChangeAspect="1"/>
          </p:cNvPicPr>
          <p:nvPr/>
        </p:nvPicPr>
        <p:blipFill>
          <a:blip r:embed="rId3"/>
          <a:stretch>
            <a:fillRect/>
          </a:stretch>
        </p:blipFill>
        <p:spPr>
          <a:xfrm>
            <a:off x="2362200" y="4805359"/>
            <a:ext cx="4324569" cy="1320804"/>
          </a:xfrm>
          <a:prstGeom prst="rect">
            <a:avLst/>
          </a:prstGeom>
        </p:spPr>
      </p:pic>
    </p:spTree>
    <p:extLst>
      <p:ext uri="{BB962C8B-B14F-4D97-AF65-F5344CB8AC3E}">
        <p14:creationId xmlns:p14="http://schemas.microsoft.com/office/powerpoint/2010/main" val="282831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79FC-725D-4659-84DE-670A3C671F51}"/>
              </a:ext>
            </a:extLst>
          </p:cNvPr>
          <p:cNvSpPr>
            <a:spLocks noGrp="1"/>
          </p:cNvSpPr>
          <p:nvPr>
            <p:ph type="title"/>
          </p:nvPr>
        </p:nvSpPr>
        <p:spPr>
          <a:xfrm>
            <a:off x="457200" y="381000"/>
            <a:ext cx="8229600" cy="1143000"/>
          </a:xfrm>
        </p:spPr>
        <p:txBody>
          <a:bodyPr>
            <a:normAutofit fontScale="90000"/>
          </a:bodyPr>
          <a:lstStyle/>
          <a:p>
            <a:r>
              <a:rPr lang="en-US" dirty="0"/>
              <a:t>How do we measure sustainability?</a:t>
            </a:r>
            <a:br>
              <a:rPr lang="en-US" dirty="0"/>
            </a:br>
            <a:r>
              <a:rPr lang="en-US" dirty="0"/>
              <a:t>According to Bryan Norton…</a:t>
            </a:r>
          </a:p>
        </p:txBody>
      </p:sp>
      <p:sp>
        <p:nvSpPr>
          <p:cNvPr id="3" name="Content Placeholder 2">
            <a:extLst>
              <a:ext uri="{FF2B5EF4-FFF2-40B4-BE49-F238E27FC236}">
                <a16:creationId xmlns:a16="http://schemas.microsoft.com/office/drawing/2014/main" id="{28FF9EC0-441A-4A7E-ADA3-08D10A8C614C}"/>
              </a:ext>
            </a:extLst>
          </p:cNvPr>
          <p:cNvSpPr>
            <a:spLocks noGrp="1"/>
          </p:cNvSpPr>
          <p:nvPr>
            <p:ph idx="1"/>
          </p:nvPr>
        </p:nvSpPr>
        <p:spPr/>
        <p:txBody>
          <a:bodyPr/>
          <a:lstStyle/>
          <a:p>
            <a:r>
              <a:rPr lang="en-US" dirty="0"/>
              <a:t>Most mainstream economists and many philosophers prescribe to what Norton calls the “Grand Simplification”</a:t>
            </a:r>
          </a:p>
          <a:p>
            <a:pPr lvl="1"/>
            <a:r>
              <a:rPr lang="en-US" dirty="0"/>
              <a:t>By stating we are ignorant of the future’s wants this wipes away any specific obligations beyond the next generation.</a:t>
            </a:r>
          </a:p>
          <a:p>
            <a:pPr lvl="1"/>
            <a:r>
              <a:rPr lang="en-US" dirty="0"/>
              <a:t>As technologies change we can’t know what resources will be crucial to future generations…so we need not act.</a:t>
            </a:r>
          </a:p>
          <a:p>
            <a:endParaRPr lang="en-US" dirty="0"/>
          </a:p>
        </p:txBody>
      </p:sp>
    </p:spTree>
    <p:extLst>
      <p:ext uri="{BB962C8B-B14F-4D97-AF65-F5344CB8AC3E}">
        <p14:creationId xmlns:p14="http://schemas.microsoft.com/office/powerpoint/2010/main" val="377508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5B07-1414-4C77-867E-9E5BD72011E8}"/>
              </a:ext>
            </a:extLst>
          </p:cNvPr>
          <p:cNvSpPr>
            <a:spLocks noGrp="1"/>
          </p:cNvSpPr>
          <p:nvPr>
            <p:ph type="title"/>
          </p:nvPr>
        </p:nvSpPr>
        <p:spPr>
          <a:xfrm>
            <a:off x="457200" y="457200"/>
            <a:ext cx="8229600" cy="1143000"/>
          </a:xfrm>
        </p:spPr>
        <p:txBody>
          <a:bodyPr>
            <a:normAutofit fontScale="90000"/>
          </a:bodyPr>
          <a:lstStyle/>
          <a:p>
            <a:r>
              <a:rPr lang="en-US" dirty="0"/>
              <a:t>Anthropocentric versus </a:t>
            </a:r>
            <a:br>
              <a:rPr lang="en-US" dirty="0"/>
            </a:br>
            <a:r>
              <a:rPr lang="en-US" dirty="0"/>
              <a:t>Non-anthropocentric Viewpoints</a:t>
            </a:r>
          </a:p>
        </p:txBody>
      </p:sp>
      <p:sp>
        <p:nvSpPr>
          <p:cNvPr id="3" name="Content Placeholder 2">
            <a:extLst>
              <a:ext uri="{FF2B5EF4-FFF2-40B4-BE49-F238E27FC236}">
                <a16:creationId xmlns:a16="http://schemas.microsoft.com/office/drawing/2014/main" id="{1A8A8FAF-34C7-49ED-B731-6E1AF54E6BB0}"/>
              </a:ext>
            </a:extLst>
          </p:cNvPr>
          <p:cNvSpPr>
            <a:spLocks noGrp="1"/>
          </p:cNvSpPr>
          <p:nvPr>
            <p:ph idx="1"/>
          </p:nvPr>
        </p:nvSpPr>
        <p:spPr>
          <a:xfrm>
            <a:off x="441385" y="1905000"/>
            <a:ext cx="8229600" cy="3733800"/>
          </a:xfrm>
        </p:spPr>
        <p:txBody>
          <a:bodyPr/>
          <a:lstStyle/>
          <a:p>
            <a:r>
              <a:rPr lang="en-US" b="1" dirty="0"/>
              <a:t>Anthropocentric</a:t>
            </a:r>
            <a:r>
              <a:rPr lang="en-US" dirty="0"/>
              <a:t> – humans are considered to be the center, with others items put on earth for the humans use.  </a:t>
            </a:r>
          </a:p>
          <a:p>
            <a:endParaRPr lang="en-US" dirty="0"/>
          </a:p>
        </p:txBody>
      </p:sp>
      <p:pic>
        <p:nvPicPr>
          <p:cNvPr id="4" name="Picture 3">
            <a:extLst>
              <a:ext uri="{FF2B5EF4-FFF2-40B4-BE49-F238E27FC236}">
                <a16:creationId xmlns:a16="http://schemas.microsoft.com/office/drawing/2014/main" id="{5A9CDDB6-4091-4650-88F1-BC4E86DF4308}"/>
              </a:ext>
            </a:extLst>
          </p:cNvPr>
          <p:cNvPicPr>
            <a:picLocks noChangeAspect="1"/>
          </p:cNvPicPr>
          <p:nvPr/>
        </p:nvPicPr>
        <p:blipFill>
          <a:blip r:embed="rId3"/>
          <a:stretch>
            <a:fillRect/>
          </a:stretch>
        </p:blipFill>
        <p:spPr>
          <a:xfrm>
            <a:off x="3124200" y="3505200"/>
            <a:ext cx="2895600" cy="2673950"/>
          </a:xfrm>
          <a:prstGeom prst="rect">
            <a:avLst/>
          </a:prstGeom>
        </p:spPr>
      </p:pic>
    </p:spTree>
    <p:extLst>
      <p:ext uri="{BB962C8B-B14F-4D97-AF65-F5344CB8AC3E}">
        <p14:creationId xmlns:p14="http://schemas.microsoft.com/office/powerpoint/2010/main" val="106120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E42A-93DD-4A24-9C80-227B0461B440}"/>
              </a:ext>
            </a:extLst>
          </p:cNvPr>
          <p:cNvSpPr>
            <a:spLocks noGrp="1"/>
          </p:cNvSpPr>
          <p:nvPr>
            <p:ph type="title"/>
          </p:nvPr>
        </p:nvSpPr>
        <p:spPr>
          <a:xfrm>
            <a:off x="457200" y="381000"/>
            <a:ext cx="8229600" cy="1143000"/>
          </a:xfrm>
        </p:spPr>
        <p:txBody>
          <a:bodyPr>
            <a:normAutofit fontScale="90000"/>
          </a:bodyPr>
          <a:lstStyle/>
          <a:p>
            <a:r>
              <a:rPr lang="en-US" dirty="0"/>
              <a:t>Anthropocentric versus </a:t>
            </a:r>
            <a:br>
              <a:rPr lang="en-US" dirty="0"/>
            </a:br>
            <a:r>
              <a:rPr lang="en-US" dirty="0"/>
              <a:t>Non-anthropocentric Viewpoints</a:t>
            </a:r>
          </a:p>
        </p:txBody>
      </p:sp>
      <p:sp>
        <p:nvSpPr>
          <p:cNvPr id="3" name="Content Placeholder 2">
            <a:extLst>
              <a:ext uri="{FF2B5EF4-FFF2-40B4-BE49-F238E27FC236}">
                <a16:creationId xmlns:a16="http://schemas.microsoft.com/office/drawing/2014/main" id="{DAA9F3C2-B362-4746-80D6-E4C54DE88EFA}"/>
              </a:ext>
            </a:extLst>
          </p:cNvPr>
          <p:cNvSpPr>
            <a:spLocks noGrp="1"/>
          </p:cNvSpPr>
          <p:nvPr>
            <p:ph idx="1"/>
          </p:nvPr>
        </p:nvSpPr>
        <p:spPr/>
        <p:txBody>
          <a:bodyPr/>
          <a:lstStyle/>
          <a:p>
            <a:r>
              <a:rPr lang="en-US" b="1" dirty="0"/>
              <a:t>Non-anthropocentric</a:t>
            </a:r>
          </a:p>
          <a:p>
            <a:pPr lvl="1"/>
            <a:r>
              <a:rPr lang="en-US" dirty="0"/>
              <a:t>Humans are not considered the center</a:t>
            </a:r>
          </a:p>
          <a:p>
            <a:pPr lvl="1"/>
            <a:r>
              <a:rPr lang="en-US" dirty="0"/>
              <a:t> Is it really possible to have a non-anthropocentric view if the viewer is human?</a:t>
            </a:r>
          </a:p>
          <a:p>
            <a:endParaRPr lang="en-US" dirty="0"/>
          </a:p>
        </p:txBody>
      </p:sp>
      <p:pic>
        <p:nvPicPr>
          <p:cNvPr id="4" name="Picture 3">
            <a:extLst>
              <a:ext uri="{FF2B5EF4-FFF2-40B4-BE49-F238E27FC236}">
                <a16:creationId xmlns:a16="http://schemas.microsoft.com/office/drawing/2014/main" id="{7B860A46-E457-4419-9E27-7D677EAD60F8}"/>
              </a:ext>
            </a:extLst>
          </p:cNvPr>
          <p:cNvPicPr>
            <a:picLocks noChangeAspect="1"/>
          </p:cNvPicPr>
          <p:nvPr/>
        </p:nvPicPr>
        <p:blipFill rotWithShape="1">
          <a:blip r:embed="rId3"/>
          <a:srcRect l="51758" t="5828" b="20552"/>
          <a:stretch/>
        </p:blipFill>
        <p:spPr>
          <a:xfrm>
            <a:off x="3526631" y="3657600"/>
            <a:ext cx="2090737" cy="2286000"/>
          </a:xfrm>
          <a:prstGeom prst="rect">
            <a:avLst/>
          </a:prstGeom>
        </p:spPr>
      </p:pic>
    </p:spTree>
    <p:extLst>
      <p:ext uri="{BB962C8B-B14F-4D97-AF65-F5344CB8AC3E}">
        <p14:creationId xmlns:p14="http://schemas.microsoft.com/office/powerpoint/2010/main" val="296146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77DC-BE64-4FFC-B83F-4BEC6EA5A153}"/>
              </a:ext>
            </a:extLst>
          </p:cNvPr>
          <p:cNvSpPr>
            <a:spLocks noGrp="1"/>
          </p:cNvSpPr>
          <p:nvPr>
            <p:ph type="title"/>
          </p:nvPr>
        </p:nvSpPr>
        <p:spPr>
          <a:xfrm>
            <a:off x="457200" y="381000"/>
            <a:ext cx="8229600" cy="1143000"/>
          </a:xfrm>
        </p:spPr>
        <p:txBody>
          <a:bodyPr/>
          <a:lstStyle/>
          <a:p>
            <a:r>
              <a:rPr lang="en-US" dirty="0"/>
              <a:t>Sustainability</a:t>
            </a:r>
          </a:p>
        </p:txBody>
      </p:sp>
      <p:sp>
        <p:nvSpPr>
          <p:cNvPr id="3" name="Content Placeholder 2">
            <a:extLst>
              <a:ext uri="{FF2B5EF4-FFF2-40B4-BE49-F238E27FC236}">
                <a16:creationId xmlns:a16="http://schemas.microsoft.com/office/drawing/2014/main" id="{21BA8B55-FE18-4472-AAFF-70D797764809}"/>
              </a:ext>
            </a:extLst>
          </p:cNvPr>
          <p:cNvSpPr>
            <a:spLocks noGrp="1"/>
          </p:cNvSpPr>
          <p:nvPr>
            <p:ph idx="1"/>
          </p:nvPr>
        </p:nvSpPr>
        <p:spPr>
          <a:xfrm>
            <a:off x="457200" y="1447800"/>
            <a:ext cx="8229600" cy="4525963"/>
          </a:xfrm>
        </p:spPr>
        <p:txBody>
          <a:bodyPr/>
          <a:lstStyle/>
          <a:p>
            <a:r>
              <a:rPr lang="en-US" dirty="0"/>
              <a:t>Does nature have intrinsic value?</a:t>
            </a:r>
          </a:p>
          <a:p>
            <a:r>
              <a:rPr lang="en-US" dirty="0"/>
              <a:t>Does it matter if nature has intrinsic value?</a:t>
            </a:r>
          </a:p>
          <a:p>
            <a:endParaRPr lang="en-US" dirty="0"/>
          </a:p>
        </p:txBody>
      </p:sp>
      <p:pic>
        <p:nvPicPr>
          <p:cNvPr id="4" name="Picture 3">
            <a:extLst>
              <a:ext uri="{FF2B5EF4-FFF2-40B4-BE49-F238E27FC236}">
                <a16:creationId xmlns:a16="http://schemas.microsoft.com/office/drawing/2014/main" id="{2A76039A-B04F-4928-947D-27E8F57E9D80}"/>
              </a:ext>
            </a:extLst>
          </p:cNvPr>
          <p:cNvPicPr>
            <a:picLocks noChangeAspect="1"/>
          </p:cNvPicPr>
          <p:nvPr/>
        </p:nvPicPr>
        <p:blipFill>
          <a:blip r:embed="rId3"/>
          <a:stretch>
            <a:fillRect/>
          </a:stretch>
        </p:blipFill>
        <p:spPr>
          <a:xfrm>
            <a:off x="2095500" y="2818199"/>
            <a:ext cx="4953000" cy="3303651"/>
          </a:xfrm>
          <a:prstGeom prst="rect">
            <a:avLst/>
          </a:prstGeom>
        </p:spPr>
      </p:pic>
    </p:spTree>
    <p:extLst>
      <p:ext uri="{BB962C8B-B14F-4D97-AF65-F5344CB8AC3E}">
        <p14:creationId xmlns:p14="http://schemas.microsoft.com/office/powerpoint/2010/main" val="305770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02D8-F83A-4421-99A1-1B98962628C6}"/>
              </a:ext>
            </a:extLst>
          </p:cNvPr>
          <p:cNvSpPr>
            <a:spLocks noGrp="1"/>
          </p:cNvSpPr>
          <p:nvPr>
            <p:ph type="title"/>
          </p:nvPr>
        </p:nvSpPr>
        <p:spPr/>
        <p:txBody>
          <a:bodyPr>
            <a:normAutofit fontScale="90000"/>
          </a:bodyPr>
          <a:lstStyle/>
          <a:p>
            <a:r>
              <a:rPr lang="en-US" dirty="0"/>
              <a:t>QUICK REVIEW!	</a:t>
            </a:r>
            <a:br>
              <a:rPr lang="en-US" dirty="0"/>
            </a:br>
            <a:r>
              <a:rPr lang="en-US" dirty="0"/>
              <a:t>Introduction to Sustainability (~2:00)</a:t>
            </a:r>
          </a:p>
        </p:txBody>
      </p:sp>
      <p:pic>
        <p:nvPicPr>
          <p:cNvPr id="4" name="Online Media 3">
            <a:hlinkClick r:id="" action="ppaction://media"/>
            <a:extLst>
              <a:ext uri="{FF2B5EF4-FFF2-40B4-BE49-F238E27FC236}">
                <a16:creationId xmlns:a16="http://schemas.microsoft.com/office/drawing/2014/main" id="{1CDCF754-CCB7-4487-A7BE-C9A431853270}"/>
              </a:ext>
            </a:extLst>
          </p:cNvPr>
          <p:cNvPicPr>
            <a:picLocks noGrp="1" noRot="1" noChangeAspect="1"/>
          </p:cNvPicPr>
          <p:nvPr>
            <p:ph idx="1"/>
            <a:videoFile r:link="rId1"/>
          </p:nvPr>
        </p:nvPicPr>
        <p:blipFill>
          <a:blip r:embed="rId4"/>
          <a:stretch>
            <a:fillRect/>
          </a:stretch>
        </p:blipFill>
        <p:spPr>
          <a:xfrm>
            <a:off x="1692274" y="1600200"/>
            <a:ext cx="5759451" cy="4319588"/>
          </a:xfrm>
          <a:prstGeom prst="rect">
            <a:avLst/>
          </a:prstGeom>
        </p:spPr>
      </p:pic>
    </p:spTree>
    <p:extLst>
      <p:ext uri="{BB962C8B-B14F-4D97-AF65-F5344CB8AC3E}">
        <p14:creationId xmlns:p14="http://schemas.microsoft.com/office/powerpoint/2010/main" val="405107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47D6-155F-43EC-8739-67C09CF11E72}"/>
              </a:ext>
            </a:extLst>
          </p:cNvPr>
          <p:cNvSpPr>
            <a:spLocks noGrp="1"/>
          </p:cNvSpPr>
          <p:nvPr>
            <p:ph type="title"/>
          </p:nvPr>
        </p:nvSpPr>
        <p:spPr/>
        <p:txBody>
          <a:bodyPr>
            <a:normAutofit/>
          </a:bodyPr>
          <a:lstStyle/>
          <a:p>
            <a:r>
              <a:rPr lang="en-US" dirty="0"/>
              <a:t>What is Sustainability?</a:t>
            </a:r>
          </a:p>
        </p:txBody>
      </p:sp>
      <p:sp>
        <p:nvSpPr>
          <p:cNvPr id="3" name="Content Placeholder 2">
            <a:extLst>
              <a:ext uri="{FF2B5EF4-FFF2-40B4-BE49-F238E27FC236}">
                <a16:creationId xmlns:a16="http://schemas.microsoft.com/office/drawing/2014/main" id="{7985F5BC-D85C-49AD-AF4C-EFE4E777DAE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5B5A307-7B26-4596-A0DD-A9F44205A0B3}"/>
              </a:ext>
            </a:extLst>
          </p:cNvPr>
          <p:cNvPicPr>
            <a:picLocks noChangeAspect="1"/>
          </p:cNvPicPr>
          <p:nvPr/>
        </p:nvPicPr>
        <p:blipFill>
          <a:blip r:embed="rId2"/>
          <a:stretch>
            <a:fillRect/>
          </a:stretch>
        </p:blipFill>
        <p:spPr>
          <a:xfrm>
            <a:off x="2312351" y="1417638"/>
            <a:ext cx="4519297" cy="4525963"/>
          </a:xfrm>
          <a:prstGeom prst="rect">
            <a:avLst/>
          </a:prstGeom>
        </p:spPr>
      </p:pic>
    </p:spTree>
    <p:extLst>
      <p:ext uri="{BB962C8B-B14F-4D97-AF65-F5344CB8AC3E}">
        <p14:creationId xmlns:p14="http://schemas.microsoft.com/office/powerpoint/2010/main" val="146891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p:txBody>
          <a:bodyPr>
            <a:normAutofit/>
          </a:bodyPr>
          <a:lstStyle/>
          <a:p>
            <a:r>
              <a:rPr lang="en-US" dirty="0"/>
              <a:t>Sustainability</a:t>
            </a:r>
          </a:p>
        </p:txBody>
      </p:sp>
      <p:sp>
        <p:nvSpPr>
          <p:cNvPr id="3" name="Content Placeholder 2">
            <a:extLst>
              <a:ext uri="{FF2B5EF4-FFF2-40B4-BE49-F238E27FC236}">
                <a16:creationId xmlns:a16="http://schemas.microsoft.com/office/drawing/2014/main" id="{868E597D-159B-40C0-9518-9386B2B21C45}"/>
              </a:ext>
            </a:extLst>
          </p:cNvPr>
          <p:cNvSpPr>
            <a:spLocks noGrp="1"/>
          </p:cNvSpPr>
          <p:nvPr>
            <p:ph idx="1"/>
          </p:nvPr>
        </p:nvSpPr>
        <p:spPr/>
        <p:txBody>
          <a:bodyPr/>
          <a:lstStyle/>
          <a:p>
            <a:r>
              <a:rPr lang="en-US" b="1" u="sng" dirty="0"/>
              <a:t>Sustainability</a:t>
            </a:r>
            <a:r>
              <a:rPr lang="en-US" dirty="0"/>
              <a:t> is about affording each generation equal opportunity to enjoy undiminished welfare, by comparison to the welfare opportunities available to earlier generations. </a:t>
            </a:r>
          </a:p>
          <a:p>
            <a:endParaRPr lang="en-US" dirty="0"/>
          </a:p>
        </p:txBody>
      </p:sp>
      <p:pic>
        <p:nvPicPr>
          <p:cNvPr id="4" name="Picture 3">
            <a:extLst>
              <a:ext uri="{FF2B5EF4-FFF2-40B4-BE49-F238E27FC236}">
                <a16:creationId xmlns:a16="http://schemas.microsoft.com/office/drawing/2014/main" id="{C11C324B-4016-43D2-85C3-2DCC711A7C10}"/>
              </a:ext>
            </a:extLst>
          </p:cNvPr>
          <p:cNvPicPr>
            <a:picLocks noChangeAspect="1"/>
          </p:cNvPicPr>
          <p:nvPr/>
        </p:nvPicPr>
        <p:blipFill rotWithShape="1">
          <a:blip r:embed="rId3"/>
          <a:srcRect l="51948" t="32222" r="-1"/>
          <a:stretch/>
        </p:blipFill>
        <p:spPr>
          <a:xfrm>
            <a:off x="3124200" y="3802063"/>
            <a:ext cx="2938462" cy="2324100"/>
          </a:xfrm>
          <a:prstGeom prst="rect">
            <a:avLst/>
          </a:prstGeom>
        </p:spPr>
      </p:pic>
    </p:spTree>
    <p:extLst>
      <p:ext uri="{BB962C8B-B14F-4D97-AF65-F5344CB8AC3E}">
        <p14:creationId xmlns:p14="http://schemas.microsoft.com/office/powerpoint/2010/main" val="169610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E671-AE4F-4415-872E-CB7BA11B1C33}"/>
              </a:ext>
            </a:extLst>
          </p:cNvPr>
          <p:cNvSpPr>
            <a:spLocks noGrp="1"/>
          </p:cNvSpPr>
          <p:nvPr>
            <p:ph type="title"/>
          </p:nvPr>
        </p:nvSpPr>
        <p:spPr>
          <a:xfrm>
            <a:off x="457200" y="609600"/>
            <a:ext cx="8229600" cy="1143000"/>
          </a:xfrm>
        </p:spPr>
        <p:txBody>
          <a:bodyPr>
            <a:normAutofit fontScale="90000"/>
          </a:bodyPr>
          <a:lstStyle/>
          <a:p>
            <a:r>
              <a:rPr lang="en-US" dirty="0"/>
              <a:t>National Environmental Policy Act </a:t>
            </a:r>
            <a:br>
              <a:rPr lang="en-US" dirty="0"/>
            </a:br>
            <a:r>
              <a:rPr lang="en-US" dirty="0"/>
              <a:t>of 1969</a:t>
            </a:r>
          </a:p>
        </p:txBody>
      </p:sp>
      <p:sp>
        <p:nvSpPr>
          <p:cNvPr id="3" name="Content Placeholder 2">
            <a:extLst>
              <a:ext uri="{FF2B5EF4-FFF2-40B4-BE49-F238E27FC236}">
                <a16:creationId xmlns:a16="http://schemas.microsoft.com/office/drawing/2014/main" id="{843A882B-7189-4E37-9448-C5E00CBCAB73}"/>
              </a:ext>
            </a:extLst>
          </p:cNvPr>
          <p:cNvSpPr>
            <a:spLocks noGrp="1"/>
          </p:cNvSpPr>
          <p:nvPr>
            <p:ph idx="1"/>
          </p:nvPr>
        </p:nvSpPr>
        <p:spPr>
          <a:xfrm>
            <a:off x="457200" y="1981200"/>
            <a:ext cx="8229600" cy="3459163"/>
          </a:xfrm>
        </p:spPr>
        <p:txBody>
          <a:bodyPr/>
          <a:lstStyle/>
          <a:p>
            <a:r>
              <a:rPr lang="en-US" dirty="0"/>
              <a:t>Committed the United States to sustainability, declaring it a national policy “to create and maintain conditions under which humans and nature can exist in productive harmony, that permit fulfilling the social, economic and other requirements of present and future generations.”</a:t>
            </a:r>
          </a:p>
        </p:txBody>
      </p:sp>
      <p:pic>
        <p:nvPicPr>
          <p:cNvPr id="4" name="Picture 3">
            <a:extLst>
              <a:ext uri="{FF2B5EF4-FFF2-40B4-BE49-F238E27FC236}">
                <a16:creationId xmlns:a16="http://schemas.microsoft.com/office/drawing/2014/main" id="{415A1CD4-DE46-4842-BCDB-A817519C135D}"/>
              </a:ext>
            </a:extLst>
          </p:cNvPr>
          <p:cNvPicPr>
            <a:picLocks noChangeAspect="1"/>
          </p:cNvPicPr>
          <p:nvPr/>
        </p:nvPicPr>
        <p:blipFill>
          <a:blip r:embed="rId3"/>
          <a:stretch>
            <a:fillRect/>
          </a:stretch>
        </p:blipFill>
        <p:spPr>
          <a:xfrm>
            <a:off x="3708665" y="5139531"/>
            <a:ext cx="1726669" cy="1058863"/>
          </a:xfrm>
          <a:prstGeom prst="rect">
            <a:avLst/>
          </a:prstGeom>
        </p:spPr>
      </p:pic>
    </p:spTree>
    <p:extLst>
      <p:ext uri="{BB962C8B-B14F-4D97-AF65-F5344CB8AC3E}">
        <p14:creationId xmlns:p14="http://schemas.microsoft.com/office/powerpoint/2010/main" val="370412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76E1-3561-40B7-A0E7-D4FA05CB2EEB}"/>
              </a:ext>
            </a:extLst>
          </p:cNvPr>
          <p:cNvSpPr>
            <a:spLocks noGrp="1"/>
          </p:cNvSpPr>
          <p:nvPr>
            <p:ph type="title"/>
          </p:nvPr>
        </p:nvSpPr>
        <p:spPr>
          <a:xfrm>
            <a:off x="457200" y="381000"/>
            <a:ext cx="8229600" cy="1143000"/>
          </a:xfrm>
        </p:spPr>
        <p:txBody>
          <a:bodyPr/>
          <a:lstStyle/>
          <a:p>
            <a:r>
              <a:rPr lang="en-US" dirty="0"/>
              <a:t>EPA’s Strategic Plan (2018-2022)</a:t>
            </a:r>
          </a:p>
        </p:txBody>
      </p:sp>
      <p:sp>
        <p:nvSpPr>
          <p:cNvPr id="3" name="Content Placeholder 2">
            <a:extLst>
              <a:ext uri="{FF2B5EF4-FFF2-40B4-BE49-F238E27FC236}">
                <a16:creationId xmlns:a16="http://schemas.microsoft.com/office/drawing/2014/main" id="{22B0576D-55B4-4943-B2C4-BD19FB38D2B2}"/>
              </a:ext>
            </a:extLst>
          </p:cNvPr>
          <p:cNvSpPr>
            <a:spLocks noGrp="1"/>
          </p:cNvSpPr>
          <p:nvPr>
            <p:ph idx="1"/>
          </p:nvPr>
        </p:nvSpPr>
        <p:spPr>
          <a:xfrm>
            <a:off x="457200" y="1447800"/>
            <a:ext cx="8229600" cy="4525963"/>
          </a:xfrm>
        </p:spPr>
        <p:txBody>
          <a:bodyPr/>
          <a:lstStyle/>
          <a:p>
            <a:pPr marL="0" indent="0">
              <a:buNone/>
            </a:pPr>
            <a:r>
              <a:rPr lang="en-US" sz="2800" b="1" dirty="0"/>
              <a:t>To Protect Human Health and the Environment </a:t>
            </a:r>
          </a:p>
          <a:p>
            <a:pPr lvl="0"/>
            <a:r>
              <a:rPr lang="en-US" sz="2400" dirty="0"/>
              <a:t>Goal 1 – Core Mission: Deliver real results to provide Americans with clean air, land, and water, and ensure chemical safety. </a:t>
            </a:r>
          </a:p>
          <a:p>
            <a:pPr lvl="0"/>
            <a:r>
              <a:rPr lang="en-US" sz="2400" dirty="0"/>
              <a:t>Goal 2 – Cooperative Federalism: Rebalance the power between Washington and the states to create tangible environmental results for the American people. </a:t>
            </a:r>
          </a:p>
          <a:p>
            <a:pPr lvl="0"/>
            <a:r>
              <a:rPr lang="en-US" sz="2400" dirty="0"/>
              <a:t>Goal 3 – Rule of Law and Process: Administer the law, as Congress intended, to refocus the Agency on its statutory obligations under the law. (www.epa.gov)</a:t>
            </a:r>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234B19FE-96B6-44CD-A547-714CE9189125}"/>
              </a:ext>
            </a:extLst>
          </p:cNvPr>
          <p:cNvPicPr>
            <a:picLocks noChangeAspect="1"/>
          </p:cNvPicPr>
          <p:nvPr/>
        </p:nvPicPr>
        <p:blipFill>
          <a:blip r:embed="rId3"/>
          <a:stretch>
            <a:fillRect/>
          </a:stretch>
        </p:blipFill>
        <p:spPr>
          <a:xfrm>
            <a:off x="8047584" y="4953000"/>
            <a:ext cx="944016" cy="1143000"/>
          </a:xfrm>
          <a:prstGeom prst="rect">
            <a:avLst/>
          </a:prstGeom>
        </p:spPr>
      </p:pic>
    </p:spTree>
    <p:extLst>
      <p:ext uri="{BB962C8B-B14F-4D97-AF65-F5344CB8AC3E}">
        <p14:creationId xmlns:p14="http://schemas.microsoft.com/office/powerpoint/2010/main" val="419805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2634-46AC-4D5D-8190-9BE5E487B324}"/>
              </a:ext>
            </a:extLst>
          </p:cNvPr>
          <p:cNvSpPr>
            <a:spLocks noGrp="1"/>
          </p:cNvSpPr>
          <p:nvPr>
            <p:ph type="title"/>
          </p:nvPr>
        </p:nvSpPr>
        <p:spPr>
          <a:xfrm>
            <a:off x="457200" y="381000"/>
            <a:ext cx="8229600" cy="1143000"/>
          </a:xfrm>
        </p:spPr>
        <p:txBody>
          <a:bodyPr/>
          <a:lstStyle/>
          <a:p>
            <a:r>
              <a:rPr lang="en-US" dirty="0"/>
              <a:t>EPA’s Strategic Plan</a:t>
            </a:r>
          </a:p>
        </p:txBody>
      </p:sp>
      <p:sp>
        <p:nvSpPr>
          <p:cNvPr id="3" name="Content Placeholder 2">
            <a:extLst>
              <a:ext uri="{FF2B5EF4-FFF2-40B4-BE49-F238E27FC236}">
                <a16:creationId xmlns:a16="http://schemas.microsoft.com/office/drawing/2014/main" id="{4A12F28D-EBE8-4AA2-8645-D8AC744C6044}"/>
              </a:ext>
            </a:extLst>
          </p:cNvPr>
          <p:cNvSpPr>
            <a:spLocks noGrp="1"/>
          </p:cNvSpPr>
          <p:nvPr>
            <p:ph idx="1"/>
          </p:nvPr>
        </p:nvSpPr>
        <p:spPr/>
        <p:txBody>
          <a:bodyPr/>
          <a:lstStyle/>
          <a:p>
            <a:r>
              <a:rPr lang="en-US" dirty="0"/>
              <a:t>Energy Efficiency</a:t>
            </a:r>
          </a:p>
          <a:p>
            <a:r>
              <a:rPr lang="en-US" dirty="0"/>
              <a:t>Green Infrastructure</a:t>
            </a:r>
          </a:p>
          <a:p>
            <a:r>
              <a:rPr lang="en-US" dirty="0"/>
              <a:t>Sustainable Materials Management</a:t>
            </a:r>
          </a:p>
          <a:p>
            <a:r>
              <a:rPr lang="en-US" dirty="0"/>
              <a:t>Sustainable Purchasing and Products</a:t>
            </a:r>
          </a:p>
        </p:txBody>
      </p:sp>
      <p:pic>
        <p:nvPicPr>
          <p:cNvPr id="4" name="Picture 3">
            <a:extLst>
              <a:ext uri="{FF2B5EF4-FFF2-40B4-BE49-F238E27FC236}">
                <a16:creationId xmlns:a16="http://schemas.microsoft.com/office/drawing/2014/main" id="{F51DAFDA-825F-4E7F-9D76-A4779352E3D0}"/>
              </a:ext>
            </a:extLst>
          </p:cNvPr>
          <p:cNvPicPr>
            <a:picLocks noChangeAspect="1"/>
          </p:cNvPicPr>
          <p:nvPr/>
        </p:nvPicPr>
        <p:blipFill>
          <a:blip r:embed="rId3"/>
          <a:stretch>
            <a:fillRect/>
          </a:stretch>
        </p:blipFill>
        <p:spPr>
          <a:xfrm>
            <a:off x="1524000" y="4041422"/>
            <a:ext cx="6096000" cy="2054578"/>
          </a:xfrm>
          <a:prstGeom prst="rect">
            <a:avLst/>
          </a:prstGeom>
        </p:spPr>
      </p:pic>
    </p:spTree>
    <p:extLst>
      <p:ext uri="{BB962C8B-B14F-4D97-AF65-F5344CB8AC3E}">
        <p14:creationId xmlns:p14="http://schemas.microsoft.com/office/powerpoint/2010/main" val="301340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000B-9DFC-4B4F-BFB5-6D63E1246ECE}"/>
              </a:ext>
            </a:extLst>
          </p:cNvPr>
          <p:cNvSpPr>
            <a:spLocks noGrp="1"/>
          </p:cNvSpPr>
          <p:nvPr>
            <p:ph type="title"/>
          </p:nvPr>
        </p:nvSpPr>
        <p:spPr>
          <a:xfrm>
            <a:off x="457200" y="381000"/>
            <a:ext cx="8229600" cy="1143000"/>
          </a:xfrm>
        </p:spPr>
        <p:txBody>
          <a:bodyPr>
            <a:normAutofit fontScale="90000"/>
          </a:bodyPr>
          <a:lstStyle/>
          <a:p>
            <a:r>
              <a:rPr lang="en-US" dirty="0"/>
              <a:t>How do we measure sustainability?</a:t>
            </a:r>
            <a:br>
              <a:rPr lang="en-US" dirty="0"/>
            </a:br>
            <a:r>
              <a:rPr lang="en-US" dirty="0"/>
              <a:t>According to Bryan Norton…</a:t>
            </a:r>
          </a:p>
        </p:txBody>
      </p:sp>
      <p:sp>
        <p:nvSpPr>
          <p:cNvPr id="3" name="Content Placeholder 2">
            <a:extLst>
              <a:ext uri="{FF2B5EF4-FFF2-40B4-BE49-F238E27FC236}">
                <a16:creationId xmlns:a16="http://schemas.microsoft.com/office/drawing/2014/main" id="{EC2D57C4-1658-496D-BEDD-AF65C51704C8}"/>
              </a:ext>
            </a:extLst>
          </p:cNvPr>
          <p:cNvSpPr>
            <a:spLocks noGrp="1"/>
          </p:cNvSpPr>
          <p:nvPr>
            <p:ph idx="1"/>
          </p:nvPr>
        </p:nvSpPr>
        <p:spPr>
          <a:xfrm>
            <a:off x="457200" y="1828800"/>
            <a:ext cx="8229600" cy="3810000"/>
          </a:xfrm>
        </p:spPr>
        <p:txBody>
          <a:bodyPr/>
          <a:lstStyle/>
          <a:p>
            <a:r>
              <a:rPr lang="en-US" b="1" dirty="0"/>
              <a:t>Weak Sustainability</a:t>
            </a:r>
          </a:p>
          <a:p>
            <a:pPr lvl="1"/>
            <a:r>
              <a:rPr lang="en-US" sz="2400" dirty="0"/>
              <a:t>Based on the idea that what we owe the future is to avoid actions that will make them </a:t>
            </a:r>
            <a:r>
              <a:rPr lang="en-US" sz="2400" b="1" i="1" dirty="0"/>
              <a:t>poorer</a:t>
            </a:r>
            <a:r>
              <a:rPr lang="en-US" sz="2400" dirty="0"/>
              <a:t> than we are in terms of opportunities to achieve welfare equal to ours.</a:t>
            </a:r>
          </a:p>
          <a:p>
            <a:pPr lvl="1"/>
            <a:r>
              <a:rPr lang="en-US" sz="2400" dirty="0"/>
              <a:t>Each generation is required to maintain and pass on the economic capital they have inherited.</a:t>
            </a:r>
          </a:p>
          <a:p>
            <a:pPr lvl="1"/>
            <a:r>
              <a:rPr lang="en-US" sz="2400" dirty="0"/>
              <a:t>No environmental goals should be given priority over other investments that have greater expectations of return in terms of capital accumulation.</a:t>
            </a:r>
          </a:p>
          <a:p>
            <a:endParaRPr lang="en-US" dirty="0"/>
          </a:p>
        </p:txBody>
      </p:sp>
      <p:pic>
        <p:nvPicPr>
          <p:cNvPr id="5" name="Picture 4">
            <a:extLst>
              <a:ext uri="{FF2B5EF4-FFF2-40B4-BE49-F238E27FC236}">
                <a16:creationId xmlns:a16="http://schemas.microsoft.com/office/drawing/2014/main" id="{04061F0B-0B41-4B79-8A9D-9B799D678AE3}"/>
              </a:ext>
            </a:extLst>
          </p:cNvPr>
          <p:cNvPicPr>
            <a:picLocks noChangeAspect="1"/>
          </p:cNvPicPr>
          <p:nvPr/>
        </p:nvPicPr>
        <p:blipFill>
          <a:blip r:embed="rId2"/>
          <a:stretch>
            <a:fillRect/>
          </a:stretch>
        </p:blipFill>
        <p:spPr>
          <a:xfrm>
            <a:off x="8077200" y="5280818"/>
            <a:ext cx="377676" cy="715963"/>
          </a:xfrm>
          <a:prstGeom prst="rect">
            <a:avLst/>
          </a:prstGeom>
        </p:spPr>
      </p:pic>
    </p:spTree>
    <p:extLst>
      <p:ext uri="{BB962C8B-B14F-4D97-AF65-F5344CB8AC3E}">
        <p14:creationId xmlns:p14="http://schemas.microsoft.com/office/powerpoint/2010/main" val="5398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49AD-B1CD-43AB-90C5-B828437DE1AD}"/>
              </a:ext>
            </a:extLst>
          </p:cNvPr>
          <p:cNvSpPr>
            <a:spLocks noGrp="1"/>
          </p:cNvSpPr>
          <p:nvPr>
            <p:ph type="title"/>
          </p:nvPr>
        </p:nvSpPr>
        <p:spPr>
          <a:xfrm>
            <a:off x="457200" y="381000"/>
            <a:ext cx="8229600" cy="1143000"/>
          </a:xfrm>
        </p:spPr>
        <p:txBody>
          <a:bodyPr>
            <a:normAutofit fontScale="90000"/>
          </a:bodyPr>
          <a:lstStyle/>
          <a:p>
            <a:r>
              <a:rPr lang="en-US" dirty="0"/>
              <a:t>How do we measure sustainability?</a:t>
            </a:r>
            <a:br>
              <a:rPr lang="en-US" dirty="0"/>
            </a:br>
            <a:r>
              <a:rPr lang="en-US" dirty="0"/>
              <a:t>According to Bryan Norton…</a:t>
            </a:r>
          </a:p>
        </p:txBody>
      </p:sp>
      <p:sp>
        <p:nvSpPr>
          <p:cNvPr id="3" name="Content Placeholder 2">
            <a:extLst>
              <a:ext uri="{FF2B5EF4-FFF2-40B4-BE49-F238E27FC236}">
                <a16:creationId xmlns:a16="http://schemas.microsoft.com/office/drawing/2014/main" id="{C0DF838C-9A6C-4D76-AC3F-141C81F97E7A}"/>
              </a:ext>
            </a:extLst>
          </p:cNvPr>
          <p:cNvSpPr>
            <a:spLocks noGrp="1"/>
          </p:cNvSpPr>
          <p:nvPr>
            <p:ph idx="1"/>
          </p:nvPr>
        </p:nvSpPr>
        <p:spPr>
          <a:xfrm>
            <a:off x="152400" y="1524000"/>
            <a:ext cx="8991600" cy="4114800"/>
          </a:xfrm>
        </p:spPr>
        <p:txBody>
          <a:bodyPr/>
          <a:lstStyle/>
          <a:p>
            <a:r>
              <a:rPr lang="en-US" sz="2800" b="1" dirty="0"/>
              <a:t>Strong sustainability</a:t>
            </a:r>
          </a:p>
          <a:p>
            <a:pPr lvl="1"/>
            <a:r>
              <a:rPr lang="en-US" sz="2400" dirty="0"/>
              <a:t>Incorporates a category of social value  - called “natural” capital.</a:t>
            </a:r>
          </a:p>
          <a:p>
            <a:pPr lvl="1"/>
            <a:r>
              <a:rPr lang="en-US" sz="2400" dirty="0"/>
              <a:t>This capital is not created by humans.</a:t>
            </a:r>
          </a:p>
          <a:p>
            <a:pPr lvl="1"/>
            <a:r>
              <a:rPr lang="en-US" sz="2400" dirty="0"/>
              <a:t>This capital is deemed essential to the well-being of the people of the future.</a:t>
            </a:r>
          </a:p>
          <a:p>
            <a:pPr lvl="1"/>
            <a:r>
              <a:rPr lang="en-US" sz="2400" dirty="0"/>
              <a:t>Requires the protection of natural capital to be passed to the next generation.</a:t>
            </a:r>
          </a:p>
          <a:p>
            <a:endParaRPr lang="en-US" dirty="0"/>
          </a:p>
        </p:txBody>
      </p:sp>
      <p:pic>
        <p:nvPicPr>
          <p:cNvPr id="4" name="Picture 3">
            <a:extLst>
              <a:ext uri="{FF2B5EF4-FFF2-40B4-BE49-F238E27FC236}">
                <a16:creationId xmlns:a16="http://schemas.microsoft.com/office/drawing/2014/main" id="{4957755B-A0AE-4D85-9016-7A3DBDE26AF2}"/>
              </a:ext>
            </a:extLst>
          </p:cNvPr>
          <p:cNvPicPr>
            <a:picLocks noChangeAspect="1"/>
          </p:cNvPicPr>
          <p:nvPr/>
        </p:nvPicPr>
        <p:blipFill>
          <a:blip r:embed="rId3"/>
          <a:stretch>
            <a:fillRect/>
          </a:stretch>
        </p:blipFill>
        <p:spPr>
          <a:xfrm>
            <a:off x="7134225" y="5213181"/>
            <a:ext cx="1476375" cy="826770"/>
          </a:xfrm>
          <a:prstGeom prst="rect">
            <a:avLst/>
          </a:prstGeom>
        </p:spPr>
      </p:pic>
      <p:pic>
        <p:nvPicPr>
          <p:cNvPr id="5" name="Picture 4">
            <a:extLst>
              <a:ext uri="{FF2B5EF4-FFF2-40B4-BE49-F238E27FC236}">
                <a16:creationId xmlns:a16="http://schemas.microsoft.com/office/drawing/2014/main" id="{97C7A08E-3E54-494F-A93E-EB7A54EBDD85}"/>
              </a:ext>
            </a:extLst>
          </p:cNvPr>
          <p:cNvPicPr>
            <a:picLocks noChangeAspect="1"/>
          </p:cNvPicPr>
          <p:nvPr/>
        </p:nvPicPr>
        <p:blipFill>
          <a:blip r:embed="rId4"/>
          <a:stretch>
            <a:fillRect/>
          </a:stretch>
        </p:blipFill>
        <p:spPr>
          <a:xfrm>
            <a:off x="4929467" y="4926768"/>
            <a:ext cx="1981200" cy="1113183"/>
          </a:xfrm>
          <a:prstGeom prst="rect">
            <a:avLst/>
          </a:prstGeom>
        </p:spPr>
      </p:pic>
      <p:pic>
        <p:nvPicPr>
          <p:cNvPr id="6" name="Picture 5">
            <a:extLst>
              <a:ext uri="{FF2B5EF4-FFF2-40B4-BE49-F238E27FC236}">
                <a16:creationId xmlns:a16="http://schemas.microsoft.com/office/drawing/2014/main" id="{6056CF22-E313-4561-849D-30210E0187BC}"/>
              </a:ext>
            </a:extLst>
          </p:cNvPr>
          <p:cNvPicPr>
            <a:picLocks noChangeAspect="1"/>
          </p:cNvPicPr>
          <p:nvPr/>
        </p:nvPicPr>
        <p:blipFill>
          <a:blip r:embed="rId5"/>
          <a:stretch>
            <a:fillRect/>
          </a:stretch>
        </p:blipFill>
        <p:spPr>
          <a:xfrm>
            <a:off x="2576791" y="4648200"/>
            <a:ext cx="2129118" cy="1403984"/>
          </a:xfrm>
          <a:prstGeom prst="rect">
            <a:avLst/>
          </a:prstGeom>
        </p:spPr>
      </p:pic>
      <p:pic>
        <p:nvPicPr>
          <p:cNvPr id="7" name="Picture 6">
            <a:extLst>
              <a:ext uri="{FF2B5EF4-FFF2-40B4-BE49-F238E27FC236}">
                <a16:creationId xmlns:a16="http://schemas.microsoft.com/office/drawing/2014/main" id="{C36AC60E-5212-488B-8EEB-6EB42DD887FE}"/>
              </a:ext>
            </a:extLst>
          </p:cNvPr>
          <p:cNvPicPr>
            <a:picLocks noChangeAspect="1"/>
          </p:cNvPicPr>
          <p:nvPr/>
        </p:nvPicPr>
        <p:blipFill>
          <a:blip r:embed="rId6"/>
          <a:stretch>
            <a:fillRect/>
          </a:stretch>
        </p:blipFill>
        <p:spPr>
          <a:xfrm>
            <a:off x="665111" y="4926769"/>
            <a:ext cx="1688122" cy="1125415"/>
          </a:xfrm>
          <a:prstGeom prst="rect">
            <a:avLst/>
          </a:prstGeom>
        </p:spPr>
      </p:pic>
    </p:spTree>
    <p:extLst>
      <p:ext uri="{BB962C8B-B14F-4D97-AF65-F5344CB8AC3E}">
        <p14:creationId xmlns:p14="http://schemas.microsoft.com/office/powerpoint/2010/main" val="209724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5344-43BB-48B3-A5BB-435A0D271909}"/>
              </a:ext>
            </a:extLst>
          </p:cNvPr>
          <p:cNvSpPr>
            <a:spLocks noGrp="1"/>
          </p:cNvSpPr>
          <p:nvPr>
            <p:ph type="title"/>
          </p:nvPr>
        </p:nvSpPr>
        <p:spPr>
          <a:xfrm>
            <a:off x="457200" y="381000"/>
            <a:ext cx="8229600" cy="1143000"/>
          </a:xfrm>
        </p:spPr>
        <p:txBody>
          <a:bodyPr>
            <a:normAutofit fontScale="90000"/>
          </a:bodyPr>
          <a:lstStyle/>
          <a:p>
            <a:r>
              <a:rPr lang="en-US" dirty="0"/>
              <a:t>How do we measure sustainability?</a:t>
            </a:r>
            <a:br>
              <a:rPr lang="en-US" dirty="0"/>
            </a:br>
            <a:r>
              <a:rPr lang="en-US" dirty="0"/>
              <a:t>According to Bryan Norton…</a:t>
            </a:r>
          </a:p>
        </p:txBody>
      </p:sp>
      <p:sp>
        <p:nvSpPr>
          <p:cNvPr id="3" name="Content Placeholder 2">
            <a:extLst>
              <a:ext uri="{FF2B5EF4-FFF2-40B4-BE49-F238E27FC236}">
                <a16:creationId xmlns:a16="http://schemas.microsoft.com/office/drawing/2014/main" id="{31DFB2CB-2A28-476E-B448-30D7C525CBB0}"/>
              </a:ext>
            </a:extLst>
          </p:cNvPr>
          <p:cNvSpPr>
            <a:spLocks noGrp="1"/>
          </p:cNvSpPr>
          <p:nvPr>
            <p:ph idx="1"/>
          </p:nvPr>
        </p:nvSpPr>
        <p:spPr/>
        <p:txBody>
          <a:bodyPr/>
          <a:lstStyle/>
          <a:p>
            <a:r>
              <a:rPr lang="en-US" sz="2800" dirty="0"/>
              <a:t>What items have value to be passed to the next generation?</a:t>
            </a:r>
          </a:p>
          <a:p>
            <a:r>
              <a:rPr lang="en-US" sz="2800" dirty="0"/>
              <a:t>This depends on who you ask… </a:t>
            </a:r>
          </a:p>
          <a:p>
            <a:pPr lvl="1"/>
            <a:r>
              <a:rPr lang="en-US" dirty="0"/>
              <a:t>Financial assets?</a:t>
            </a:r>
          </a:p>
          <a:p>
            <a:pPr lvl="1"/>
            <a:r>
              <a:rPr lang="en-US" dirty="0"/>
              <a:t>Technology?</a:t>
            </a:r>
          </a:p>
          <a:p>
            <a:pPr lvl="1"/>
            <a:r>
              <a:rPr lang="en-US" dirty="0"/>
              <a:t>Labor?</a:t>
            </a:r>
          </a:p>
          <a:p>
            <a:pPr lvl="1"/>
            <a:r>
              <a:rPr lang="en-US" dirty="0"/>
              <a:t>Natural resources?</a:t>
            </a:r>
          </a:p>
          <a:p>
            <a:r>
              <a:rPr lang="en-US" sz="2800" dirty="0"/>
              <a:t>Some people feel these items are all interchangeable.</a:t>
            </a:r>
          </a:p>
          <a:p>
            <a:endParaRPr lang="en-US" dirty="0"/>
          </a:p>
        </p:txBody>
      </p:sp>
      <p:pic>
        <p:nvPicPr>
          <p:cNvPr id="6" name="Picture 5">
            <a:extLst>
              <a:ext uri="{FF2B5EF4-FFF2-40B4-BE49-F238E27FC236}">
                <a16:creationId xmlns:a16="http://schemas.microsoft.com/office/drawing/2014/main" id="{00ECBBAD-7FC2-4736-BB0A-0D0EF4402C7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477000" y="2715418"/>
            <a:ext cx="1990725" cy="2295525"/>
          </a:xfrm>
          <a:prstGeom prst="rect">
            <a:avLst/>
          </a:prstGeom>
        </p:spPr>
      </p:pic>
    </p:spTree>
    <p:extLst>
      <p:ext uri="{BB962C8B-B14F-4D97-AF65-F5344CB8AC3E}">
        <p14:creationId xmlns:p14="http://schemas.microsoft.com/office/powerpoint/2010/main" val="2457269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114</TotalTime>
  <Words>1187</Words>
  <Application>Microsoft Office PowerPoint</Application>
  <PresentationFormat>On-screen Show (4:3)</PresentationFormat>
  <Paragraphs>103</Paragraphs>
  <Slides>16</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ME DEP PPP-white background Style (2)</vt:lpstr>
      <vt:lpstr>Sustainability</vt:lpstr>
      <vt:lpstr>What is Sustainability?</vt:lpstr>
      <vt:lpstr>Sustainability</vt:lpstr>
      <vt:lpstr>National Environmental Policy Act  of 1969</vt:lpstr>
      <vt:lpstr>EPA’s Strategic Plan (2018-2022)</vt:lpstr>
      <vt:lpstr>EPA’s Strategic Plan</vt:lpstr>
      <vt:lpstr>How do we measure sustainability? According to Bryan Norton…</vt:lpstr>
      <vt:lpstr>How do we measure sustainability? According to Bryan Norton…</vt:lpstr>
      <vt:lpstr>How do we measure sustainability? According to Bryan Norton…</vt:lpstr>
      <vt:lpstr>How do we measure sustainability? According to Bryan Norton…</vt:lpstr>
      <vt:lpstr>How do we measure sustainability? According to Bryan Norton…</vt:lpstr>
      <vt:lpstr>Anthropocentric versus  Non-anthropocentric Viewpoints</vt:lpstr>
      <vt:lpstr>Anthropocentric versus  Non-anthropocentric Viewpoints</vt:lpstr>
      <vt:lpstr>Sustainability</vt:lpstr>
      <vt:lpstr>QUICK REVIEW!  Introduction to Sustainability (~2:00)</vt:lpstr>
      <vt:lpstr>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95</cp:revision>
  <dcterms:created xsi:type="dcterms:W3CDTF">2017-10-05T14:27:42Z</dcterms:created>
  <dcterms:modified xsi:type="dcterms:W3CDTF">2018-04-23T16:53:40Z</dcterms:modified>
</cp:coreProperties>
</file>