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7" r:id="rId3"/>
    <p:sldId id="274" r:id="rId4"/>
    <p:sldId id="276" r:id="rId5"/>
    <p:sldId id="273" r:id="rId6"/>
    <p:sldId id="278" r:id="rId7"/>
    <p:sldId id="289" r:id="rId8"/>
    <p:sldId id="279" r:id="rId9"/>
    <p:sldId id="280" r:id="rId10"/>
    <p:sldId id="281" r:id="rId11"/>
    <p:sldId id="290" r:id="rId12"/>
    <p:sldId id="282" r:id="rId13"/>
    <p:sldId id="283" r:id="rId14"/>
    <p:sldId id="291" r:id="rId15"/>
    <p:sldId id="284" r:id="rId16"/>
    <p:sldId id="285" r:id="rId17"/>
    <p:sldId id="286" r:id="rId18"/>
    <p:sldId id="287" r:id="rId19"/>
    <p:sldId id="288" r:id="rId20"/>
    <p:sldId id="292" r:id="rId21"/>
    <p:sldId id="275" r:id="rId22"/>
    <p:sldId id="267" r:id="rId23"/>
  </p:sldIdLst>
  <p:sldSz cx="9144000" cy="6858000" type="screen4x3"/>
  <p:notesSz cx="6858000" cy="9144000"/>
  <p:custDataLst>
    <p:tags r:id="rId25"/>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C47C"/>
    <a:srgbClr val="66FF99"/>
    <a:srgbClr val="4EBE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3886" autoAdjust="0"/>
  </p:normalViewPr>
  <p:slideViewPr>
    <p:cSldViewPr>
      <p:cViewPr varScale="1">
        <p:scale>
          <a:sx n="68" d="100"/>
          <a:sy n="68" d="100"/>
        </p:scale>
        <p:origin x="1470"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76EA87-491A-4ADF-9E42-4E887E9A6D6D}" type="datetimeFigureOut">
              <a:rPr lang="en-US" smtClean="0"/>
              <a:t>3/30/2018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86B44-9F3C-4703-8A16-77A994477D98}" type="slidenum">
              <a:rPr lang="en-US" smtClean="0"/>
              <a:t>‹#›</a:t>
            </a:fld>
            <a:endParaRPr lang="en-US"/>
          </a:p>
        </p:txBody>
      </p:sp>
    </p:spTree>
    <p:extLst>
      <p:ext uri="{BB962C8B-B14F-4D97-AF65-F5344CB8AC3E}">
        <p14:creationId xmlns:p14="http://schemas.microsoft.com/office/powerpoint/2010/main" val="2879154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https://www.epa.gov/outdoor-air-quality-data</a:t>
            </a:r>
          </a:p>
          <a:p>
            <a:r>
              <a:rPr lang="en-US" dirty="0"/>
              <a:t>http://www.maine.gov/dep/air/ozone/</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1</a:t>
            </a:fld>
            <a:endParaRPr lang="en-US"/>
          </a:p>
        </p:txBody>
      </p:sp>
    </p:spTree>
    <p:extLst>
      <p:ext uri="{BB962C8B-B14F-4D97-AF65-F5344CB8AC3E}">
        <p14:creationId xmlns:p14="http://schemas.microsoft.com/office/powerpoint/2010/main" val="1658743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https://www.google.com/</a:t>
            </a:r>
            <a:r>
              <a:rPr lang="en-US" dirty="0" err="1"/>
              <a:t>search?rlz</a:t>
            </a:r>
            <a:r>
              <a:rPr lang="en-US" dirty="0"/>
              <a:t>=1C1GGRV_enUS751US751&amp;biw=1242&amp;bih=602&amp;tbm=</a:t>
            </a:r>
            <a:r>
              <a:rPr lang="en-US" dirty="0" err="1"/>
              <a:t>isch&amp;sa</a:t>
            </a:r>
            <a:r>
              <a:rPr lang="en-US" dirty="0"/>
              <a:t>=1&amp;ei=iDsTWv7tAuXajwSjoLugBQ&amp;q=</a:t>
            </a:r>
            <a:r>
              <a:rPr lang="en-US" dirty="0" err="1"/>
              <a:t>screen+beans&amp;oq</a:t>
            </a:r>
            <a:r>
              <a:rPr lang="en-US" dirty="0"/>
              <a:t>=</a:t>
            </a:r>
            <a:r>
              <a:rPr lang="en-US" dirty="0" err="1"/>
              <a:t>screen+beans&amp;gs_l</a:t>
            </a:r>
            <a:r>
              <a:rPr lang="en-US" dirty="0"/>
              <a:t>=psy-ab.3..0l3j0i67k1j0l3j0i67k1j0l2.64982.67250.0.67365.14.14.0.0.0.0.155.1586.0j13.14.0....0...1c.1.64.psy-ab..0.13.1583.0..0i10k1.92.Mcs8etxpB5Q#imgrc=aU3Yt06G1M4qsM:</a:t>
            </a:r>
          </a:p>
        </p:txBody>
      </p:sp>
      <p:sp>
        <p:nvSpPr>
          <p:cNvPr id="4" name="Slide Number Placeholder 3"/>
          <p:cNvSpPr>
            <a:spLocks noGrp="1"/>
          </p:cNvSpPr>
          <p:nvPr>
            <p:ph type="sldNum" sz="quarter" idx="10"/>
          </p:nvPr>
        </p:nvSpPr>
        <p:spPr/>
        <p:txBody>
          <a:bodyPr/>
          <a:lstStyle/>
          <a:p>
            <a:fld id="{B2286B44-9F3C-4703-8A16-77A994477D98}" type="slidenum">
              <a:rPr lang="en-US" smtClean="0"/>
              <a:t>10</a:t>
            </a:fld>
            <a:endParaRPr lang="en-US"/>
          </a:p>
        </p:txBody>
      </p:sp>
    </p:spTree>
    <p:extLst>
      <p:ext uri="{BB962C8B-B14F-4D97-AF65-F5344CB8AC3E}">
        <p14:creationId xmlns:p14="http://schemas.microsoft.com/office/powerpoint/2010/main" val="433744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Volatile Organic Compounds are a large group of carbon-based chemicals that easily evaporate at room temperature. </a:t>
            </a:r>
          </a:p>
          <a:p>
            <a:r>
              <a:rPr lang="en-US" sz="1200" dirty="0"/>
              <a:t>While most people can smell high levels of some VOCs, others have no odor - Odor does not indicate the level of risk from inhalation of this group of chemicals.</a:t>
            </a:r>
          </a:p>
          <a:p>
            <a:r>
              <a:rPr lang="en-US" sz="1200" dirty="0"/>
              <a:t>VOCs are </a:t>
            </a:r>
            <a:r>
              <a:rPr lang="en-US" sz="1200"/>
              <a:t>often in household </a:t>
            </a:r>
            <a:r>
              <a:rPr lang="en-US" sz="1200" dirty="0"/>
              <a:t>products including: paints, paint strippers, and other solvents; wood preservatives; aerosol sprays; cleansers and disinfectants; moth repellents and air fresheners; stored fuels and automotive products; hobby supplies; dry-cleaned clothing</a:t>
            </a:r>
          </a:p>
          <a:p>
            <a:endParaRPr lang="en-US" sz="1200" dirty="0"/>
          </a:p>
          <a:p>
            <a:r>
              <a:rPr lang="en-US" sz="1200" dirty="0"/>
              <a:t>NOX is nitrous oxide, which will be covered later in more detail.</a:t>
            </a:r>
          </a:p>
          <a:p>
            <a:endParaRPr lang="en-US" dirty="0"/>
          </a:p>
          <a:p>
            <a:r>
              <a:rPr lang="en-US" dirty="0"/>
              <a:t>Photo: http://www.theozonehole.com/images/ozoneform.gif</a:t>
            </a:r>
          </a:p>
        </p:txBody>
      </p:sp>
      <p:sp>
        <p:nvSpPr>
          <p:cNvPr id="4" name="Slide Number Placeholder 3"/>
          <p:cNvSpPr>
            <a:spLocks noGrp="1"/>
          </p:cNvSpPr>
          <p:nvPr>
            <p:ph type="sldNum" sz="quarter" idx="10"/>
          </p:nvPr>
        </p:nvSpPr>
        <p:spPr/>
        <p:txBody>
          <a:bodyPr/>
          <a:lstStyle/>
          <a:p>
            <a:fld id="{B2286B44-9F3C-4703-8A16-77A994477D98}" type="slidenum">
              <a:rPr lang="en-US" smtClean="0"/>
              <a:t>11</a:t>
            </a:fld>
            <a:endParaRPr lang="en-US"/>
          </a:p>
        </p:txBody>
      </p:sp>
    </p:spTree>
    <p:extLst>
      <p:ext uri="{BB962C8B-B14F-4D97-AF65-F5344CB8AC3E}">
        <p14:creationId xmlns:p14="http://schemas.microsoft.com/office/powerpoint/2010/main" val="3308244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Soil dust can be kicked up during farming or construction (photos left and right) and particulate matter such as ash from forest fires (center photo) can also pollute the air.</a:t>
            </a:r>
          </a:p>
          <a:p>
            <a:endParaRPr lang="en-US" dirty="0"/>
          </a:p>
          <a:p>
            <a:r>
              <a:rPr lang="en-US" dirty="0"/>
              <a:t>Soil dust photo: https://images.nature.com/full/nature-assets/nature/journal/v447/n7146/images/447777a-i1.0.jpg </a:t>
            </a:r>
          </a:p>
          <a:p>
            <a:r>
              <a:rPr lang="en-US" dirty="0"/>
              <a:t>Fire fighter photo: https://bdn-data.s3.amazonaws.com/uploads/2014/01/10016401_H10797701-600x450.jpg</a:t>
            </a:r>
          </a:p>
          <a:p>
            <a:r>
              <a:rPr lang="en-US" dirty="0"/>
              <a:t>Dump truck photo: http://dustcontroltech.com/wp-content/uploads/Typical-Dump-Area-in-need-of-Dust-Suppresion.jpg</a:t>
            </a:r>
          </a:p>
        </p:txBody>
      </p:sp>
      <p:sp>
        <p:nvSpPr>
          <p:cNvPr id="4" name="Slide Number Placeholder 3"/>
          <p:cNvSpPr>
            <a:spLocks noGrp="1"/>
          </p:cNvSpPr>
          <p:nvPr>
            <p:ph type="sldNum" sz="quarter" idx="10"/>
          </p:nvPr>
        </p:nvSpPr>
        <p:spPr/>
        <p:txBody>
          <a:bodyPr/>
          <a:lstStyle/>
          <a:p>
            <a:fld id="{B2286B44-9F3C-4703-8A16-77A994477D98}" type="slidenum">
              <a:rPr lang="en-US" smtClean="0"/>
              <a:t>12</a:t>
            </a:fld>
            <a:endParaRPr lang="en-US"/>
          </a:p>
        </p:txBody>
      </p:sp>
    </p:spTree>
    <p:extLst>
      <p:ext uri="{BB962C8B-B14F-4D97-AF65-F5344CB8AC3E}">
        <p14:creationId xmlns:p14="http://schemas.microsoft.com/office/powerpoint/2010/main" val="743508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https://www3.epa.gov/region1/eco/uep/particulatematter.html</a:t>
            </a:r>
          </a:p>
        </p:txBody>
      </p:sp>
      <p:sp>
        <p:nvSpPr>
          <p:cNvPr id="4" name="Slide Number Placeholder 3"/>
          <p:cNvSpPr>
            <a:spLocks noGrp="1"/>
          </p:cNvSpPr>
          <p:nvPr>
            <p:ph type="sldNum" sz="quarter" idx="10"/>
          </p:nvPr>
        </p:nvSpPr>
        <p:spPr/>
        <p:txBody>
          <a:bodyPr/>
          <a:lstStyle/>
          <a:p>
            <a:fld id="{B2286B44-9F3C-4703-8A16-77A994477D98}" type="slidenum">
              <a:rPr lang="en-US" smtClean="0"/>
              <a:t>13</a:t>
            </a:fld>
            <a:endParaRPr lang="en-US"/>
          </a:p>
        </p:txBody>
      </p:sp>
    </p:spTree>
    <p:extLst>
      <p:ext uri="{BB962C8B-B14F-4D97-AF65-F5344CB8AC3E}">
        <p14:creationId xmlns:p14="http://schemas.microsoft.com/office/powerpoint/2010/main" val="3598260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look at a strand of their hair and to consider how small it is in diameter.  Remind them that this is the diameter size of the particles that can cause respiratory issues in humans.</a:t>
            </a:r>
          </a:p>
          <a:p>
            <a:endParaRPr lang="en-US" dirty="0"/>
          </a:p>
          <a:p>
            <a:endParaRPr lang="en-US" dirty="0"/>
          </a:p>
          <a:p>
            <a:r>
              <a:rPr lang="en-US" dirty="0"/>
              <a:t>Photo: https://www.epa.gov/sites/production/files/2016-09/pm2.5_scale_graphic-color_2.jpg</a:t>
            </a:r>
          </a:p>
        </p:txBody>
      </p:sp>
      <p:sp>
        <p:nvSpPr>
          <p:cNvPr id="4" name="Slide Number Placeholder 3"/>
          <p:cNvSpPr>
            <a:spLocks noGrp="1"/>
          </p:cNvSpPr>
          <p:nvPr>
            <p:ph type="sldNum" sz="quarter" idx="10"/>
          </p:nvPr>
        </p:nvSpPr>
        <p:spPr/>
        <p:txBody>
          <a:bodyPr/>
          <a:lstStyle/>
          <a:p>
            <a:fld id="{B2286B44-9F3C-4703-8A16-77A994477D98}" type="slidenum">
              <a:rPr lang="en-US" smtClean="0"/>
              <a:t>14</a:t>
            </a:fld>
            <a:endParaRPr lang="en-US"/>
          </a:p>
        </p:txBody>
      </p:sp>
    </p:spTree>
    <p:extLst>
      <p:ext uri="{BB962C8B-B14F-4D97-AF65-F5344CB8AC3E}">
        <p14:creationId xmlns:p14="http://schemas.microsoft.com/office/powerpoint/2010/main" val="3785477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Particles less than 10 micrometers (</a:t>
            </a:r>
            <a:r>
              <a:rPr lang="el-GR" dirty="0"/>
              <a:t>μ</a:t>
            </a:r>
            <a:r>
              <a:rPr lang="en-US" dirty="0"/>
              <a:t>m) in diameter pose the greatest problems, because they can get deep into your lungs, and some may even get into your bloodstream.</a:t>
            </a:r>
          </a:p>
          <a:p>
            <a:r>
              <a:rPr lang="en-US" dirty="0"/>
              <a:t>Fine particles (PM</a:t>
            </a:r>
            <a:r>
              <a:rPr lang="en-US" baseline="-25000" dirty="0"/>
              <a:t>2.5</a:t>
            </a:r>
            <a:r>
              <a:rPr lang="en-US" dirty="0"/>
              <a:t>) are the main cause of reduced visibility (haze) in parts of the United States, including many of our treasured national parks and wilderness areas.</a:t>
            </a:r>
          </a:p>
          <a:p>
            <a:endParaRPr lang="en-US" dirty="0"/>
          </a:p>
          <a:p>
            <a:r>
              <a:rPr lang="en-US" dirty="0"/>
              <a:t>Source: https://www.epa.gov/pm-pollution/particulate-matter-pm-basics#effects, Photo: http://www.clean-heat.eu/fileadmin/_processed_/4/1/csm_6-particulate_matter_lung_4dff51a183.png</a:t>
            </a:r>
          </a:p>
          <a:p>
            <a:endParaRPr lang="en-US" dirty="0"/>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15</a:t>
            </a:fld>
            <a:endParaRPr lang="en-US"/>
          </a:p>
        </p:txBody>
      </p:sp>
    </p:spTree>
    <p:extLst>
      <p:ext uri="{BB962C8B-B14F-4D97-AF65-F5344CB8AC3E}">
        <p14:creationId xmlns:p14="http://schemas.microsoft.com/office/powerpoint/2010/main" val="565144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 nitrogen oxides include nitrous acid and nitric acid. NO</a:t>
            </a:r>
            <a:r>
              <a:rPr lang="en-US" baseline="-25000" dirty="0"/>
              <a:t>2</a:t>
            </a:r>
            <a:r>
              <a:rPr lang="en-US" dirty="0"/>
              <a:t> is used as the indicator for the larger group of nitrogen oxides.</a:t>
            </a:r>
          </a:p>
          <a:p>
            <a:endParaRPr lang="en-US" dirty="0"/>
          </a:p>
          <a:p>
            <a:endParaRPr lang="en-US" dirty="0"/>
          </a:p>
          <a:p>
            <a:r>
              <a:rPr lang="en-US" dirty="0"/>
              <a:t>https://www.epa.gov/no2-pollution/basic-information-about-no2#What is NO2</a:t>
            </a:r>
          </a:p>
        </p:txBody>
      </p:sp>
      <p:sp>
        <p:nvSpPr>
          <p:cNvPr id="4" name="Slide Number Placeholder 3"/>
          <p:cNvSpPr>
            <a:spLocks noGrp="1"/>
          </p:cNvSpPr>
          <p:nvPr>
            <p:ph type="sldNum" sz="quarter" idx="10"/>
          </p:nvPr>
        </p:nvSpPr>
        <p:spPr/>
        <p:txBody>
          <a:bodyPr/>
          <a:lstStyle/>
          <a:p>
            <a:fld id="{B2286B44-9F3C-4703-8A16-77A994477D98}" type="slidenum">
              <a:rPr lang="en-US" smtClean="0"/>
              <a:t>16</a:t>
            </a:fld>
            <a:endParaRPr lang="en-US"/>
          </a:p>
        </p:txBody>
      </p:sp>
    </p:spTree>
    <p:extLst>
      <p:ext uri="{BB962C8B-B14F-4D97-AF65-F5344CB8AC3E}">
        <p14:creationId xmlns:p14="http://schemas.microsoft.com/office/powerpoint/2010/main" val="2649914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Asthma attacks and respiratory issues can cause lost school days for students and lost work days for parents, not to mention the discomfort and scare caused by the inability to breath comfortably.</a:t>
            </a:r>
          </a:p>
          <a:p>
            <a:endParaRPr lang="en-US" dirty="0"/>
          </a:p>
          <a:p>
            <a:endParaRPr lang="en-US" dirty="0"/>
          </a:p>
          <a:p>
            <a:r>
              <a:rPr lang="en-US" dirty="0"/>
              <a:t>https://www.epa.gov/no2-pollution/basic-information-about-no2#What is NO2</a:t>
            </a:r>
          </a:p>
        </p:txBody>
      </p:sp>
      <p:sp>
        <p:nvSpPr>
          <p:cNvPr id="4" name="Slide Number Placeholder 3"/>
          <p:cNvSpPr>
            <a:spLocks noGrp="1"/>
          </p:cNvSpPr>
          <p:nvPr>
            <p:ph type="sldNum" sz="quarter" idx="10"/>
          </p:nvPr>
        </p:nvSpPr>
        <p:spPr/>
        <p:txBody>
          <a:bodyPr/>
          <a:lstStyle/>
          <a:p>
            <a:fld id="{B2286B44-9F3C-4703-8A16-77A994477D98}" type="slidenum">
              <a:rPr lang="en-US" smtClean="0"/>
              <a:t>17</a:t>
            </a:fld>
            <a:endParaRPr lang="en-US"/>
          </a:p>
        </p:txBody>
      </p:sp>
    </p:spTree>
    <p:extLst>
      <p:ext uri="{BB962C8B-B14F-4D97-AF65-F5344CB8AC3E}">
        <p14:creationId xmlns:p14="http://schemas.microsoft.com/office/powerpoint/2010/main" val="3920595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International conventions now require that most ships burn low sulfur fuels, or that the ship has a “scrubber” to remove sulfur from the exhaust stream from the ship.</a:t>
            </a:r>
          </a:p>
          <a:p>
            <a:endParaRPr lang="en-US" dirty="0"/>
          </a:p>
          <a:p>
            <a:endParaRPr lang="en-US" dirty="0"/>
          </a:p>
          <a:p>
            <a:r>
              <a:rPr lang="en-US" dirty="0"/>
              <a:t>https://www.epa.gov/so2-pollution/sulfur-dioxide-basics#what is so2</a:t>
            </a:r>
          </a:p>
        </p:txBody>
      </p:sp>
      <p:sp>
        <p:nvSpPr>
          <p:cNvPr id="4" name="Slide Number Placeholder 3"/>
          <p:cNvSpPr>
            <a:spLocks noGrp="1"/>
          </p:cNvSpPr>
          <p:nvPr>
            <p:ph type="sldNum" sz="quarter" idx="10"/>
          </p:nvPr>
        </p:nvSpPr>
        <p:spPr/>
        <p:txBody>
          <a:bodyPr/>
          <a:lstStyle/>
          <a:p>
            <a:fld id="{B2286B44-9F3C-4703-8A16-77A994477D98}" type="slidenum">
              <a:rPr lang="en-US" smtClean="0"/>
              <a:t>18</a:t>
            </a:fld>
            <a:endParaRPr lang="en-US"/>
          </a:p>
        </p:txBody>
      </p:sp>
    </p:spTree>
    <p:extLst>
      <p:ext uri="{BB962C8B-B14F-4D97-AF65-F5344CB8AC3E}">
        <p14:creationId xmlns:p14="http://schemas.microsoft.com/office/powerpoint/2010/main" val="2996678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2800" dirty="0"/>
              <a:t>Unpolluted rain is naturally acidic because CO</a:t>
            </a:r>
            <a:r>
              <a:rPr lang="en-US" sz="2800" baseline="-25000" dirty="0"/>
              <a:t>2</a:t>
            </a:r>
            <a:r>
              <a:rPr lang="en-US" sz="2800" dirty="0"/>
              <a:t> from the atmosphere dissolves to a sufficient extent to form carbonic acid.</a:t>
            </a:r>
          </a:p>
          <a:p>
            <a:pPr eaLnBrk="1" hangingPunct="1">
              <a:defRPr/>
            </a:pPr>
            <a:r>
              <a:rPr lang="en-US" sz="2800" dirty="0">
                <a:solidFill>
                  <a:schemeClr val="hlink"/>
                </a:solidFill>
              </a:rPr>
              <a:t>rainwater </a:t>
            </a:r>
            <a:r>
              <a:rPr lang="en-US" sz="2800" dirty="0" err="1">
                <a:solidFill>
                  <a:schemeClr val="hlink"/>
                </a:solidFill>
              </a:rPr>
              <a:t>ph</a:t>
            </a:r>
            <a:r>
              <a:rPr lang="en-US" sz="2800" dirty="0">
                <a:solidFill>
                  <a:schemeClr val="hlink"/>
                </a:solidFill>
              </a:rPr>
              <a:t> = </a:t>
            </a:r>
            <a:r>
              <a:rPr lang="en-US" sz="2800" u="none" dirty="0">
                <a:solidFill>
                  <a:schemeClr val="hlink"/>
                </a:solidFill>
              </a:rPr>
              <a:t>5.0-5.6. </a:t>
            </a:r>
            <a:r>
              <a:rPr lang="en-US" sz="2400" dirty="0"/>
              <a:t>carbon dioxide and water in the air react together to form carbonic acid, a weak acid. Thus, normal rainwater has a pH of 5.6. </a:t>
            </a:r>
          </a:p>
          <a:p>
            <a:pPr lvl="1" eaLnBrk="1" hangingPunct="1">
              <a:defRPr/>
            </a:pPr>
            <a:endParaRPr lang="en-US" sz="2400" dirty="0"/>
          </a:p>
          <a:p>
            <a:pPr lvl="0" eaLnBrk="1" hangingPunct="1">
              <a:defRPr/>
            </a:pPr>
            <a:r>
              <a:rPr lang="en-US" sz="2400" dirty="0"/>
              <a:t>When the pH level of rainwater goes below 5.6, it is considered acid rain.</a:t>
            </a:r>
            <a:endParaRPr lang="en-US" sz="2400" u="sng" dirty="0">
              <a:solidFill>
                <a:schemeClr val="hlink"/>
              </a:solidFill>
            </a:endParaRPr>
          </a:p>
          <a:p>
            <a:endParaRPr lang="en-US" dirty="0"/>
          </a:p>
          <a:p>
            <a:endParaRPr lang="en-US" dirty="0"/>
          </a:p>
          <a:p>
            <a:r>
              <a:rPr lang="en-US" dirty="0"/>
              <a:t>https://www.epa.gov/so2-pollution/sulfur-dioxide-basics#what is so2</a:t>
            </a:r>
          </a:p>
          <a:p>
            <a:endParaRPr lang="en-US" dirty="0"/>
          </a:p>
          <a:p>
            <a:r>
              <a:rPr lang="en-US" dirty="0"/>
              <a:t>Leaf photo: https://63af7a55-a-402a74db-s-sites.googlegroups.com/a/owu.edu/effects-of-acid-precipitation-on-fish-and-fish-eggs/what-organisms-are-affected-by-acid-precipitation/leaf.jpg?attachauth=ANoY7cqmWl2oYbNPDvKZlaELeuxo3R-bmjzT2_ywWeiyzYEX7ZoG2x3UgkciqQLhF5KDm5Pbwh0_GuIhSSxgzA76b55d7_YGJovJBHkTB41iDPcaM7Ao5ulGXB9mjhZQeCe9Py6OzDko2CROtyrd6N623685LJYyaUr9upoLO7Zidmou6iq3TEzXdKHEVJfxUHoEYqsGiCkj7EK1jmvtUvVGM8br5gTCFjwPBe_ucXWiYEwsFcZU0y8SU01P-_hQzbrSqJb59qyaEQOBaejvQlnhlFZ1APKduygNQomp7JnDZTXDZXFfBNZiTupP6V4WL1Nt6fvoDHCG&amp;attredirects=0</a:t>
            </a:r>
          </a:p>
          <a:p>
            <a:r>
              <a:rPr lang="en-US" dirty="0"/>
              <a:t>Ship photo: https://en.wikipedia.org/wiki/Sulphur_Emission_Control_Area</a:t>
            </a:r>
          </a:p>
        </p:txBody>
      </p:sp>
      <p:sp>
        <p:nvSpPr>
          <p:cNvPr id="4" name="Slide Number Placeholder 3"/>
          <p:cNvSpPr>
            <a:spLocks noGrp="1"/>
          </p:cNvSpPr>
          <p:nvPr>
            <p:ph type="sldNum" sz="quarter" idx="10"/>
          </p:nvPr>
        </p:nvSpPr>
        <p:spPr/>
        <p:txBody>
          <a:bodyPr/>
          <a:lstStyle/>
          <a:p>
            <a:fld id="{B2286B44-9F3C-4703-8A16-77A994477D98}" type="slidenum">
              <a:rPr lang="en-US" smtClean="0"/>
              <a:t>19</a:t>
            </a:fld>
            <a:endParaRPr lang="en-US"/>
          </a:p>
        </p:txBody>
      </p:sp>
    </p:spTree>
    <p:extLst>
      <p:ext uri="{BB962C8B-B14F-4D97-AF65-F5344CB8AC3E}">
        <p14:creationId xmlns:p14="http://schemas.microsoft.com/office/powerpoint/2010/main" val="2857880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why they feel it is important to have clean air. Air Pollution can cause damage to health, the environment and property.</a:t>
            </a:r>
          </a:p>
        </p:txBody>
      </p:sp>
      <p:sp>
        <p:nvSpPr>
          <p:cNvPr id="4" name="Slide Number Placeholder 3"/>
          <p:cNvSpPr>
            <a:spLocks noGrp="1"/>
          </p:cNvSpPr>
          <p:nvPr>
            <p:ph type="sldNum" sz="quarter" idx="10"/>
          </p:nvPr>
        </p:nvSpPr>
        <p:spPr/>
        <p:txBody>
          <a:bodyPr/>
          <a:lstStyle/>
          <a:p>
            <a:fld id="{B2286B44-9F3C-4703-8A16-77A994477D98}" type="slidenum">
              <a:rPr lang="en-US" smtClean="0"/>
              <a:t>2</a:t>
            </a:fld>
            <a:endParaRPr lang="en-US"/>
          </a:p>
        </p:txBody>
      </p:sp>
    </p:spTree>
    <p:extLst>
      <p:ext uri="{BB962C8B-B14F-4D97-AF65-F5344CB8AC3E}">
        <p14:creationId xmlns:p14="http://schemas.microsoft.com/office/powerpoint/2010/main" val="401762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YouTube Video: https://www.youtube.com/watch?v=L_6F0N2Ep3A</a:t>
            </a:r>
          </a:p>
        </p:txBody>
      </p:sp>
      <p:sp>
        <p:nvSpPr>
          <p:cNvPr id="4" name="Slide Number Placeholder 3"/>
          <p:cNvSpPr>
            <a:spLocks noGrp="1"/>
          </p:cNvSpPr>
          <p:nvPr>
            <p:ph type="sldNum" sz="quarter" idx="10"/>
          </p:nvPr>
        </p:nvSpPr>
        <p:spPr/>
        <p:txBody>
          <a:bodyPr/>
          <a:lstStyle/>
          <a:p>
            <a:fld id="{B2286B44-9F3C-4703-8A16-77A994477D98}" type="slidenum">
              <a:rPr lang="en-US" smtClean="0"/>
              <a:t>20</a:t>
            </a:fld>
            <a:endParaRPr lang="en-US"/>
          </a:p>
        </p:txBody>
      </p:sp>
    </p:spTree>
    <p:extLst>
      <p:ext uri="{BB962C8B-B14F-4D97-AF65-F5344CB8AC3E}">
        <p14:creationId xmlns:p14="http://schemas.microsoft.com/office/powerpoint/2010/main" val="300012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your Lesson Plan for the Air Quality Project.</a:t>
            </a:r>
          </a:p>
          <a:p>
            <a:endParaRPr lang="en-US" dirty="0"/>
          </a:p>
          <a:p>
            <a:r>
              <a:rPr lang="en-US" dirty="0"/>
              <a:t>http://www.maine.gov/dep/air/ozone/</a:t>
            </a:r>
          </a:p>
        </p:txBody>
      </p:sp>
      <p:sp>
        <p:nvSpPr>
          <p:cNvPr id="4" name="Slide Number Placeholder 3"/>
          <p:cNvSpPr>
            <a:spLocks noGrp="1"/>
          </p:cNvSpPr>
          <p:nvPr>
            <p:ph type="sldNum" sz="quarter" idx="10"/>
          </p:nvPr>
        </p:nvSpPr>
        <p:spPr/>
        <p:txBody>
          <a:bodyPr/>
          <a:lstStyle/>
          <a:p>
            <a:fld id="{B2286B44-9F3C-4703-8A16-77A994477D98}" type="slidenum">
              <a:rPr lang="en-US" smtClean="0"/>
              <a:t>21</a:t>
            </a:fld>
            <a:endParaRPr lang="en-US"/>
          </a:p>
        </p:txBody>
      </p:sp>
    </p:spTree>
    <p:extLst>
      <p:ext uri="{BB962C8B-B14F-4D97-AF65-F5344CB8AC3E}">
        <p14:creationId xmlns:p14="http://schemas.microsoft.com/office/powerpoint/2010/main" val="577997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22</a:t>
            </a:fld>
            <a:endParaRPr lang="en-US"/>
          </a:p>
        </p:txBody>
      </p:sp>
    </p:spTree>
    <p:extLst>
      <p:ext uri="{BB962C8B-B14F-4D97-AF65-F5344CB8AC3E}">
        <p14:creationId xmlns:p14="http://schemas.microsoft.com/office/powerpoint/2010/main" val="3542949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https://www.epa.gov/criteria-air-pollutants</a:t>
            </a:r>
          </a:p>
        </p:txBody>
      </p:sp>
      <p:sp>
        <p:nvSpPr>
          <p:cNvPr id="4" name="Slide Number Placeholder 3"/>
          <p:cNvSpPr>
            <a:spLocks noGrp="1"/>
          </p:cNvSpPr>
          <p:nvPr>
            <p:ph type="sldNum" sz="quarter" idx="10"/>
          </p:nvPr>
        </p:nvSpPr>
        <p:spPr/>
        <p:txBody>
          <a:bodyPr/>
          <a:lstStyle/>
          <a:p>
            <a:fld id="{B2286B44-9F3C-4703-8A16-77A994477D98}" type="slidenum">
              <a:rPr lang="en-US" smtClean="0"/>
              <a:t>3</a:t>
            </a:fld>
            <a:endParaRPr lang="en-US"/>
          </a:p>
        </p:txBody>
      </p:sp>
    </p:spTree>
    <p:extLst>
      <p:ext uri="{BB962C8B-B14F-4D97-AF65-F5344CB8AC3E}">
        <p14:creationId xmlns:p14="http://schemas.microsoft.com/office/powerpoint/2010/main" val="27474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Non-criteria pollutants include benzene, dioxins and pesticides.</a:t>
            </a:r>
          </a:p>
          <a:p>
            <a:r>
              <a:rPr lang="en-US" sz="1200" b="0" i="0" kern="1200" dirty="0">
                <a:solidFill>
                  <a:schemeClr val="tx1"/>
                </a:solidFill>
                <a:effectLst/>
                <a:latin typeface="+mn-lt"/>
                <a:ea typeface="+mn-ea"/>
                <a:cs typeface="+mn-cs"/>
              </a:rPr>
              <a:t>This photo shows smog in the Los Angeles area.</a:t>
            </a:r>
          </a:p>
          <a:p>
            <a:endParaRPr lang="en-US" dirty="0"/>
          </a:p>
          <a:p>
            <a:r>
              <a:rPr lang="en-US" dirty="0"/>
              <a:t>http://www.scphysiciangroup.com/wp-content/uploads/2015/11/los-angeles-smog-1.jpg</a:t>
            </a:r>
          </a:p>
        </p:txBody>
      </p:sp>
      <p:sp>
        <p:nvSpPr>
          <p:cNvPr id="4" name="Slide Number Placeholder 3"/>
          <p:cNvSpPr>
            <a:spLocks noGrp="1"/>
          </p:cNvSpPr>
          <p:nvPr>
            <p:ph type="sldNum" sz="quarter" idx="10"/>
          </p:nvPr>
        </p:nvSpPr>
        <p:spPr/>
        <p:txBody>
          <a:bodyPr/>
          <a:lstStyle/>
          <a:p>
            <a:fld id="{B2286B44-9F3C-4703-8A16-77A994477D98}" type="slidenum">
              <a:rPr lang="en-US" smtClean="0"/>
              <a:t>4</a:t>
            </a:fld>
            <a:endParaRPr lang="en-US"/>
          </a:p>
        </p:txBody>
      </p:sp>
    </p:spTree>
    <p:extLst>
      <p:ext uri="{BB962C8B-B14F-4D97-AF65-F5344CB8AC3E}">
        <p14:creationId xmlns:p14="http://schemas.microsoft.com/office/powerpoint/2010/main" val="2039190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Very high levels of CO are not likely to occur outdoors. However, when CO levels are elevated outdoors, they can be of particular concern for people with some types of heart disease. These people already have a reduced ability for getting oxygenated blood to their hearts in situations where the heart needs more oxygen than usual. They are especially vulnerable to the effects of CO when exercising or under increased stress. In these situations, short-term exposure to elevated CO may result in reduced oxygen to the heart accompanied by chest pain also known as angina. https://www.epa.gov/co-pollution/basic-information-about-carbon-monoxide-co-outdoor-air-pollution#What is 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Anthropogenic sources are “man made” sources, typically by incomplete combustion.  CO can become high indoors by incomplete combustion in an improperly operating furnace.   </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5</a:t>
            </a:fld>
            <a:endParaRPr lang="en-US"/>
          </a:p>
        </p:txBody>
      </p:sp>
    </p:spTree>
    <p:extLst>
      <p:ext uri="{BB962C8B-B14F-4D97-AF65-F5344CB8AC3E}">
        <p14:creationId xmlns:p14="http://schemas.microsoft.com/office/powerpoint/2010/main" val="1052697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Some feel leaded gas provides more power and less engine knocking for airplane engine operation.  Piston aviation engines have historically used leaded gas to provide these desired qualities.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Plants that produce of lead are known as lead smelters. </a:t>
            </a:r>
            <a:endParaRPr lang="en-US" b="0" dirty="0"/>
          </a:p>
          <a:p>
            <a:endParaRPr lang="en-US" dirty="0"/>
          </a:p>
          <a:p>
            <a:r>
              <a:rPr lang="en-US" dirty="0"/>
              <a:t>https://www.epa.gov/lead-air-pollution/basic-information-about-lead-air-pollution#how</a:t>
            </a:r>
          </a:p>
          <a:p>
            <a:r>
              <a:rPr lang="en-US" dirty="0"/>
              <a:t>Left - https://cdn.images.express.co.uk/img/dynamic/151/590x/secondary/popo-1087976.jpg</a:t>
            </a:r>
          </a:p>
          <a:p>
            <a:r>
              <a:rPr lang="en-US" dirty="0"/>
              <a:t>Mid picture - http://www.telegraph.co.uk/content/dam/Travel/2017/January/volcano-etna-F7XAC3.jpg?imwidth=450</a:t>
            </a:r>
          </a:p>
          <a:p>
            <a:r>
              <a:rPr lang="en-US" dirty="0"/>
              <a:t>Right - http://cdn.newsapi.com.au/image/v1/cf1189b89fa9c40c5a2c9f4a8bdcbd60</a:t>
            </a:r>
          </a:p>
        </p:txBody>
      </p:sp>
      <p:sp>
        <p:nvSpPr>
          <p:cNvPr id="4" name="Slide Number Placeholder 3"/>
          <p:cNvSpPr>
            <a:spLocks noGrp="1"/>
          </p:cNvSpPr>
          <p:nvPr>
            <p:ph type="sldNum" sz="quarter" idx="10"/>
          </p:nvPr>
        </p:nvSpPr>
        <p:spPr/>
        <p:txBody>
          <a:bodyPr/>
          <a:lstStyle/>
          <a:p>
            <a:fld id="{B2286B44-9F3C-4703-8A16-77A994477D98}" type="slidenum">
              <a:rPr lang="en-US" smtClean="0"/>
              <a:t>6</a:t>
            </a:fld>
            <a:endParaRPr lang="en-US"/>
          </a:p>
        </p:txBody>
      </p:sp>
    </p:spTree>
    <p:extLst>
      <p:ext uri="{BB962C8B-B14F-4D97-AF65-F5344CB8AC3E}">
        <p14:creationId xmlns:p14="http://schemas.microsoft.com/office/powerpoint/2010/main" val="3191956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countries (as of 2014) still use leaded fuel, or a combination of leaded and unleaded fuel may be available: </a:t>
            </a:r>
            <a:r>
              <a:rPr lang="en-US" sz="1200" b="0" i="0" kern="1200" dirty="0">
                <a:solidFill>
                  <a:schemeClr val="tx1"/>
                </a:solidFill>
                <a:effectLst/>
                <a:latin typeface="+mn-lt"/>
                <a:ea typeface="+mn-ea"/>
                <a:cs typeface="+mn-cs"/>
              </a:rPr>
              <a:t>Afghanistan, Algeria, Iraq, Burma, Yemen and North Korea.  It is not always clear how much leaded gas may be used by these countries.</a:t>
            </a:r>
            <a:endParaRPr lang="en-US" b="0" dirty="0"/>
          </a:p>
        </p:txBody>
      </p:sp>
      <p:sp>
        <p:nvSpPr>
          <p:cNvPr id="4" name="Slide Number Placeholder 3"/>
          <p:cNvSpPr>
            <a:spLocks noGrp="1"/>
          </p:cNvSpPr>
          <p:nvPr>
            <p:ph type="sldNum" sz="quarter" idx="10"/>
          </p:nvPr>
        </p:nvSpPr>
        <p:spPr/>
        <p:txBody>
          <a:bodyPr/>
          <a:lstStyle/>
          <a:p>
            <a:fld id="{B2286B44-9F3C-4703-8A16-77A994477D98}" type="slidenum">
              <a:rPr lang="en-US" smtClean="0"/>
              <a:t>7</a:t>
            </a:fld>
            <a:endParaRPr lang="en-US"/>
          </a:p>
        </p:txBody>
      </p:sp>
    </p:spTree>
    <p:extLst>
      <p:ext uri="{BB962C8B-B14F-4D97-AF65-F5344CB8AC3E}">
        <p14:creationId xmlns:p14="http://schemas.microsoft.com/office/powerpoint/2010/main" val="3563101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lead effects most commonly encountered in current populations are neurological effects in children and cardiovascular effects (e.g., high blood pressure and heart disease) in adults.  Infants and young children are especially sensitive to even low levels of lead, which may contribute to behavioral problems, learning deficits and lowered IQ.  </a:t>
            </a:r>
          </a:p>
          <a:p>
            <a:r>
              <a:rPr lang="en-US" dirty="0"/>
              <a:t>Lead Is a cumulative poison.  It is ingested in food and water (5-10% absorbed) as well as being inhaled (20-50%).</a:t>
            </a:r>
          </a:p>
          <a:p>
            <a:endParaRPr lang="en-US" sz="1200" dirty="0"/>
          </a:p>
          <a:p>
            <a:r>
              <a:rPr lang="en-US" dirty="0"/>
              <a:t>https://www.epa.gov/lead-air-pollution/basic-information-about-lead-air-pollution#how</a:t>
            </a:r>
          </a:p>
          <a:p>
            <a:r>
              <a:rPr lang="en-US" dirty="0"/>
              <a:t>Photo: http://www.leadsafeillinois.org/uploads/images/body-diagram.jpg</a:t>
            </a:r>
          </a:p>
        </p:txBody>
      </p:sp>
      <p:sp>
        <p:nvSpPr>
          <p:cNvPr id="4" name="Slide Number Placeholder 3"/>
          <p:cNvSpPr>
            <a:spLocks noGrp="1"/>
          </p:cNvSpPr>
          <p:nvPr>
            <p:ph type="sldNum" sz="quarter" idx="10"/>
          </p:nvPr>
        </p:nvSpPr>
        <p:spPr/>
        <p:txBody>
          <a:bodyPr/>
          <a:lstStyle/>
          <a:p>
            <a:fld id="{B2286B44-9F3C-4703-8A16-77A994477D98}" type="slidenum">
              <a:rPr lang="en-US" smtClean="0"/>
              <a:t>8</a:t>
            </a:fld>
            <a:endParaRPr lang="en-US"/>
          </a:p>
        </p:txBody>
      </p:sp>
    </p:spTree>
    <p:extLst>
      <p:ext uri="{BB962C8B-B14F-4D97-AF65-F5344CB8AC3E}">
        <p14:creationId xmlns:p14="http://schemas.microsoft.com/office/powerpoint/2010/main" val="2418417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level atmospheric ozone is desired -</a:t>
            </a:r>
            <a:r>
              <a:rPr lang="en-US" sz="1200" b="0" i="0" kern="1200" dirty="0">
                <a:solidFill>
                  <a:schemeClr val="tx1"/>
                </a:solidFill>
                <a:effectLst/>
                <a:latin typeface="+mn-lt"/>
                <a:ea typeface="+mn-ea"/>
                <a:cs typeface="+mn-cs"/>
              </a:rPr>
              <a:t> it absorbs ultraviolet radiation from the sun - </a:t>
            </a:r>
            <a:r>
              <a:rPr lang="en-US" dirty="0"/>
              <a:t> but ground level ozone is not.</a:t>
            </a:r>
          </a:p>
        </p:txBody>
      </p:sp>
      <p:sp>
        <p:nvSpPr>
          <p:cNvPr id="4" name="Slide Number Placeholder 3"/>
          <p:cNvSpPr>
            <a:spLocks noGrp="1"/>
          </p:cNvSpPr>
          <p:nvPr>
            <p:ph type="sldNum" sz="quarter" idx="10"/>
          </p:nvPr>
        </p:nvSpPr>
        <p:spPr/>
        <p:txBody>
          <a:bodyPr/>
          <a:lstStyle/>
          <a:p>
            <a:fld id="{B2286B44-9F3C-4703-8A16-77A994477D98}" type="slidenum">
              <a:rPr lang="en-US" smtClean="0"/>
              <a:t>9</a:t>
            </a:fld>
            <a:endParaRPr lang="en-US"/>
          </a:p>
        </p:txBody>
      </p:sp>
    </p:spTree>
    <p:extLst>
      <p:ext uri="{BB962C8B-B14F-4D97-AF65-F5344CB8AC3E}">
        <p14:creationId xmlns:p14="http://schemas.microsoft.com/office/powerpoint/2010/main" val="3707346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1676400"/>
            <a:ext cx="4953000" cy="1927225"/>
          </a:xfrm>
        </p:spPr>
        <p:txBody>
          <a:bodyPr/>
          <a:lstStyle>
            <a:lvl1pPr algn="r">
              <a:defRPr b="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544084" y="3733800"/>
            <a:ext cx="4914115"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Staff Name, Title/Program </a:t>
            </a:r>
          </a:p>
        </p:txBody>
      </p:sp>
      <p:pic>
        <p:nvPicPr>
          <p:cNvPr id="205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556084"/>
            <a:ext cx="2554287"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47" y="6019800"/>
            <a:ext cx="916940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67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5124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0B67714F-F0B0-42D2-A448-3D2ECD13E093}" type="datetimeFigureOut">
              <a:rPr lang="en-US"/>
              <a:pPr>
                <a:defRPr/>
              </a:pPr>
              <a:t>3/30/2018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988846-16C8-4724-BBFB-A864CC2D2AAE}" type="slidenum">
              <a:rPr lang="en-US"/>
              <a:pPr>
                <a:defRPr/>
              </a:pPr>
              <a:t>‹#›</a:t>
            </a:fld>
            <a:endParaRPr lang="en-US"/>
          </a:p>
        </p:txBody>
      </p:sp>
      <p:sp>
        <p:nvSpPr>
          <p:cNvPr id="8" name="Content Placeholder 2"/>
          <p:cNvSpPr>
            <a:spLocks noGrp="1"/>
          </p:cNvSpPr>
          <p:nvPr>
            <p:ph idx="1"/>
          </p:nvPr>
        </p:nvSpPr>
        <p:spPr>
          <a:xfrm>
            <a:off x="457200" y="1600200"/>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457200" y="274638"/>
            <a:ext cx="8229600" cy="1143000"/>
          </a:xfrm>
        </p:spPr>
        <p:txBody>
          <a:bodyPr/>
          <a:lstStyle>
            <a:lvl1pPr>
              <a:defRPr sz="4000" b="1">
                <a:effectLst/>
              </a:defRPr>
            </a:lvl1pPr>
          </a:lstStyle>
          <a:p>
            <a:r>
              <a:rPr lang="en-US"/>
              <a:t>Click to edit Master title style</a:t>
            </a:r>
            <a:endParaRPr lang="en-US" dirty="0"/>
          </a:p>
        </p:txBody>
      </p:sp>
    </p:spTree>
    <p:extLst>
      <p:ext uri="{BB962C8B-B14F-4D97-AF65-F5344CB8AC3E}">
        <p14:creationId xmlns:p14="http://schemas.microsoft.com/office/powerpoint/2010/main" val="146840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1828800" y="3886200"/>
            <a:ext cx="5486400" cy="9144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0" lang="en-US" sz="2000" b="0" i="0" u="none" strike="noStrike" kern="1200" cap="none" spc="0" normalizeH="0" baseline="0" noProof="0" dirty="0">
                <a:ln>
                  <a:noFill/>
                </a:ln>
                <a:solidFill>
                  <a:srgbClr val="4F81BD">
                    <a:lumMod val="50000"/>
                  </a:srgbClr>
                </a:solidFill>
                <a:effectLst/>
                <a:uLnTx/>
                <a:uFillTx/>
                <a:latin typeface="Arial" pitchFamily="34" charset="0"/>
                <a:ea typeface="+mj-ea"/>
                <a:cs typeface="Arial" pitchFamily="34" charset="0"/>
              </a:rPr>
              <a:t>Add contact information</a:t>
            </a:r>
            <a:br>
              <a:rPr kumimoji="0" lang="en-US" sz="2000" b="0" i="0" u="none" strike="noStrike" kern="1200" cap="none" spc="0" normalizeH="0" baseline="0" noProof="0" dirty="0">
                <a:ln>
                  <a:noFill/>
                </a:ln>
                <a:solidFill>
                  <a:srgbClr val="4F81BD">
                    <a:lumMod val="50000"/>
                  </a:srgbClr>
                </a:solidFill>
                <a:effectLst/>
                <a:uLnTx/>
                <a:uFillTx/>
                <a:latin typeface="Arial" pitchFamily="34" charset="0"/>
                <a:ea typeface="+mj-ea"/>
                <a:cs typeface="Arial" pitchFamily="34" charset="0"/>
              </a:rPr>
            </a:br>
            <a:r>
              <a:rPr kumimoji="0" lang="en-US" sz="2000" b="1" i="1" u="none" strike="noStrike" kern="1200" cap="none" spc="0" normalizeH="0" baseline="0" noProof="0" dirty="0">
                <a:ln>
                  <a:noFill/>
                </a:ln>
                <a:solidFill>
                  <a:srgbClr val="4F81BD">
                    <a:lumMod val="50000"/>
                  </a:srgbClr>
                </a:solidFill>
                <a:effectLst/>
                <a:uLnTx/>
                <a:uFillTx/>
                <a:latin typeface="Arial" pitchFamily="34" charset="0"/>
                <a:ea typeface="+mj-ea"/>
                <a:cs typeface="Arial" pitchFamily="34" charset="0"/>
              </a:rPr>
              <a:t>www.maine.gov/dep</a:t>
            </a:r>
            <a:endParaRPr lang="en-US" dirty="0"/>
          </a:p>
        </p:txBody>
      </p:sp>
      <p:sp>
        <p:nvSpPr>
          <p:cNvPr id="5" name="Date Placeholder 3"/>
          <p:cNvSpPr>
            <a:spLocks noGrp="1"/>
          </p:cNvSpPr>
          <p:nvPr>
            <p:ph type="dt" sz="half" idx="10"/>
          </p:nvPr>
        </p:nvSpPr>
        <p:spPr/>
        <p:txBody>
          <a:bodyPr/>
          <a:lstStyle>
            <a:lvl1pPr>
              <a:defRPr/>
            </a:lvl1pPr>
          </a:lstStyle>
          <a:p>
            <a:pPr>
              <a:defRPr/>
            </a:pPr>
            <a:fld id="{F418152B-19C0-41DB-96D6-72658FF670DD}" type="datetimeFigureOut">
              <a:rPr lang="en-US"/>
              <a:pPr>
                <a:defRPr/>
              </a:pPr>
              <a:t>3/30/2018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3D7E75-82E5-4227-A723-7DC309C4A2C1}" type="slidenum">
              <a:rPr lang="en-US"/>
              <a:pPr>
                <a:defRPr/>
              </a:pPr>
              <a:t>‹#›</a:t>
            </a:fld>
            <a:endParaRPr lang="en-US"/>
          </a:p>
        </p:txBody>
      </p:sp>
      <p:pic>
        <p:nvPicPr>
          <p:cNvPr id="8" name="Picture Placeholder 1"/>
          <p:cNvPicPr>
            <a:picLocks noChangeAspect="1"/>
          </p:cNvPicPr>
          <p:nvPr userDrawn="1"/>
        </p:nvPicPr>
        <p:blipFill>
          <a:blip r:embed="rId2">
            <a:extLst>
              <a:ext uri="{28A0092B-C50C-407E-A947-70E740481C1C}">
                <a14:useLocalDpi xmlns:a14="http://schemas.microsoft.com/office/drawing/2010/main" val="0"/>
              </a:ext>
            </a:extLst>
          </a:blip>
          <a:srcRect l="-5875" t="-1201" r="-455" b="-697"/>
          <a:stretch>
            <a:fillRect/>
          </a:stretch>
        </p:blipFill>
        <p:spPr bwMode="auto">
          <a:xfrm>
            <a:off x="3159125" y="762000"/>
            <a:ext cx="282575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48290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778C9E1-E06B-475E-B4ED-72161A64C19E}" type="datetimeFigureOut">
              <a:rPr lang="en-US"/>
              <a:pPr>
                <a:defRPr/>
              </a:pPr>
              <a:t>3/30/2018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F502C29-6255-4BF1-8853-6D87703BED30}" type="slidenum">
              <a:rPr lang="en-US"/>
              <a:pPr>
                <a:defRPr/>
              </a:pPr>
              <a:t>‹#›</a:t>
            </a:fld>
            <a:endParaRPr lang="en-US"/>
          </a:p>
        </p:txBody>
      </p:sp>
      <p:pic>
        <p:nvPicPr>
          <p:cNvPr id="3" name="Picture 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2700" y="-8021"/>
            <a:ext cx="916940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6096000"/>
            <a:ext cx="9717088"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7" r:id="rId4"/>
  </p:sldLayoutIdLst>
  <p:txStyles>
    <p:titleStyle>
      <a:lvl1pPr algn="ctr" rtl="0" eaLnBrk="1" fontAlgn="base" hangingPunct="1">
        <a:spcBef>
          <a:spcPct val="0"/>
        </a:spcBef>
        <a:spcAft>
          <a:spcPct val="0"/>
        </a:spcAft>
        <a:defRPr sz="4000" b="1" i="0" u="none" kern="1200">
          <a:solidFill>
            <a:schemeClr val="tx2">
              <a:lumMod val="75000"/>
            </a:schemeClr>
          </a:solidFill>
          <a:effectLst/>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b="0" i="0" u="none"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ideo" Target="https://www.youtube.com/embed/L_6F0N2Ep3A" TargetMode="Externa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2062163"/>
            <a:ext cx="4343400" cy="1628775"/>
          </a:xfrm>
        </p:spPr>
        <p:txBody>
          <a:bodyPr rtlCol="0">
            <a:normAutofit/>
          </a:bodyPr>
          <a:lstStyle/>
          <a:p>
            <a:pPr algn="r" eaLnBrk="1" fontAlgn="auto" hangingPunct="1">
              <a:spcAft>
                <a:spcPts val="0"/>
              </a:spcAft>
              <a:defRPr/>
            </a:pPr>
            <a:r>
              <a:rPr lang="en-US" dirty="0">
                <a:solidFill>
                  <a:schemeClr val="tx2">
                    <a:lumMod val="50000"/>
                  </a:schemeClr>
                </a:solidFill>
              </a:rPr>
              <a:t>Health Effects of Air Pollution</a:t>
            </a:r>
            <a:endParaRPr lang="en-US" dirty="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2051" name="Subtitle 2"/>
          <p:cNvSpPr>
            <a:spLocks noGrp="1"/>
          </p:cNvSpPr>
          <p:nvPr>
            <p:ph type="subTitle" idx="1"/>
          </p:nvPr>
        </p:nvSpPr>
        <p:spPr>
          <a:xfrm>
            <a:off x="3810000" y="3886200"/>
            <a:ext cx="4343400" cy="592138"/>
          </a:xfrm>
        </p:spPr>
        <p:txBody>
          <a:bodyPr/>
          <a:lstStyle/>
          <a:p>
            <a:pPr algn="r" eaLnBrk="1" hangingPunct="1"/>
            <a:r>
              <a:rPr lang="en-US" altLang="en-US" sz="2800" dirty="0">
                <a:solidFill>
                  <a:srgbClr val="7F7F7F"/>
                </a:solidFill>
              </a:rPr>
              <a:t>Education Curriculum</a:t>
            </a:r>
          </a:p>
          <a:p>
            <a:pPr algn="r" eaLnBrk="1" hangingPunct="1"/>
            <a:r>
              <a:rPr lang="en-US" altLang="en-US" sz="2800" dirty="0">
                <a:solidFill>
                  <a:srgbClr val="7F7F7F"/>
                </a:solidFill>
              </a:rPr>
              <a:t>High School Program</a:t>
            </a:r>
          </a:p>
        </p:txBody>
      </p:sp>
      <p:sp>
        <p:nvSpPr>
          <p:cNvPr id="4" name="Rectangle 3"/>
          <p:cNvSpPr/>
          <p:nvPr/>
        </p:nvSpPr>
        <p:spPr>
          <a:xfrm>
            <a:off x="0" y="5943600"/>
            <a:ext cx="9144000" cy="90328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6" name="TextBox 14"/>
          <p:cNvSpPr txBox="1">
            <a:spLocks noChangeArrowheads="1"/>
          </p:cNvSpPr>
          <p:nvPr/>
        </p:nvSpPr>
        <p:spPr bwMode="auto">
          <a:xfrm>
            <a:off x="11113" y="6059488"/>
            <a:ext cx="91408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dirty="0">
                <a:solidFill>
                  <a:schemeClr val="bg1"/>
                </a:solidFill>
                <a:latin typeface="Arial" charset="0"/>
              </a:rPr>
              <a:t>MAINE DEPARTMENT OF ENVIRONMENTAL PROTECTION</a:t>
            </a:r>
          </a:p>
          <a:p>
            <a:pPr algn="ctr" eaLnBrk="1" hangingPunct="1"/>
            <a:endParaRPr lang="en-US" altLang="en-US" sz="800" i="1" dirty="0">
              <a:solidFill>
                <a:schemeClr val="bg1"/>
              </a:solidFill>
              <a:latin typeface="Arial" charset="0"/>
            </a:endParaRPr>
          </a:p>
          <a:p>
            <a:pPr algn="ctr" eaLnBrk="1" hangingPunct="1"/>
            <a:r>
              <a:rPr lang="en-US" altLang="en-US" sz="1600" i="1" dirty="0">
                <a:solidFill>
                  <a:schemeClr val="bg1"/>
                </a:solidFill>
                <a:latin typeface="Arial" charset="0"/>
              </a:rPr>
              <a:t>Protecting Maine’s Air, Land and Water</a:t>
            </a:r>
          </a:p>
        </p:txBody>
      </p:sp>
      <p:cxnSp>
        <p:nvCxnSpPr>
          <p:cNvPr id="17" name="Straight Connector 16"/>
          <p:cNvCxnSpPr/>
          <p:nvPr/>
        </p:nvCxnSpPr>
        <p:spPr>
          <a:xfrm>
            <a:off x="1181100" y="6427788"/>
            <a:ext cx="6781800" cy="0"/>
          </a:xfrm>
          <a:prstGeom prst="line">
            <a:avLst/>
          </a:prstGeom>
          <a:ln>
            <a:solidFill>
              <a:schemeClr val="tx1">
                <a:lumMod val="50000"/>
                <a:lumOff val="50000"/>
              </a:schemeClr>
            </a:solidFill>
          </a:ln>
        </p:spPr>
        <p:style>
          <a:lnRef idx="2">
            <a:schemeClr val="accent3"/>
          </a:lnRef>
          <a:fillRef idx="0">
            <a:schemeClr val="accent3"/>
          </a:fillRef>
          <a:effectRef idx="1">
            <a:schemeClr val="accent3"/>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924C3-B58A-4C4B-BC85-074238AB8A37}"/>
              </a:ext>
            </a:extLst>
          </p:cNvPr>
          <p:cNvSpPr>
            <a:spLocks noGrp="1"/>
          </p:cNvSpPr>
          <p:nvPr>
            <p:ph type="title"/>
          </p:nvPr>
        </p:nvSpPr>
        <p:spPr/>
        <p:txBody>
          <a:bodyPr/>
          <a:lstStyle/>
          <a:p>
            <a:r>
              <a:rPr lang="en-US" dirty="0"/>
              <a:t>Ozone</a:t>
            </a:r>
          </a:p>
        </p:txBody>
      </p:sp>
      <p:sp>
        <p:nvSpPr>
          <p:cNvPr id="3" name="Content Placeholder 2">
            <a:extLst>
              <a:ext uri="{FF2B5EF4-FFF2-40B4-BE49-F238E27FC236}">
                <a16:creationId xmlns:a16="http://schemas.microsoft.com/office/drawing/2014/main" id="{1AB04223-3E0B-4367-8284-7D57CC290434}"/>
              </a:ext>
            </a:extLst>
          </p:cNvPr>
          <p:cNvSpPr>
            <a:spLocks noGrp="1"/>
          </p:cNvSpPr>
          <p:nvPr>
            <p:ph idx="1"/>
          </p:nvPr>
        </p:nvSpPr>
        <p:spPr>
          <a:xfrm>
            <a:off x="457200" y="1371600"/>
            <a:ext cx="8229600" cy="4525963"/>
          </a:xfrm>
        </p:spPr>
        <p:txBody>
          <a:bodyPr/>
          <a:lstStyle/>
          <a:p>
            <a:r>
              <a:rPr lang="en-US" dirty="0"/>
              <a:t>Breathing ozone can trigger a variety of health problems, particularly for children, the elderly, and people of all ages who have lung diseases such as asthma. </a:t>
            </a:r>
          </a:p>
          <a:p>
            <a:r>
              <a:rPr lang="en-US" dirty="0"/>
              <a:t>Ground level ozone can also have harmful effects on sensitive vegetation and ecosystems.</a:t>
            </a:r>
          </a:p>
        </p:txBody>
      </p:sp>
      <p:pic>
        <p:nvPicPr>
          <p:cNvPr id="5" name="Picture 4">
            <a:extLst>
              <a:ext uri="{FF2B5EF4-FFF2-40B4-BE49-F238E27FC236}">
                <a16:creationId xmlns:a16="http://schemas.microsoft.com/office/drawing/2014/main" id="{C4BF0432-5CCE-445A-8EB2-47100CCF31E5}"/>
              </a:ext>
            </a:extLst>
          </p:cNvPr>
          <p:cNvPicPr>
            <a:picLocks noChangeAspect="1"/>
          </p:cNvPicPr>
          <p:nvPr/>
        </p:nvPicPr>
        <p:blipFill>
          <a:blip r:embed="rId3"/>
          <a:stretch>
            <a:fillRect/>
          </a:stretch>
        </p:blipFill>
        <p:spPr>
          <a:xfrm>
            <a:off x="6840567" y="4648200"/>
            <a:ext cx="1876425" cy="1438840"/>
          </a:xfrm>
          <a:prstGeom prst="rect">
            <a:avLst/>
          </a:prstGeom>
        </p:spPr>
      </p:pic>
    </p:spTree>
    <p:extLst>
      <p:ext uri="{BB962C8B-B14F-4D97-AF65-F5344CB8AC3E}">
        <p14:creationId xmlns:p14="http://schemas.microsoft.com/office/powerpoint/2010/main" val="683382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22C55-15A3-4A48-81A4-BF5A19EE291D}"/>
              </a:ext>
            </a:extLst>
          </p:cNvPr>
          <p:cNvSpPr>
            <a:spLocks noGrp="1"/>
          </p:cNvSpPr>
          <p:nvPr>
            <p:ph type="title"/>
          </p:nvPr>
        </p:nvSpPr>
        <p:spPr>
          <a:xfrm>
            <a:off x="457200" y="381000"/>
            <a:ext cx="8229600" cy="1143000"/>
          </a:xfrm>
        </p:spPr>
        <p:txBody>
          <a:bodyPr/>
          <a:lstStyle/>
          <a:p>
            <a:r>
              <a:rPr lang="en-US" dirty="0"/>
              <a:t>Ozone</a:t>
            </a:r>
          </a:p>
        </p:txBody>
      </p:sp>
      <p:sp>
        <p:nvSpPr>
          <p:cNvPr id="3" name="Content Placeholder 2">
            <a:extLst>
              <a:ext uri="{FF2B5EF4-FFF2-40B4-BE49-F238E27FC236}">
                <a16:creationId xmlns:a16="http://schemas.microsoft.com/office/drawing/2014/main" id="{7D9D2B6E-A560-4F72-A70A-80142A92165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7F958EF-5250-45AB-B125-5DAC69ADD644}"/>
              </a:ext>
            </a:extLst>
          </p:cNvPr>
          <p:cNvPicPr>
            <a:picLocks noChangeAspect="1"/>
          </p:cNvPicPr>
          <p:nvPr/>
        </p:nvPicPr>
        <p:blipFill>
          <a:blip r:embed="rId3"/>
          <a:stretch>
            <a:fillRect/>
          </a:stretch>
        </p:blipFill>
        <p:spPr>
          <a:xfrm>
            <a:off x="1524000" y="1562986"/>
            <a:ext cx="6096000" cy="4593587"/>
          </a:xfrm>
          <a:prstGeom prst="rect">
            <a:avLst/>
          </a:prstGeom>
        </p:spPr>
      </p:pic>
    </p:spTree>
    <p:extLst>
      <p:ext uri="{BB962C8B-B14F-4D97-AF65-F5344CB8AC3E}">
        <p14:creationId xmlns:p14="http://schemas.microsoft.com/office/powerpoint/2010/main" val="949117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249A1-4AB3-4A6A-913A-07A5BDE03B0E}"/>
              </a:ext>
            </a:extLst>
          </p:cNvPr>
          <p:cNvSpPr>
            <a:spLocks noGrp="1"/>
          </p:cNvSpPr>
          <p:nvPr>
            <p:ph type="title"/>
          </p:nvPr>
        </p:nvSpPr>
        <p:spPr>
          <a:xfrm>
            <a:off x="457200" y="304800"/>
            <a:ext cx="8229600" cy="1143000"/>
          </a:xfrm>
        </p:spPr>
        <p:txBody>
          <a:bodyPr/>
          <a:lstStyle/>
          <a:p>
            <a:r>
              <a:rPr lang="en-US" dirty="0"/>
              <a:t>Particulate Matter</a:t>
            </a:r>
          </a:p>
        </p:txBody>
      </p:sp>
      <p:sp>
        <p:nvSpPr>
          <p:cNvPr id="3" name="Content Placeholder 2">
            <a:extLst>
              <a:ext uri="{FF2B5EF4-FFF2-40B4-BE49-F238E27FC236}">
                <a16:creationId xmlns:a16="http://schemas.microsoft.com/office/drawing/2014/main" id="{FE505E39-5E90-4D7E-A847-D86FBA911E74}"/>
              </a:ext>
            </a:extLst>
          </p:cNvPr>
          <p:cNvSpPr>
            <a:spLocks noGrp="1"/>
          </p:cNvSpPr>
          <p:nvPr>
            <p:ph idx="1"/>
          </p:nvPr>
        </p:nvSpPr>
        <p:spPr>
          <a:xfrm>
            <a:off x="457200" y="1493837"/>
            <a:ext cx="8229600" cy="4525963"/>
          </a:xfrm>
        </p:spPr>
        <p:txBody>
          <a:bodyPr/>
          <a:lstStyle/>
          <a:p>
            <a:pPr>
              <a:lnSpc>
                <a:spcPct val="80000"/>
              </a:lnSpc>
              <a:defRPr/>
            </a:pPr>
            <a:r>
              <a:rPr lang="en-US" sz="2400" dirty="0"/>
              <a:t>Sea salt, soil dust, volcanic particles, smoke from forest fires account for particulate emissions each year.</a:t>
            </a:r>
          </a:p>
          <a:p>
            <a:pPr>
              <a:lnSpc>
                <a:spcPct val="80000"/>
              </a:lnSpc>
              <a:defRPr/>
            </a:pPr>
            <a:r>
              <a:rPr lang="en-US" sz="2400" dirty="0"/>
              <a:t>Small particles are removed from the atmosphere by accretion to water droplets, which grow in size until they are large enough to precipitate.</a:t>
            </a:r>
          </a:p>
          <a:p>
            <a:pPr>
              <a:lnSpc>
                <a:spcPct val="80000"/>
              </a:lnSpc>
              <a:defRPr/>
            </a:pPr>
            <a:r>
              <a:rPr lang="en-US" sz="2400" dirty="0"/>
              <a:t>Larger particles are removed by direct washout by falling raindrops.</a:t>
            </a:r>
          </a:p>
          <a:p>
            <a:endParaRPr lang="en-US" dirty="0"/>
          </a:p>
        </p:txBody>
      </p:sp>
      <p:pic>
        <p:nvPicPr>
          <p:cNvPr id="4" name="Picture 3">
            <a:extLst>
              <a:ext uri="{FF2B5EF4-FFF2-40B4-BE49-F238E27FC236}">
                <a16:creationId xmlns:a16="http://schemas.microsoft.com/office/drawing/2014/main" id="{B4D8C9EC-FC66-4055-8AD8-D3A0D718A4B1}"/>
              </a:ext>
            </a:extLst>
          </p:cNvPr>
          <p:cNvPicPr>
            <a:picLocks noChangeAspect="1"/>
          </p:cNvPicPr>
          <p:nvPr/>
        </p:nvPicPr>
        <p:blipFill>
          <a:blip r:embed="rId3"/>
          <a:stretch>
            <a:fillRect/>
          </a:stretch>
        </p:blipFill>
        <p:spPr>
          <a:xfrm>
            <a:off x="3533273" y="4114800"/>
            <a:ext cx="2443747" cy="1832810"/>
          </a:xfrm>
          <a:prstGeom prst="rect">
            <a:avLst/>
          </a:prstGeom>
        </p:spPr>
      </p:pic>
      <p:pic>
        <p:nvPicPr>
          <p:cNvPr id="5" name="Picture 4">
            <a:extLst>
              <a:ext uri="{FF2B5EF4-FFF2-40B4-BE49-F238E27FC236}">
                <a16:creationId xmlns:a16="http://schemas.microsoft.com/office/drawing/2014/main" id="{BDED654A-ADE3-420B-B103-A4B99B0D92A6}"/>
              </a:ext>
            </a:extLst>
          </p:cNvPr>
          <p:cNvPicPr>
            <a:picLocks noChangeAspect="1"/>
          </p:cNvPicPr>
          <p:nvPr/>
        </p:nvPicPr>
        <p:blipFill>
          <a:blip r:embed="rId4"/>
          <a:stretch>
            <a:fillRect/>
          </a:stretch>
        </p:blipFill>
        <p:spPr>
          <a:xfrm>
            <a:off x="670618" y="4164847"/>
            <a:ext cx="2680846" cy="1782763"/>
          </a:xfrm>
          <a:prstGeom prst="rect">
            <a:avLst/>
          </a:prstGeom>
        </p:spPr>
      </p:pic>
      <p:pic>
        <p:nvPicPr>
          <p:cNvPr id="6" name="Picture 5">
            <a:extLst>
              <a:ext uri="{FF2B5EF4-FFF2-40B4-BE49-F238E27FC236}">
                <a16:creationId xmlns:a16="http://schemas.microsoft.com/office/drawing/2014/main" id="{DCE65F7E-D100-4802-82A8-A2BF4FC6D40B}"/>
              </a:ext>
            </a:extLst>
          </p:cNvPr>
          <p:cNvPicPr>
            <a:picLocks noChangeAspect="1"/>
          </p:cNvPicPr>
          <p:nvPr/>
        </p:nvPicPr>
        <p:blipFill>
          <a:blip r:embed="rId5"/>
          <a:stretch>
            <a:fillRect/>
          </a:stretch>
        </p:blipFill>
        <p:spPr>
          <a:xfrm>
            <a:off x="6166853" y="4139823"/>
            <a:ext cx="2443747" cy="1832810"/>
          </a:xfrm>
          <a:prstGeom prst="rect">
            <a:avLst/>
          </a:prstGeom>
        </p:spPr>
      </p:pic>
    </p:spTree>
    <p:extLst>
      <p:ext uri="{BB962C8B-B14F-4D97-AF65-F5344CB8AC3E}">
        <p14:creationId xmlns:p14="http://schemas.microsoft.com/office/powerpoint/2010/main" val="3409693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FA84B-2A82-479C-8D20-F3513527E74D}"/>
              </a:ext>
            </a:extLst>
          </p:cNvPr>
          <p:cNvSpPr>
            <a:spLocks noGrp="1"/>
          </p:cNvSpPr>
          <p:nvPr>
            <p:ph type="title"/>
          </p:nvPr>
        </p:nvSpPr>
        <p:spPr/>
        <p:txBody>
          <a:bodyPr/>
          <a:lstStyle/>
          <a:p>
            <a:r>
              <a:rPr lang="en-US" dirty="0"/>
              <a:t>Particular Matter</a:t>
            </a:r>
          </a:p>
        </p:txBody>
      </p:sp>
      <p:sp>
        <p:nvSpPr>
          <p:cNvPr id="3" name="Content Placeholder 2">
            <a:extLst>
              <a:ext uri="{FF2B5EF4-FFF2-40B4-BE49-F238E27FC236}">
                <a16:creationId xmlns:a16="http://schemas.microsoft.com/office/drawing/2014/main" id="{7CA52551-3496-448F-A048-14FF934E1BB1}"/>
              </a:ext>
            </a:extLst>
          </p:cNvPr>
          <p:cNvSpPr>
            <a:spLocks noGrp="1"/>
          </p:cNvSpPr>
          <p:nvPr>
            <p:ph idx="1"/>
          </p:nvPr>
        </p:nvSpPr>
        <p:spPr/>
        <p:txBody>
          <a:bodyPr/>
          <a:lstStyle/>
          <a:p>
            <a:pPr marL="0" indent="0">
              <a:buNone/>
            </a:pPr>
            <a:r>
              <a:rPr lang="en-US" sz="2400" dirty="0"/>
              <a:t>EPA groups particle pollution into two categories:</a:t>
            </a:r>
          </a:p>
          <a:p>
            <a:pPr marL="0" indent="0">
              <a:buNone/>
            </a:pPr>
            <a:endParaRPr lang="en-US" sz="2400" b="1" dirty="0"/>
          </a:p>
          <a:p>
            <a:r>
              <a:rPr lang="en-US" sz="2400" dirty="0"/>
              <a:t>"</a:t>
            </a:r>
            <a:r>
              <a:rPr lang="en-US" sz="2400" dirty="0">
                <a:solidFill>
                  <a:schemeClr val="tx1"/>
                </a:solidFill>
              </a:rPr>
              <a:t>Inhalable coarse particles</a:t>
            </a:r>
            <a:r>
              <a:rPr lang="en-US" sz="2400" dirty="0"/>
              <a:t>," such as those found near roadways and dusty industries, are larger than 2.5 micrometers and smaller than 10 micrometers in diameter. </a:t>
            </a:r>
          </a:p>
          <a:p>
            <a:r>
              <a:rPr lang="en-US" sz="2400" dirty="0"/>
              <a:t>"</a:t>
            </a:r>
            <a:r>
              <a:rPr lang="en-US" sz="2400" dirty="0">
                <a:solidFill>
                  <a:schemeClr val="tx1"/>
                </a:solidFill>
              </a:rPr>
              <a:t>Fine particles</a:t>
            </a:r>
            <a:r>
              <a:rPr lang="en-US" sz="2400" dirty="0"/>
              <a:t>," such as those found in smoke and haze, are 2.5 micrometers in diameter and smaller. These particles can be directly emitted from sources such as forest fires, or they can form when gases emitted from power plants, industries and automobiles react in the air. </a:t>
            </a:r>
          </a:p>
          <a:p>
            <a:endParaRPr lang="en-US" dirty="0"/>
          </a:p>
        </p:txBody>
      </p:sp>
    </p:spTree>
    <p:extLst>
      <p:ext uri="{BB962C8B-B14F-4D97-AF65-F5344CB8AC3E}">
        <p14:creationId xmlns:p14="http://schemas.microsoft.com/office/powerpoint/2010/main" val="3227980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3C75D-1D17-4F52-BC3E-101F6CD8AB28}"/>
              </a:ext>
            </a:extLst>
          </p:cNvPr>
          <p:cNvSpPr>
            <a:spLocks noGrp="1"/>
          </p:cNvSpPr>
          <p:nvPr>
            <p:ph type="title"/>
          </p:nvPr>
        </p:nvSpPr>
        <p:spPr>
          <a:xfrm>
            <a:off x="457200" y="381000"/>
            <a:ext cx="8229600" cy="1143000"/>
          </a:xfrm>
        </p:spPr>
        <p:txBody>
          <a:bodyPr/>
          <a:lstStyle/>
          <a:p>
            <a:r>
              <a:rPr lang="en-US" dirty="0"/>
              <a:t>Particulate Matter</a:t>
            </a:r>
          </a:p>
        </p:txBody>
      </p:sp>
      <p:sp>
        <p:nvSpPr>
          <p:cNvPr id="3" name="Content Placeholder 2">
            <a:extLst>
              <a:ext uri="{FF2B5EF4-FFF2-40B4-BE49-F238E27FC236}">
                <a16:creationId xmlns:a16="http://schemas.microsoft.com/office/drawing/2014/main" id="{D8F02882-9B93-4671-8BE6-1A2B9D6E3EB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7A29560-7A47-4283-AE50-A01AD5A9C737}"/>
              </a:ext>
            </a:extLst>
          </p:cNvPr>
          <p:cNvPicPr>
            <a:picLocks noChangeAspect="1"/>
          </p:cNvPicPr>
          <p:nvPr/>
        </p:nvPicPr>
        <p:blipFill>
          <a:blip r:embed="rId3"/>
          <a:stretch>
            <a:fillRect/>
          </a:stretch>
        </p:blipFill>
        <p:spPr>
          <a:xfrm>
            <a:off x="1323488" y="1591574"/>
            <a:ext cx="6497023" cy="4534589"/>
          </a:xfrm>
          <a:prstGeom prst="rect">
            <a:avLst/>
          </a:prstGeom>
        </p:spPr>
      </p:pic>
    </p:spTree>
    <p:extLst>
      <p:ext uri="{BB962C8B-B14F-4D97-AF65-F5344CB8AC3E}">
        <p14:creationId xmlns:p14="http://schemas.microsoft.com/office/powerpoint/2010/main" val="188187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44976-CADA-4033-9C2D-C3EB1BE3969B}"/>
              </a:ext>
            </a:extLst>
          </p:cNvPr>
          <p:cNvSpPr>
            <a:spLocks noGrp="1"/>
          </p:cNvSpPr>
          <p:nvPr>
            <p:ph type="title"/>
          </p:nvPr>
        </p:nvSpPr>
        <p:spPr/>
        <p:txBody>
          <a:bodyPr/>
          <a:lstStyle/>
          <a:p>
            <a:r>
              <a:rPr lang="en-US" dirty="0"/>
              <a:t>Particulate Matter</a:t>
            </a:r>
          </a:p>
        </p:txBody>
      </p:sp>
      <p:sp>
        <p:nvSpPr>
          <p:cNvPr id="3" name="Content Placeholder 2">
            <a:extLst>
              <a:ext uri="{FF2B5EF4-FFF2-40B4-BE49-F238E27FC236}">
                <a16:creationId xmlns:a16="http://schemas.microsoft.com/office/drawing/2014/main" id="{D274A57D-0036-42DE-A19C-8FA200E13E0E}"/>
              </a:ext>
            </a:extLst>
          </p:cNvPr>
          <p:cNvSpPr>
            <a:spLocks noGrp="1"/>
          </p:cNvSpPr>
          <p:nvPr>
            <p:ph idx="1"/>
          </p:nvPr>
        </p:nvSpPr>
        <p:spPr>
          <a:xfrm>
            <a:off x="457200" y="1219200"/>
            <a:ext cx="8229600" cy="4525963"/>
          </a:xfrm>
        </p:spPr>
        <p:txBody>
          <a:bodyPr/>
          <a:lstStyle/>
          <a:p>
            <a:pPr marL="0" indent="0">
              <a:buNone/>
            </a:pPr>
            <a:r>
              <a:rPr lang="en-US" dirty="0"/>
              <a:t>Particulate matter contains microscopic solids or liquid droplets that are so small that they can be inhaled and cause serious health problems. </a:t>
            </a:r>
          </a:p>
        </p:txBody>
      </p:sp>
      <p:pic>
        <p:nvPicPr>
          <p:cNvPr id="4" name="Picture 3">
            <a:extLst>
              <a:ext uri="{FF2B5EF4-FFF2-40B4-BE49-F238E27FC236}">
                <a16:creationId xmlns:a16="http://schemas.microsoft.com/office/drawing/2014/main" id="{2264F9A7-FD92-4E82-8155-E5CE24DE5C90}"/>
              </a:ext>
            </a:extLst>
          </p:cNvPr>
          <p:cNvPicPr>
            <a:picLocks noChangeAspect="1"/>
          </p:cNvPicPr>
          <p:nvPr/>
        </p:nvPicPr>
        <p:blipFill>
          <a:blip r:embed="rId3"/>
          <a:stretch>
            <a:fillRect/>
          </a:stretch>
        </p:blipFill>
        <p:spPr>
          <a:xfrm>
            <a:off x="2046577" y="2819400"/>
            <a:ext cx="5050846" cy="3289364"/>
          </a:xfrm>
          <a:prstGeom prst="rect">
            <a:avLst/>
          </a:prstGeom>
        </p:spPr>
      </p:pic>
    </p:spTree>
    <p:extLst>
      <p:ext uri="{BB962C8B-B14F-4D97-AF65-F5344CB8AC3E}">
        <p14:creationId xmlns:p14="http://schemas.microsoft.com/office/powerpoint/2010/main" val="320858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17A28-77F2-4D50-A933-58761A6AF679}"/>
              </a:ext>
            </a:extLst>
          </p:cNvPr>
          <p:cNvSpPr>
            <a:spLocks noGrp="1"/>
          </p:cNvSpPr>
          <p:nvPr>
            <p:ph type="title"/>
          </p:nvPr>
        </p:nvSpPr>
        <p:spPr/>
        <p:txBody>
          <a:bodyPr/>
          <a:lstStyle/>
          <a:p>
            <a:r>
              <a:rPr lang="en-US" dirty="0"/>
              <a:t>Nitrous Oxides</a:t>
            </a:r>
          </a:p>
        </p:txBody>
      </p:sp>
      <p:sp>
        <p:nvSpPr>
          <p:cNvPr id="3" name="Content Placeholder 2">
            <a:extLst>
              <a:ext uri="{FF2B5EF4-FFF2-40B4-BE49-F238E27FC236}">
                <a16:creationId xmlns:a16="http://schemas.microsoft.com/office/drawing/2014/main" id="{D869DA10-2E3B-4CAF-B356-D1C4117BC887}"/>
              </a:ext>
            </a:extLst>
          </p:cNvPr>
          <p:cNvSpPr>
            <a:spLocks noGrp="1"/>
          </p:cNvSpPr>
          <p:nvPr>
            <p:ph idx="1"/>
          </p:nvPr>
        </p:nvSpPr>
        <p:spPr>
          <a:xfrm>
            <a:off x="457200" y="1447800"/>
            <a:ext cx="8229600" cy="4525963"/>
          </a:xfrm>
        </p:spPr>
        <p:txBody>
          <a:bodyPr/>
          <a:lstStyle/>
          <a:p>
            <a:r>
              <a:rPr lang="en-US" dirty="0"/>
              <a:t>Nitrogen Dioxide (NO</a:t>
            </a:r>
            <a:r>
              <a:rPr lang="en-US" baseline="-25000" dirty="0"/>
              <a:t>2</a:t>
            </a:r>
            <a:r>
              <a:rPr lang="en-US" dirty="0"/>
              <a:t>) is one of a group of highly reactive gases known as oxides of nitrogen or nitrogen oxides (NO</a:t>
            </a:r>
            <a:r>
              <a:rPr lang="en-US" baseline="-25000" dirty="0"/>
              <a:t>x</a:t>
            </a:r>
            <a:r>
              <a:rPr lang="en-US" dirty="0"/>
              <a:t>).</a:t>
            </a:r>
          </a:p>
          <a:p>
            <a:r>
              <a:rPr lang="en-US" dirty="0"/>
              <a:t>Although some is naturally occurring, NO</a:t>
            </a:r>
            <a:r>
              <a:rPr lang="en-US" baseline="-25000" dirty="0"/>
              <a:t>2</a:t>
            </a:r>
            <a:r>
              <a:rPr lang="en-US" dirty="0"/>
              <a:t> primarily gets in the air from the burning of fuel. </a:t>
            </a:r>
          </a:p>
          <a:p>
            <a:r>
              <a:rPr lang="en-US" dirty="0"/>
              <a:t>NO</a:t>
            </a:r>
            <a:r>
              <a:rPr lang="en-US" baseline="-25000" dirty="0"/>
              <a:t>2</a:t>
            </a:r>
            <a:r>
              <a:rPr lang="en-US" dirty="0"/>
              <a:t> forms from emissions from cars, trucks and buses, power plants, and off-road equipment.</a:t>
            </a:r>
            <a:br>
              <a:rPr lang="en-US" dirty="0"/>
            </a:br>
            <a:endParaRPr lang="en-US" dirty="0"/>
          </a:p>
        </p:txBody>
      </p:sp>
    </p:spTree>
    <p:extLst>
      <p:ext uri="{BB962C8B-B14F-4D97-AF65-F5344CB8AC3E}">
        <p14:creationId xmlns:p14="http://schemas.microsoft.com/office/powerpoint/2010/main" val="1983440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CC7BE-2D9E-46E3-BEAE-B2DB43A74CB7}"/>
              </a:ext>
            </a:extLst>
          </p:cNvPr>
          <p:cNvSpPr>
            <a:spLocks noGrp="1"/>
          </p:cNvSpPr>
          <p:nvPr>
            <p:ph type="title"/>
          </p:nvPr>
        </p:nvSpPr>
        <p:spPr/>
        <p:txBody>
          <a:bodyPr/>
          <a:lstStyle/>
          <a:p>
            <a:r>
              <a:rPr lang="en-US" dirty="0"/>
              <a:t>Nitrous Oxides </a:t>
            </a:r>
          </a:p>
        </p:txBody>
      </p:sp>
      <p:sp>
        <p:nvSpPr>
          <p:cNvPr id="3" name="Content Placeholder 2">
            <a:extLst>
              <a:ext uri="{FF2B5EF4-FFF2-40B4-BE49-F238E27FC236}">
                <a16:creationId xmlns:a16="http://schemas.microsoft.com/office/drawing/2014/main" id="{E9E4024D-E2E8-46E5-8E88-B57091ECB00F}"/>
              </a:ext>
            </a:extLst>
          </p:cNvPr>
          <p:cNvSpPr>
            <a:spLocks noGrp="1"/>
          </p:cNvSpPr>
          <p:nvPr>
            <p:ph idx="1"/>
          </p:nvPr>
        </p:nvSpPr>
        <p:spPr>
          <a:xfrm>
            <a:off x="457200" y="1447800"/>
            <a:ext cx="8229600" cy="4525963"/>
          </a:xfrm>
        </p:spPr>
        <p:txBody>
          <a:bodyPr/>
          <a:lstStyle/>
          <a:p>
            <a:r>
              <a:rPr lang="en-US" sz="2400" dirty="0"/>
              <a:t>Breathing air with a high concentration of NO</a:t>
            </a:r>
            <a:r>
              <a:rPr lang="en-US" sz="2400" baseline="-25000" dirty="0"/>
              <a:t>2</a:t>
            </a:r>
            <a:r>
              <a:rPr lang="en-US" sz="2400" dirty="0"/>
              <a:t> can irritate airways in the human respiratory system. </a:t>
            </a:r>
          </a:p>
          <a:p>
            <a:pPr lvl="1"/>
            <a:r>
              <a:rPr lang="en-US" sz="2000" dirty="0"/>
              <a:t>Such exposures over short periods can aggravate respiratory diseases, particularly asthma, leading to respiratory symptoms (such as coughing, wheezing or difficulty breathing), hospital admissions and visits to emergency rooms. </a:t>
            </a:r>
          </a:p>
          <a:p>
            <a:pPr lvl="1"/>
            <a:r>
              <a:rPr lang="en-US" sz="2000" dirty="0"/>
              <a:t>Longer exposures to elevated concentrations of NO</a:t>
            </a:r>
            <a:r>
              <a:rPr lang="en-US" sz="2000" baseline="-25000" dirty="0"/>
              <a:t>2</a:t>
            </a:r>
            <a:r>
              <a:rPr lang="en-US" sz="2000" dirty="0"/>
              <a:t> may contribute to the development of asthma and potentially increase susceptibility to respiratory infections. People with asthma, as well as children and the elderly are generally at greater risk for  the health effects of NO</a:t>
            </a:r>
            <a:r>
              <a:rPr lang="en-US" sz="2000" baseline="-25000" dirty="0"/>
              <a:t>2</a:t>
            </a:r>
            <a:r>
              <a:rPr lang="en-US" sz="2000" dirty="0"/>
              <a:t>.</a:t>
            </a:r>
          </a:p>
          <a:p>
            <a:pPr lvl="1"/>
            <a:r>
              <a:rPr lang="en-US" sz="2000" dirty="0"/>
              <a:t>NO</a:t>
            </a:r>
            <a:r>
              <a:rPr lang="en-US" sz="2000" baseline="-25000" dirty="0"/>
              <a:t>2</a:t>
            </a:r>
            <a:r>
              <a:rPr lang="en-US" sz="2000" dirty="0"/>
              <a:t> along with other NO</a:t>
            </a:r>
            <a:r>
              <a:rPr lang="en-US" sz="2000" baseline="-25000" dirty="0"/>
              <a:t>x</a:t>
            </a:r>
            <a:r>
              <a:rPr lang="en-US" sz="2000" dirty="0"/>
              <a:t>  reacts with other chemicals in the air to form both particulate matter and ozone. Both of these are also harmful when inhaled due to effects on the respiratory system.</a:t>
            </a:r>
          </a:p>
          <a:p>
            <a:endParaRPr lang="en-US" dirty="0"/>
          </a:p>
        </p:txBody>
      </p:sp>
    </p:spTree>
    <p:extLst>
      <p:ext uri="{BB962C8B-B14F-4D97-AF65-F5344CB8AC3E}">
        <p14:creationId xmlns:p14="http://schemas.microsoft.com/office/powerpoint/2010/main" val="2177334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A3BB6-C5DF-415A-8EAB-1C490A1FCADE}"/>
              </a:ext>
            </a:extLst>
          </p:cNvPr>
          <p:cNvSpPr>
            <a:spLocks noGrp="1"/>
          </p:cNvSpPr>
          <p:nvPr>
            <p:ph type="title"/>
          </p:nvPr>
        </p:nvSpPr>
        <p:spPr/>
        <p:txBody>
          <a:bodyPr/>
          <a:lstStyle/>
          <a:p>
            <a:r>
              <a:rPr lang="en-US" dirty="0"/>
              <a:t>Sulfur Oxides</a:t>
            </a:r>
          </a:p>
        </p:txBody>
      </p:sp>
      <p:sp>
        <p:nvSpPr>
          <p:cNvPr id="3" name="Content Placeholder 2">
            <a:extLst>
              <a:ext uri="{FF2B5EF4-FFF2-40B4-BE49-F238E27FC236}">
                <a16:creationId xmlns:a16="http://schemas.microsoft.com/office/drawing/2014/main" id="{B1D22125-046F-42F8-A433-5932C5E1FFE7}"/>
              </a:ext>
            </a:extLst>
          </p:cNvPr>
          <p:cNvSpPr>
            <a:spLocks noGrp="1"/>
          </p:cNvSpPr>
          <p:nvPr>
            <p:ph idx="1"/>
          </p:nvPr>
        </p:nvSpPr>
        <p:spPr>
          <a:xfrm>
            <a:off x="424132" y="1295400"/>
            <a:ext cx="8229600" cy="4525963"/>
          </a:xfrm>
        </p:spPr>
        <p:txBody>
          <a:bodyPr/>
          <a:lstStyle/>
          <a:p>
            <a:r>
              <a:rPr lang="en-US" dirty="0"/>
              <a:t>The largest source of SO</a:t>
            </a:r>
            <a:r>
              <a:rPr lang="en-US" baseline="-25000" dirty="0"/>
              <a:t>2</a:t>
            </a:r>
            <a:r>
              <a:rPr lang="en-US" dirty="0"/>
              <a:t> in the atmosphere is the burning of fossil fuels by power plants and other industrial facilities. </a:t>
            </a:r>
          </a:p>
          <a:p>
            <a:pPr marL="0" indent="0">
              <a:buNone/>
            </a:pPr>
            <a:r>
              <a:rPr lang="en-US" dirty="0"/>
              <a:t>Smaller sources of SO</a:t>
            </a:r>
            <a:r>
              <a:rPr lang="en-US" baseline="-25000" dirty="0"/>
              <a:t>2</a:t>
            </a:r>
            <a:r>
              <a:rPr lang="en-US" dirty="0"/>
              <a:t> emissions include:</a:t>
            </a:r>
          </a:p>
          <a:p>
            <a:pPr lvl="1"/>
            <a:r>
              <a:rPr lang="en-US" dirty="0"/>
              <a:t>industrial processes such as extracting metal from ore</a:t>
            </a:r>
          </a:p>
          <a:p>
            <a:pPr lvl="1"/>
            <a:r>
              <a:rPr lang="en-US" dirty="0"/>
              <a:t>natural sources such as volcanoes</a:t>
            </a:r>
          </a:p>
          <a:p>
            <a:pPr lvl="1"/>
            <a:r>
              <a:rPr lang="en-US" dirty="0"/>
              <a:t>and locomotives, ships and other vehicles and heavy equipment that burn fuel with a high sulfur content.    </a:t>
            </a:r>
          </a:p>
        </p:txBody>
      </p:sp>
    </p:spTree>
    <p:extLst>
      <p:ext uri="{BB962C8B-B14F-4D97-AF65-F5344CB8AC3E}">
        <p14:creationId xmlns:p14="http://schemas.microsoft.com/office/powerpoint/2010/main" val="4207533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593D4-3215-4463-8CD0-6CEC9F8B6671}"/>
              </a:ext>
            </a:extLst>
          </p:cNvPr>
          <p:cNvSpPr>
            <a:spLocks noGrp="1"/>
          </p:cNvSpPr>
          <p:nvPr>
            <p:ph type="title"/>
          </p:nvPr>
        </p:nvSpPr>
        <p:spPr/>
        <p:txBody>
          <a:bodyPr/>
          <a:lstStyle/>
          <a:p>
            <a:r>
              <a:rPr lang="en-US" dirty="0"/>
              <a:t>Sulfur Oxides</a:t>
            </a:r>
          </a:p>
        </p:txBody>
      </p:sp>
      <p:sp>
        <p:nvSpPr>
          <p:cNvPr id="3" name="Content Placeholder 2">
            <a:extLst>
              <a:ext uri="{FF2B5EF4-FFF2-40B4-BE49-F238E27FC236}">
                <a16:creationId xmlns:a16="http://schemas.microsoft.com/office/drawing/2014/main" id="{1A10B8AE-A91B-40B9-B09A-1FEB1DEFCDCF}"/>
              </a:ext>
            </a:extLst>
          </p:cNvPr>
          <p:cNvSpPr>
            <a:spLocks noGrp="1"/>
          </p:cNvSpPr>
          <p:nvPr>
            <p:ph idx="1"/>
          </p:nvPr>
        </p:nvSpPr>
        <p:spPr>
          <a:xfrm>
            <a:off x="457200" y="1295400"/>
            <a:ext cx="8229600" cy="4525963"/>
          </a:xfrm>
        </p:spPr>
        <p:txBody>
          <a:bodyPr/>
          <a:lstStyle/>
          <a:p>
            <a:r>
              <a:rPr lang="en-US" sz="2400" dirty="0"/>
              <a:t>At high concentrations, gaseous SO</a:t>
            </a:r>
            <a:r>
              <a:rPr lang="en-US" sz="2400" baseline="-25000" dirty="0"/>
              <a:t>2</a:t>
            </a:r>
            <a:r>
              <a:rPr lang="en-US" sz="2400" dirty="0"/>
              <a:t> can harm trees and plants by damaging foliage and decreasing growth and can contribute to acid rain which can harm sensitive ecosystems. </a:t>
            </a:r>
          </a:p>
          <a:p>
            <a:r>
              <a:rPr lang="en-US" sz="2400" dirty="0"/>
              <a:t>Short-term exposures to SO</a:t>
            </a:r>
            <a:r>
              <a:rPr lang="en-US" sz="2400" baseline="-25000" dirty="0"/>
              <a:t>2</a:t>
            </a:r>
            <a:r>
              <a:rPr lang="en-US" sz="2400" dirty="0"/>
              <a:t> can harm the human respiratory system and make breathing difficult. Children, the elderly, and those who suffer from asthma are particularly sensitive to effects of SO</a:t>
            </a:r>
            <a:r>
              <a:rPr lang="en-US" sz="2400" baseline="-25000" dirty="0"/>
              <a:t>2</a:t>
            </a:r>
            <a:r>
              <a:rPr lang="en-US" sz="2400" dirty="0"/>
              <a:t>.</a:t>
            </a:r>
          </a:p>
        </p:txBody>
      </p:sp>
      <p:pic>
        <p:nvPicPr>
          <p:cNvPr id="4" name="Picture 3">
            <a:extLst>
              <a:ext uri="{FF2B5EF4-FFF2-40B4-BE49-F238E27FC236}">
                <a16:creationId xmlns:a16="http://schemas.microsoft.com/office/drawing/2014/main" id="{3BC4255E-9207-4ECF-B9FD-08802FF8284C}"/>
              </a:ext>
            </a:extLst>
          </p:cNvPr>
          <p:cNvPicPr>
            <a:picLocks noChangeAspect="1"/>
          </p:cNvPicPr>
          <p:nvPr/>
        </p:nvPicPr>
        <p:blipFill>
          <a:blip r:embed="rId3"/>
          <a:stretch>
            <a:fillRect/>
          </a:stretch>
        </p:blipFill>
        <p:spPr>
          <a:xfrm>
            <a:off x="2734529" y="4232963"/>
            <a:ext cx="2097206" cy="1871634"/>
          </a:xfrm>
          <a:prstGeom prst="rect">
            <a:avLst/>
          </a:prstGeom>
        </p:spPr>
      </p:pic>
      <p:pic>
        <p:nvPicPr>
          <p:cNvPr id="6" name="Picture 5">
            <a:extLst>
              <a:ext uri="{FF2B5EF4-FFF2-40B4-BE49-F238E27FC236}">
                <a16:creationId xmlns:a16="http://schemas.microsoft.com/office/drawing/2014/main" id="{7BE5AF6B-165D-44A7-BC37-0A1EA5C0CEFD}"/>
              </a:ext>
            </a:extLst>
          </p:cNvPr>
          <p:cNvPicPr>
            <a:picLocks noChangeAspect="1"/>
          </p:cNvPicPr>
          <p:nvPr/>
        </p:nvPicPr>
        <p:blipFill>
          <a:blip r:embed="rId4"/>
          <a:stretch>
            <a:fillRect/>
          </a:stretch>
        </p:blipFill>
        <p:spPr>
          <a:xfrm>
            <a:off x="5019091" y="3886200"/>
            <a:ext cx="3343329" cy="2218397"/>
          </a:xfrm>
          <a:prstGeom prst="rect">
            <a:avLst/>
          </a:prstGeom>
        </p:spPr>
      </p:pic>
      <p:pic>
        <p:nvPicPr>
          <p:cNvPr id="7" name="Picture 6">
            <a:extLst>
              <a:ext uri="{FF2B5EF4-FFF2-40B4-BE49-F238E27FC236}">
                <a16:creationId xmlns:a16="http://schemas.microsoft.com/office/drawing/2014/main" id="{8279A217-C6A5-4EB1-B747-4DD9A59793D1}"/>
              </a:ext>
            </a:extLst>
          </p:cNvPr>
          <p:cNvPicPr>
            <a:picLocks noChangeAspect="1"/>
          </p:cNvPicPr>
          <p:nvPr/>
        </p:nvPicPr>
        <p:blipFill>
          <a:blip r:embed="rId5"/>
          <a:stretch>
            <a:fillRect/>
          </a:stretch>
        </p:blipFill>
        <p:spPr>
          <a:xfrm>
            <a:off x="990600" y="4678266"/>
            <a:ext cx="1571813" cy="981028"/>
          </a:xfrm>
          <a:prstGeom prst="rect">
            <a:avLst/>
          </a:prstGeom>
        </p:spPr>
      </p:pic>
    </p:spTree>
    <p:extLst>
      <p:ext uri="{BB962C8B-B14F-4D97-AF65-F5344CB8AC3E}">
        <p14:creationId xmlns:p14="http://schemas.microsoft.com/office/powerpoint/2010/main" val="1781773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819E6-D64A-49C0-908A-D178DE403E6B}"/>
              </a:ext>
            </a:extLst>
          </p:cNvPr>
          <p:cNvSpPr>
            <a:spLocks noGrp="1"/>
          </p:cNvSpPr>
          <p:nvPr>
            <p:ph type="title"/>
          </p:nvPr>
        </p:nvSpPr>
        <p:spPr>
          <a:xfrm>
            <a:off x="457200" y="533400"/>
            <a:ext cx="8229600" cy="1143000"/>
          </a:xfrm>
        </p:spPr>
        <p:txBody>
          <a:bodyPr>
            <a:normAutofit fontScale="90000"/>
          </a:bodyPr>
          <a:lstStyle/>
          <a:p>
            <a:r>
              <a:rPr lang="en-US" dirty="0"/>
              <a:t>Why Should We Care About Air Pollution?</a:t>
            </a:r>
          </a:p>
        </p:txBody>
      </p:sp>
      <p:sp>
        <p:nvSpPr>
          <p:cNvPr id="3" name="Content Placeholder 2">
            <a:extLst>
              <a:ext uri="{FF2B5EF4-FFF2-40B4-BE49-F238E27FC236}">
                <a16:creationId xmlns:a16="http://schemas.microsoft.com/office/drawing/2014/main" id="{22AD87F5-9ABC-4D95-9422-27FB5DA8411A}"/>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7405AF48-C391-4E16-83C8-5E95EFAF6053}"/>
              </a:ext>
            </a:extLst>
          </p:cNvPr>
          <p:cNvPicPr>
            <a:picLocks noChangeAspect="1"/>
          </p:cNvPicPr>
          <p:nvPr/>
        </p:nvPicPr>
        <p:blipFill>
          <a:blip r:embed="rId3"/>
          <a:stretch>
            <a:fillRect/>
          </a:stretch>
        </p:blipFill>
        <p:spPr>
          <a:xfrm>
            <a:off x="2309018" y="1706880"/>
            <a:ext cx="4525963" cy="4525963"/>
          </a:xfrm>
          <a:prstGeom prst="rect">
            <a:avLst/>
          </a:prstGeom>
        </p:spPr>
      </p:pic>
    </p:spTree>
    <p:extLst>
      <p:ext uri="{BB962C8B-B14F-4D97-AF65-F5344CB8AC3E}">
        <p14:creationId xmlns:p14="http://schemas.microsoft.com/office/powerpoint/2010/main" val="3501915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5E340-EC1D-4D65-BE35-10D5BEB57AEB}"/>
              </a:ext>
            </a:extLst>
          </p:cNvPr>
          <p:cNvSpPr>
            <a:spLocks noGrp="1"/>
          </p:cNvSpPr>
          <p:nvPr>
            <p:ph type="title"/>
          </p:nvPr>
        </p:nvSpPr>
        <p:spPr>
          <a:xfrm>
            <a:off x="457200" y="609600"/>
            <a:ext cx="8229600" cy="1143000"/>
          </a:xfrm>
        </p:spPr>
        <p:txBody>
          <a:bodyPr>
            <a:normAutofit fontScale="90000"/>
          </a:bodyPr>
          <a:lstStyle/>
          <a:p>
            <a:br>
              <a:rPr lang="en-US" b="0" dirty="0"/>
            </a:br>
            <a:r>
              <a:rPr lang="en-US" b="0" dirty="0"/>
              <a:t>NASA: U.S. air quality improving (1:55)</a:t>
            </a:r>
            <a:br>
              <a:rPr lang="en-US" b="0" dirty="0"/>
            </a:br>
            <a:endParaRPr lang="en-US" dirty="0"/>
          </a:p>
        </p:txBody>
      </p:sp>
      <p:pic>
        <p:nvPicPr>
          <p:cNvPr id="4" name="Online Media 3">
            <a:hlinkClick r:id="" action="ppaction://media"/>
            <a:extLst>
              <a:ext uri="{FF2B5EF4-FFF2-40B4-BE49-F238E27FC236}">
                <a16:creationId xmlns:a16="http://schemas.microsoft.com/office/drawing/2014/main" id="{C0B2062E-5687-4174-B381-709572A53EDC}"/>
              </a:ext>
            </a:extLst>
          </p:cNvPr>
          <p:cNvPicPr>
            <a:picLocks noGrp="1" noRot="1" noChangeAspect="1"/>
          </p:cNvPicPr>
          <p:nvPr>
            <p:ph idx="1"/>
            <a:videoFile r:link="rId1"/>
          </p:nvPr>
        </p:nvPicPr>
        <p:blipFill>
          <a:blip r:embed="rId4"/>
          <a:stretch>
            <a:fillRect/>
          </a:stretch>
        </p:blipFill>
        <p:spPr>
          <a:xfrm>
            <a:off x="1981200" y="1905000"/>
            <a:ext cx="5181600" cy="3886200"/>
          </a:xfrm>
          <a:prstGeom prst="rect">
            <a:avLst/>
          </a:prstGeom>
        </p:spPr>
      </p:pic>
    </p:spTree>
    <p:extLst>
      <p:ext uri="{BB962C8B-B14F-4D97-AF65-F5344CB8AC3E}">
        <p14:creationId xmlns:p14="http://schemas.microsoft.com/office/powerpoint/2010/main" val="3994251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70690-A713-48A4-8707-463FB22986A0}"/>
              </a:ext>
            </a:extLst>
          </p:cNvPr>
          <p:cNvSpPr>
            <a:spLocks noGrp="1"/>
          </p:cNvSpPr>
          <p:nvPr>
            <p:ph type="title"/>
          </p:nvPr>
        </p:nvSpPr>
        <p:spPr>
          <a:xfrm>
            <a:off x="457200" y="381000"/>
            <a:ext cx="8229600" cy="1143000"/>
          </a:xfrm>
        </p:spPr>
        <p:txBody>
          <a:bodyPr>
            <a:normAutofit fontScale="90000"/>
          </a:bodyPr>
          <a:lstStyle/>
          <a:p>
            <a:r>
              <a:rPr lang="en-US" dirty="0"/>
              <a:t>What is the Air Quality Today in Your Town?</a:t>
            </a:r>
          </a:p>
        </p:txBody>
      </p:sp>
      <p:sp>
        <p:nvSpPr>
          <p:cNvPr id="3" name="Content Placeholder 2">
            <a:extLst>
              <a:ext uri="{FF2B5EF4-FFF2-40B4-BE49-F238E27FC236}">
                <a16:creationId xmlns:a16="http://schemas.microsoft.com/office/drawing/2014/main" id="{5DFF6BD4-E273-4D99-B289-37A4372D2D5A}"/>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43D4C904-A0DF-4673-ACF9-44FD00AF752B}"/>
              </a:ext>
            </a:extLst>
          </p:cNvPr>
          <p:cNvPicPr>
            <a:picLocks noChangeAspect="1"/>
          </p:cNvPicPr>
          <p:nvPr/>
        </p:nvPicPr>
        <p:blipFill>
          <a:blip r:embed="rId3"/>
          <a:stretch>
            <a:fillRect/>
          </a:stretch>
        </p:blipFill>
        <p:spPr>
          <a:xfrm>
            <a:off x="2862871" y="1691480"/>
            <a:ext cx="3418258" cy="4343402"/>
          </a:xfrm>
          <a:prstGeom prst="rect">
            <a:avLst/>
          </a:prstGeom>
        </p:spPr>
      </p:pic>
    </p:spTree>
    <p:extLst>
      <p:ext uri="{BB962C8B-B14F-4D97-AF65-F5344CB8AC3E}">
        <p14:creationId xmlns:p14="http://schemas.microsoft.com/office/powerpoint/2010/main" val="1696218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828800" y="3505200"/>
            <a:ext cx="5486400" cy="1954819"/>
          </a:xfrm>
        </p:spPr>
        <p:txBody>
          <a:bodyPr anchor="ctr">
            <a:noAutofit/>
          </a:bodyPr>
          <a:lstStyle/>
          <a:p>
            <a:pPr algn="ctr" eaLnBrk="1" hangingPunct="1">
              <a:defRPr/>
            </a:pPr>
            <a:br>
              <a:rPr lang="en-US" sz="2000" b="0" dirty="0">
                <a:solidFill>
                  <a:schemeClr val="accent1">
                    <a:lumMod val="50000"/>
                  </a:schemeClr>
                </a:solidFill>
                <a:latin typeface="Arial" pitchFamily="34" charset="0"/>
                <a:cs typeface="Arial" pitchFamily="34" charset="0"/>
              </a:rPr>
            </a:br>
            <a:r>
              <a:rPr lang="en-US" sz="2000" i="1" dirty="0">
                <a:solidFill>
                  <a:schemeClr val="accent1">
                    <a:lumMod val="50000"/>
                  </a:schemeClr>
                </a:solidFill>
                <a:latin typeface="Arial" pitchFamily="34" charset="0"/>
                <a:cs typeface="Arial" pitchFamily="34" charset="0"/>
              </a:rPr>
              <a:t>www.maine.gov/dep</a:t>
            </a:r>
            <a:endParaRPr lang="en-US" sz="2000" b="0" dirty="0">
              <a:solidFill>
                <a:schemeClr val="accent1">
                  <a:lumMod val="50000"/>
                </a:schemeClr>
              </a:solidFill>
              <a:latin typeface="Arial" pitchFamily="34" charset="0"/>
              <a:cs typeface="Arial" pitchFamily="34" charset="0"/>
            </a:endParaRPr>
          </a:p>
        </p:txBody>
      </p:sp>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i="1" dirty="0">
                <a:latin typeface="Arial" pitchFamily="34" charset="0"/>
                <a:cs typeface="Arial" pitchFamily="34" charset="0"/>
              </a:rPr>
              <a:t>                  			</a:t>
            </a:r>
            <a:endParaRPr lang="en-US" i="1" dirty="0">
              <a:solidFill>
                <a:schemeClr val="bg1"/>
              </a:solidFill>
              <a:latin typeface="Arial" pitchFamily="34" charset="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8" name="Rectangle 7"/>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2E31A-5513-459E-ACDD-CA1DB6FB258E}"/>
              </a:ext>
            </a:extLst>
          </p:cNvPr>
          <p:cNvSpPr>
            <a:spLocks noGrp="1"/>
          </p:cNvSpPr>
          <p:nvPr>
            <p:ph type="title"/>
          </p:nvPr>
        </p:nvSpPr>
        <p:spPr/>
        <p:txBody>
          <a:bodyPr/>
          <a:lstStyle/>
          <a:p>
            <a:r>
              <a:rPr lang="en-US" dirty="0"/>
              <a:t>Air Pollution</a:t>
            </a:r>
          </a:p>
        </p:txBody>
      </p:sp>
      <p:sp>
        <p:nvSpPr>
          <p:cNvPr id="3" name="Content Placeholder 2">
            <a:extLst>
              <a:ext uri="{FF2B5EF4-FFF2-40B4-BE49-F238E27FC236}">
                <a16:creationId xmlns:a16="http://schemas.microsoft.com/office/drawing/2014/main" id="{635D2530-B54E-4706-A4B0-EFD49D55F264}"/>
              </a:ext>
            </a:extLst>
          </p:cNvPr>
          <p:cNvSpPr>
            <a:spLocks noGrp="1"/>
          </p:cNvSpPr>
          <p:nvPr>
            <p:ph idx="1"/>
          </p:nvPr>
        </p:nvSpPr>
        <p:spPr>
          <a:xfrm>
            <a:off x="430237" y="1417638"/>
            <a:ext cx="8229600" cy="4525963"/>
          </a:xfrm>
        </p:spPr>
        <p:txBody>
          <a:bodyPr/>
          <a:lstStyle/>
          <a:p>
            <a:r>
              <a:rPr lang="en-US" dirty="0"/>
              <a:t>The Clean Air Act requires EPA to set National Ambient Air Quality Standards (NAAQS)  for six common air pollutants (also known as “criteria air pollutants"). </a:t>
            </a:r>
          </a:p>
          <a:p>
            <a:r>
              <a:rPr lang="en-US" dirty="0"/>
              <a:t>These pollutants are found all over the U.S., some from natural sources and some from man-made sources.</a:t>
            </a:r>
          </a:p>
          <a:p>
            <a:r>
              <a:rPr lang="en-US" dirty="0"/>
              <a:t>They can harm your health and the environment, and cause property damage.</a:t>
            </a:r>
          </a:p>
        </p:txBody>
      </p:sp>
    </p:spTree>
    <p:extLst>
      <p:ext uri="{BB962C8B-B14F-4D97-AF65-F5344CB8AC3E}">
        <p14:creationId xmlns:p14="http://schemas.microsoft.com/office/powerpoint/2010/main" val="2764162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FA216-BAC6-43E0-8D6F-4E2500C0ED5F}"/>
              </a:ext>
            </a:extLst>
          </p:cNvPr>
          <p:cNvSpPr>
            <a:spLocks noGrp="1"/>
          </p:cNvSpPr>
          <p:nvPr>
            <p:ph type="title"/>
          </p:nvPr>
        </p:nvSpPr>
        <p:spPr>
          <a:xfrm>
            <a:off x="457200" y="304800"/>
            <a:ext cx="8229600" cy="1143000"/>
          </a:xfrm>
        </p:spPr>
        <p:txBody>
          <a:bodyPr/>
          <a:lstStyle/>
          <a:p>
            <a:r>
              <a:rPr lang="en-US" dirty="0"/>
              <a:t>Criteria Air Pollutants</a:t>
            </a:r>
          </a:p>
        </p:txBody>
      </p:sp>
      <p:sp>
        <p:nvSpPr>
          <p:cNvPr id="3" name="Content Placeholder 2">
            <a:extLst>
              <a:ext uri="{FF2B5EF4-FFF2-40B4-BE49-F238E27FC236}">
                <a16:creationId xmlns:a16="http://schemas.microsoft.com/office/drawing/2014/main" id="{54E8FD00-94C6-42FA-88AF-71DD04A445EB}"/>
              </a:ext>
            </a:extLst>
          </p:cNvPr>
          <p:cNvSpPr>
            <a:spLocks noGrp="1"/>
          </p:cNvSpPr>
          <p:nvPr>
            <p:ph idx="1"/>
          </p:nvPr>
        </p:nvSpPr>
        <p:spPr/>
        <p:txBody>
          <a:bodyPr/>
          <a:lstStyle/>
          <a:p>
            <a:r>
              <a:rPr lang="en-US" dirty="0"/>
              <a:t>carbon monoxide</a:t>
            </a:r>
          </a:p>
          <a:p>
            <a:r>
              <a:rPr lang="en-US" dirty="0"/>
              <a:t>lead</a:t>
            </a:r>
          </a:p>
          <a:p>
            <a:r>
              <a:rPr lang="en-US" dirty="0"/>
              <a:t>ground-level ozone</a:t>
            </a:r>
          </a:p>
          <a:p>
            <a:r>
              <a:rPr lang="en-US" dirty="0"/>
              <a:t>particulate matter</a:t>
            </a:r>
          </a:p>
          <a:p>
            <a:r>
              <a:rPr lang="en-US" dirty="0"/>
              <a:t>nitrogen dioxide</a:t>
            </a:r>
          </a:p>
          <a:p>
            <a:r>
              <a:rPr lang="en-US" dirty="0"/>
              <a:t>sulfur dioxide</a:t>
            </a:r>
          </a:p>
        </p:txBody>
      </p:sp>
      <p:pic>
        <p:nvPicPr>
          <p:cNvPr id="4" name="Picture 3">
            <a:extLst>
              <a:ext uri="{FF2B5EF4-FFF2-40B4-BE49-F238E27FC236}">
                <a16:creationId xmlns:a16="http://schemas.microsoft.com/office/drawing/2014/main" id="{26343A59-68BD-452C-809D-10B18440B601}"/>
              </a:ext>
            </a:extLst>
          </p:cNvPr>
          <p:cNvPicPr>
            <a:picLocks noChangeAspect="1"/>
          </p:cNvPicPr>
          <p:nvPr/>
        </p:nvPicPr>
        <p:blipFill>
          <a:blip r:embed="rId3"/>
          <a:stretch>
            <a:fillRect/>
          </a:stretch>
        </p:blipFill>
        <p:spPr>
          <a:xfrm>
            <a:off x="4572000" y="3230563"/>
            <a:ext cx="4212945" cy="2895600"/>
          </a:xfrm>
          <a:prstGeom prst="rect">
            <a:avLst/>
          </a:prstGeom>
        </p:spPr>
      </p:pic>
    </p:spTree>
    <p:extLst>
      <p:ext uri="{BB962C8B-B14F-4D97-AF65-F5344CB8AC3E}">
        <p14:creationId xmlns:p14="http://schemas.microsoft.com/office/powerpoint/2010/main" val="788143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E4F24-0A91-4883-9451-DD0D8A8D665F}"/>
              </a:ext>
            </a:extLst>
          </p:cNvPr>
          <p:cNvSpPr>
            <a:spLocks noGrp="1"/>
          </p:cNvSpPr>
          <p:nvPr>
            <p:ph type="title"/>
          </p:nvPr>
        </p:nvSpPr>
        <p:spPr/>
        <p:txBody>
          <a:bodyPr>
            <a:normAutofit/>
          </a:bodyPr>
          <a:lstStyle/>
          <a:p>
            <a:r>
              <a:rPr lang="en-US" dirty="0"/>
              <a:t>Carbon Monoxide</a:t>
            </a:r>
          </a:p>
        </p:txBody>
      </p:sp>
      <p:sp>
        <p:nvSpPr>
          <p:cNvPr id="3" name="Content Placeholder 2">
            <a:extLst>
              <a:ext uri="{FF2B5EF4-FFF2-40B4-BE49-F238E27FC236}">
                <a16:creationId xmlns:a16="http://schemas.microsoft.com/office/drawing/2014/main" id="{868E597D-159B-40C0-9518-9386B2B21C45}"/>
              </a:ext>
            </a:extLst>
          </p:cNvPr>
          <p:cNvSpPr>
            <a:spLocks noGrp="1"/>
          </p:cNvSpPr>
          <p:nvPr>
            <p:ph idx="1"/>
          </p:nvPr>
        </p:nvSpPr>
        <p:spPr/>
        <p:txBody>
          <a:bodyPr/>
          <a:lstStyle/>
          <a:p>
            <a:pPr>
              <a:defRPr/>
            </a:pPr>
            <a:r>
              <a:rPr lang="en-US" sz="2400" dirty="0"/>
              <a:t>Incomplete oxidation of carbon results in the production of carbon monoxide.</a:t>
            </a:r>
          </a:p>
          <a:p>
            <a:pPr lvl="1">
              <a:defRPr/>
            </a:pPr>
            <a:r>
              <a:rPr lang="en-US" sz="2400" dirty="0"/>
              <a:t>Natural CO formation occurs from photochemical reactions in the troposphere, volcanoes, forest fires, etc.</a:t>
            </a:r>
          </a:p>
          <a:p>
            <a:pPr>
              <a:defRPr/>
            </a:pPr>
            <a:r>
              <a:rPr lang="en-US" sz="2800" dirty="0"/>
              <a:t>Breathing air with a high concentration of CO reduces the amount of oxygen that can be transported in the blood stream to critical organs like the heart and brain.</a:t>
            </a:r>
          </a:p>
          <a:p>
            <a:r>
              <a:rPr lang="en-US" sz="2400" dirty="0"/>
              <a:t>At very high levels, which are possible indoors or in other enclosed environments, CO can cause dizziness, confusion, unconsciousness and death.</a:t>
            </a:r>
          </a:p>
          <a:p>
            <a:endParaRPr lang="en-US" dirty="0"/>
          </a:p>
        </p:txBody>
      </p:sp>
      <p:pic>
        <p:nvPicPr>
          <p:cNvPr id="4" name="Picture 3">
            <a:extLst>
              <a:ext uri="{FF2B5EF4-FFF2-40B4-BE49-F238E27FC236}">
                <a16:creationId xmlns:a16="http://schemas.microsoft.com/office/drawing/2014/main" id="{5CB24262-F970-483B-AC50-7CC33795874A}"/>
              </a:ext>
            </a:extLst>
          </p:cNvPr>
          <p:cNvPicPr>
            <a:picLocks noChangeAspect="1"/>
          </p:cNvPicPr>
          <p:nvPr/>
        </p:nvPicPr>
        <p:blipFill>
          <a:blip r:embed="rId3"/>
          <a:stretch>
            <a:fillRect/>
          </a:stretch>
        </p:blipFill>
        <p:spPr>
          <a:xfrm>
            <a:off x="7711440" y="562675"/>
            <a:ext cx="990600" cy="946244"/>
          </a:xfrm>
          <a:prstGeom prst="rect">
            <a:avLst/>
          </a:prstGeom>
        </p:spPr>
      </p:pic>
    </p:spTree>
    <p:extLst>
      <p:ext uri="{BB962C8B-B14F-4D97-AF65-F5344CB8AC3E}">
        <p14:creationId xmlns:p14="http://schemas.microsoft.com/office/powerpoint/2010/main" val="1696101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9138F-0994-4E02-AAAE-C2A27AA1C0D7}"/>
              </a:ext>
            </a:extLst>
          </p:cNvPr>
          <p:cNvSpPr>
            <a:spLocks noGrp="1"/>
          </p:cNvSpPr>
          <p:nvPr>
            <p:ph type="title"/>
          </p:nvPr>
        </p:nvSpPr>
        <p:spPr>
          <a:xfrm>
            <a:off x="457200" y="381000"/>
            <a:ext cx="8229600" cy="1143000"/>
          </a:xfrm>
        </p:spPr>
        <p:txBody>
          <a:bodyPr/>
          <a:lstStyle/>
          <a:p>
            <a:r>
              <a:rPr lang="en-US" dirty="0"/>
              <a:t>Lead</a:t>
            </a:r>
          </a:p>
        </p:txBody>
      </p:sp>
      <p:sp>
        <p:nvSpPr>
          <p:cNvPr id="3" name="Content Placeholder 2">
            <a:extLst>
              <a:ext uri="{FF2B5EF4-FFF2-40B4-BE49-F238E27FC236}">
                <a16:creationId xmlns:a16="http://schemas.microsoft.com/office/drawing/2014/main" id="{26478E84-5052-4B32-BFBC-3558AF345117}"/>
              </a:ext>
            </a:extLst>
          </p:cNvPr>
          <p:cNvSpPr>
            <a:spLocks noGrp="1"/>
          </p:cNvSpPr>
          <p:nvPr>
            <p:ph idx="1"/>
          </p:nvPr>
        </p:nvSpPr>
        <p:spPr>
          <a:xfrm>
            <a:off x="457200" y="1295400"/>
            <a:ext cx="8229600" cy="4525963"/>
          </a:xfrm>
        </p:spPr>
        <p:txBody>
          <a:bodyPr/>
          <a:lstStyle/>
          <a:p>
            <a:r>
              <a:rPr lang="en-US" sz="2400" dirty="0"/>
              <a:t>Sources of lead emissions vary from one area to another. </a:t>
            </a:r>
          </a:p>
          <a:p>
            <a:pPr lvl="1"/>
            <a:r>
              <a:rPr lang="en-US" sz="2000" dirty="0"/>
              <a:t>At the national level, major sources of lead in the air are ore and metals processing and piston-engine aircraft operating on leaded aviation fuel. </a:t>
            </a:r>
          </a:p>
          <a:p>
            <a:pPr lvl="1"/>
            <a:r>
              <a:rPr lang="en-US" sz="2000" dirty="0"/>
              <a:t>Other sources are waste incinerators, utilities, and lead-acid battery manufacturers. The highest air concentrations of lead are usually found near lead smelters.</a:t>
            </a:r>
          </a:p>
          <a:p>
            <a:pPr lvl="1"/>
            <a:r>
              <a:rPr lang="en-US" sz="2000" dirty="0"/>
              <a:t>Volcanic activity and airborne soil are the primary natural sources of atmospheric lead.</a:t>
            </a:r>
          </a:p>
          <a:p>
            <a:endParaRPr lang="en-US" dirty="0"/>
          </a:p>
        </p:txBody>
      </p:sp>
      <p:pic>
        <p:nvPicPr>
          <p:cNvPr id="6" name="Picture 5">
            <a:extLst>
              <a:ext uri="{FF2B5EF4-FFF2-40B4-BE49-F238E27FC236}">
                <a16:creationId xmlns:a16="http://schemas.microsoft.com/office/drawing/2014/main" id="{9D5DAD70-81F1-4276-996B-1143C203BAD7}"/>
              </a:ext>
            </a:extLst>
          </p:cNvPr>
          <p:cNvPicPr>
            <a:picLocks noChangeAspect="1"/>
          </p:cNvPicPr>
          <p:nvPr/>
        </p:nvPicPr>
        <p:blipFill>
          <a:blip r:embed="rId3"/>
          <a:stretch>
            <a:fillRect/>
          </a:stretch>
        </p:blipFill>
        <p:spPr>
          <a:xfrm>
            <a:off x="3336051" y="4516438"/>
            <a:ext cx="2705100" cy="1685925"/>
          </a:xfrm>
          <a:prstGeom prst="rect">
            <a:avLst/>
          </a:prstGeom>
        </p:spPr>
      </p:pic>
      <p:pic>
        <p:nvPicPr>
          <p:cNvPr id="7" name="Picture 6">
            <a:extLst>
              <a:ext uri="{FF2B5EF4-FFF2-40B4-BE49-F238E27FC236}">
                <a16:creationId xmlns:a16="http://schemas.microsoft.com/office/drawing/2014/main" id="{E3D11238-E4ED-4BF1-B678-64688555B4A1}"/>
              </a:ext>
            </a:extLst>
          </p:cNvPr>
          <p:cNvPicPr>
            <a:picLocks noChangeAspect="1"/>
          </p:cNvPicPr>
          <p:nvPr/>
        </p:nvPicPr>
        <p:blipFill>
          <a:blip r:embed="rId4"/>
          <a:stretch>
            <a:fillRect/>
          </a:stretch>
        </p:blipFill>
        <p:spPr>
          <a:xfrm>
            <a:off x="6212601" y="4516437"/>
            <a:ext cx="2245599" cy="1685926"/>
          </a:xfrm>
          <a:prstGeom prst="rect">
            <a:avLst/>
          </a:prstGeom>
        </p:spPr>
      </p:pic>
      <p:pic>
        <p:nvPicPr>
          <p:cNvPr id="8" name="Picture 7">
            <a:extLst>
              <a:ext uri="{FF2B5EF4-FFF2-40B4-BE49-F238E27FC236}">
                <a16:creationId xmlns:a16="http://schemas.microsoft.com/office/drawing/2014/main" id="{00A405D1-CEE8-4058-B56D-CA6FF770B313}"/>
              </a:ext>
            </a:extLst>
          </p:cNvPr>
          <p:cNvPicPr>
            <a:picLocks noChangeAspect="1"/>
          </p:cNvPicPr>
          <p:nvPr/>
        </p:nvPicPr>
        <p:blipFill>
          <a:blip r:embed="rId5"/>
          <a:stretch>
            <a:fillRect/>
          </a:stretch>
        </p:blipFill>
        <p:spPr>
          <a:xfrm>
            <a:off x="633567" y="4516437"/>
            <a:ext cx="2531034" cy="1685926"/>
          </a:xfrm>
          <a:prstGeom prst="rect">
            <a:avLst/>
          </a:prstGeom>
        </p:spPr>
      </p:pic>
    </p:spTree>
    <p:extLst>
      <p:ext uri="{BB962C8B-B14F-4D97-AF65-F5344CB8AC3E}">
        <p14:creationId xmlns:p14="http://schemas.microsoft.com/office/powerpoint/2010/main" val="203417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DBCBF-7EBE-46C0-9E87-60D45927C77D}"/>
              </a:ext>
            </a:extLst>
          </p:cNvPr>
          <p:cNvSpPr>
            <a:spLocks noGrp="1"/>
          </p:cNvSpPr>
          <p:nvPr>
            <p:ph type="title"/>
          </p:nvPr>
        </p:nvSpPr>
        <p:spPr>
          <a:xfrm>
            <a:off x="457200" y="381000"/>
            <a:ext cx="8229600" cy="1143000"/>
          </a:xfrm>
        </p:spPr>
        <p:txBody>
          <a:bodyPr/>
          <a:lstStyle/>
          <a:p>
            <a:r>
              <a:rPr lang="en-US" dirty="0"/>
              <a:t>Lead</a:t>
            </a:r>
          </a:p>
        </p:txBody>
      </p:sp>
      <p:sp>
        <p:nvSpPr>
          <p:cNvPr id="3" name="Content Placeholder 2">
            <a:extLst>
              <a:ext uri="{FF2B5EF4-FFF2-40B4-BE49-F238E27FC236}">
                <a16:creationId xmlns:a16="http://schemas.microsoft.com/office/drawing/2014/main" id="{4AB095B1-DEBA-4C19-BDBD-50BCB5F27403}"/>
              </a:ext>
            </a:extLst>
          </p:cNvPr>
          <p:cNvSpPr>
            <a:spLocks noGrp="1"/>
          </p:cNvSpPr>
          <p:nvPr>
            <p:ph idx="1"/>
          </p:nvPr>
        </p:nvSpPr>
        <p:spPr/>
        <p:txBody>
          <a:bodyPr/>
          <a:lstStyle/>
          <a:p>
            <a:r>
              <a:rPr lang="en-US" dirty="0"/>
              <a:t>As a result of EPA's regulatory efforts including the removal of lead from motor vehicle gasoline, levels of lead in the air decreased by</a:t>
            </a:r>
            <a:r>
              <a:rPr lang="en-US" b="1" dirty="0"/>
              <a:t> 98 </a:t>
            </a:r>
            <a:r>
              <a:rPr lang="en-US" dirty="0"/>
              <a:t>percent between 1980 and 2014.</a:t>
            </a:r>
          </a:p>
          <a:p>
            <a:endParaRPr lang="en-US" dirty="0"/>
          </a:p>
        </p:txBody>
      </p:sp>
      <p:pic>
        <p:nvPicPr>
          <p:cNvPr id="4" name="Picture 3">
            <a:extLst>
              <a:ext uri="{FF2B5EF4-FFF2-40B4-BE49-F238E27FC236}">
                <a16:creationId xmlns:a16="http://schemas.microsoft.com/office/drawing/2014/main" id="{A2BE6CC9-2C39-43C8-AC94-53F54534D18F}"/>
              </a:ext>
            </a:extLst>
          </p:cNvPr>
          <p:cNvPicPr>
            <a:picLocks noChangeAspect="1"/>
          </p:cNvPicPr>
          <p:nvPr/>
        </p:nvPicPr>
        <p:blipFill>
          <a:blip r:embed="rId3"/>
          <a:stretch>
            <a:fillRect/>
          </a:stretch>
        </p:blipFill>
        <p:spPr>
          <a:xfrm>
            <a:off x="401974" y="4245710"/>
            <a:ext cx="8340051" cy="1774090"/>
          </a:xfrm>
          <a:prstGeom prst="rect">
            <a:avLst/>
          </a:prstGeom>
        </p:spPr>
      </p:pic>
    </p:spTree>
    <p:extLst>
      <p:ext uri="{BB962C8B-B14F-4D97-AF65-F5344CB8AC3E}">
        <p14:creationId xmlns:p14="http://schemas.microsoft.com/office/powerpoint/2010/main" val="311109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3A95F-89B4-449E-90D0-7C41D671CC9E}"/>
              </a:ext>
            </a:extLst>
          </p:cNvPr>
          <p:cNvSpPr>
            <a:spLocks noGrp="1"/>
          </p:cNvSpPr>
          <p:nvPr>
            <p:ph type="title"/>
          </p:nvPr>
        </p:nvSpPr>
        <p:spPr>
          <a:xfrm>
            <a:off x="457200" y="381000"/>
            <a:ext cx="8229600" cy="1143000"/>
          </a:xfrm>
        </p:spPr>
        <p:txBody>
          <a:bodyPr/>
          <a:lstStyle/>
          <a:p>
            <a:r>
              <a:rPr lang="en-US" dirty="0"/>
              <a:t>Lead</a:t>
            </a:r>
          </a:p>
        </p:txBody>
      </p:sp>
      <p:sp>
        <p:nvSpPr>
          <p:cNvPr id="3" name="Content Placeholder 2">
            <a:extLst>
              <a:ext uri="{FF2B5EF4-FFF2-40B4-BE49-F238E27FC236}">
                <a16:creationId xmlns:a16="http://schemas.microsoft.com/office/drawing/2014/main" id="{A088DC81-8F80-4781-A509-8EDB72ED1FE9}"/>
              </a:ext>
            </a:extLst>
          </p:cNvPr>
          <p:cNvSpPr>
            <a:spLocks noGrp="1"/>
          </p:cNvSpPr>
          <p:nvPr>
            <p:ph idx="1"/>
          </p:nvPr>
        </p:nvSpPr>
        <p:spPr>
          <a:xfrm>
            <a:off x="276225" y="1595039"/>
            <a:ext cx="5690779" cy="4091782"/>
          </a:xfrm>
        </p:spPr>
        <p:txBody>
          <a:bodyPr/>
          <a:lstStyle/>
          <a:p>
            <a:r>
              <a:rPr lang="en-US" sz="2400" dirty="0"/>
              <a:t>Once taken into the body, lead distributes throughout the body in the blood and is accumulated in the bones.  </a:t>
            </a:r>
          </a:p>
          <a:p>
            <a:r>
              <a:rPr lang="en-US" sz="2400" dirty="0"/>
              <a:t>Depending on the level of exposure, lead can adversely affect the nervous system, kidney function, immune system, reproductive and developmental systems and the cardiovascular system.  </a:t>
            </a:r>
          </a:p>
          <a:p>
            <a:r>
              <a:rPr lang="en-US" sz="2400" dirty="0"/>
              <a:t>Lead exposure also affects the oxygen carrying capacity of the blood. </a:t>
            </a:r>
          </a:p>
        </p:txBody>
      </p:sp>
      <p:pic>
        <p:nvPicPr>
          <p:cNvPr id="4" name="Picture 3">
            <a:extLst>
              <a:ext uri="{FF2B5EF4-FFF2-40B4-BE49-F238E27FC236}">
                <a16:creationId xmlns:a16="http://schemas.microsoft.com/office/drawing/2014/main" id="{DD7F1955-3A83-4217-BED1-5287C0FB1A25}"/>
              </a:ext>
            </a:extLst>
          </p:cNvPr>
          <p:cNvPicPr>
            <a:picLocks noChangeAspect="1"/>
          </p:cNvPicPr>
          <p:nvPr/>
        </p:nvPicPr>
        <p:blipFill>
          <a:blip r:embed="rId3"/>
          <a:stretch>
            <a:fillRect/>
          </a:stretch>
        </p:blipFill>
        <p:spPr>
          <a:xfrm>
            <a:off x="5982651" y="787004"/>
            <a:ext cx="2885124" cy="5283992"/>
          </a:xfrm>
          <a:prstGeom prst="rect">
            <a:avLst/>
          </a:prstGeom>
        </p:spPr>
      </p:pic>
    </p:spTree>
    <p:extLst>
      <p:ext uri="{BB962C8B-B14F-4D97-AF65-F5344CB8AC3E}">
        <p14:creationId xmlns:p14="http://schemas.microsoft.com/office/powerpoint/2010/main" val="2406214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A6ED6-A818-4599-A8F8-4CA31470EDAE}"/>
              </a:ext>
            </a:extLst>
          </p:cNvPr>
          <p:cNvSpPr>
            <a:spLocks noGrp="1"/>
          </p:cNvSpPr>
          <p:nvPr>
            <p:ph type="title"/>
          </p:nvPr>
        </p:nvSpPr>
        <p:spPr>
          <a:xfrm>
            <a:off x="457200" y="381000"/>
            <a:ext cx="8229600" cy="1143000"/>
          </a:xfrm>
        </p:spPr>
        <p:txBody>
          <a:bodyPr/>
          <a:lstStyle/>
          <a:p>
            <a:r>
              <a:rPr lang="en-US" dirty="0"/>
              <a:t>Ground Level Ozone</a:t>
            </a:r>
          </a:p>
        </p:txBody>
      </p:sp>
      <p:sp>
        <p:nvSpPr>
          <p:cNvPr id="3" name="Content Placeholder 2">
            <a:extLst>
              <a:ext uri="{FF2B5EF4-FFF2-40B4-BE49-F238E27FC236}">
                <a16:creationId xmlns:a16="http://schemas.microsoft.com/office/drawing/2014/main" id="{1CCE2418-2E43-47BD-8043-9820B3AA4E1A}"/>
              </a:ext>
            </a:extLst>
          </p:cNvPr>
          <p:cNvSpPr>
            <a:spLocks noGrp="1"/>
          </p:cNvSpPr>
          <p:nvPr>
            <p:ph idx="1"/>
          </p:nvPr>
        </p:nvSpPr>
        <p:spPr/>
        <p:txBody>
          <a:bodyPr/>
          <a:lstStyle/>
          <a:p>
            <a:r>
              <a:rPr lang="en-US" dirty="0"/>
              <a:t>Ozone is formed in the atmosphere when energetic ultraviolet (UV) radiation dissociates molecules of oxygen, O</a:t>
            </a:r>
            <a:r>
              <a:rPr lang="en-US" baseline="-25000" dirty="0"/>
              <a:t>2</a:t>
            </a:r>
            <a:r>
              <a:rPr lang="en-US" dirty="0"/>
              <a:t>, into separate oxygen atoms. </a:t>
            </a:r>
          </a:p>
          <a:p>
            <a:r>
              <a:rPr lang="en-US" dirty="0"/>
              <a:t>Free oxygen atoms can recombine to form oxygen molecules but if a free oxygen atom</a:t>
            </a:r>
            <a:br>
              <a:rPr lang="en-US" dirty="0"/>
            </a:br>
            <a:r>
              <a:rPr lang="en-US" dirty="0"/>
              <a:t>(O</a:t>
            </a:r>
            <a:r>
              <a:rPr lang="en-US" baseline="30000" dirty="0"/>
              <a:t>-2</a:t>
            </a:r>
            <a:r>
              <a:rPr lang="en-US" dirty="0"/>
              <a:t>) collides with an oxygen molecule(O</a:t>
            </a:r>
            <a:r>
              <a:rPr lang="en-US" baseline="-25000" dirty="0"/>
              <a:t>2</a:t>
            </a:r>
            <a:r>
              <a:rPr lang="en-US" dirty="0"/>
              <a:t>), it joins up, forming ozone (O</a:t>
            </a:r>
            <a:r>
              <a:rPr lang="en-US" baseline="-25000" dirty="0"/>
              <a:t>3</a:t>
            </a:r>
            <a:r>
              <a:rPr lang="en-US" dirty="0"/>
              <a:t>).</a:t>
            </a:r>
          </a:p>
          <a:p>
            <a:endParaRPr lang="en-US" dirty="0"/>
          </a:p>
        </p:txBody>
      </p:sp>
    </p:spTree>
    <p:extLst>
      <p:ext uri="{BB962C8B-B14F-4D97-AF65-F5344CB8AC3E}">
        <p14:creationId xmlns:p14="http://schemas.microsoft.com/office/powerpoint/2010/main" val="28533705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9.0&quot;&gt;&lt;object type=&quot;1&quot; unique_id=&quot;10001&quot;&gt;&lt;object type=&quot;2&quot; unique_id=&quot;10052&quot;&gt;&lt;object type=&quot;3&quot; unique_id=&quot;10053&quot;&gt;&lt;property id=&quot;20148&quot; value=&quot;5&quot;/&gt;&lt;property id=&quot;20300&quot; value=&quot;Slide 1&quot;/&gt;&lt;property id=&quot;20307&quot; value=&quot;256&quot;/&gt;&lt;/object&gt;&lt;object type=&quot;3&quot; unique_id=&quot;10054&quot;&gt;&lt;property id=&quot;20148&quot; value=&quot;5&quot;/&gt;&lt;property id=&quot;20300&quot; value=&quot;Slide 2&quot;/&gt;&lt;property id=&quot;20307&quot; value=&quot;264&quot;/&gt;&lt;/object&gt;&lt;object type=&quot;3&quot; unique_id=&quot;10055&quot;&gt;&lt;property id=&quot;20148&quot; value=&quot;5&quot;/&gt;&lt;property id=&quot;20300&quot; value=&quot;Slide 3&quot;/&gt;&lt;property id=&quot;20307&quot; value=&quot;265&quot;/&gt;&lt;/object&gt;&lt;object type=&quot;3&quot; unique_id=&quot;10058&quot;&gt;&lt;property id=&quot;20148&quot; value=&quot;5&quot;/&gt;&lt;property id=&quot;20300&quot; value=&quot;Slide 4 - &amp;quot;Add contact information www.maine.gov/dep&amp;quot;&quot;/&gt;&lt;property id=&quot;20307&quot; value=&quot;267&quot;/&gt;&lt;/object&gt;&lt;/object&gt;&lt;object type=&quot;8&quot; unique_id=&quot;10066&quot;&gt;&lt;/object&gt;&lt;/object&gt;&lt;/database&gt;"/>
  <p:tag name="MMPROD_NEXTUNIQUEID" val="10010"/>
  <p:tag name="SECTOMILLISECCONVERTED" val="1"/>
</p:tagLst>
</file>

<file path=ppt/theme/theme1.xml><?xml version="1.0" encoding="utf-8"?>
<a:theme xmlns:a="http://schemas.openxmlformats.org/drawingml/2006/main" name="ME DEP PPP-white background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 power point template 2013</Template>
  <TotalTime>307</TotalTime>
  <Words>1588</Words>
  <Application>Microsoft Office PowerPoint</Application>
  <PresentationFormat>On-screen Show (4:3)</PresentationFormat>
  <Paragraphs>172</Paragraphs>
  <Slides>22</Slides>
  <Notes>22</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ME DEP PPP-white background Style (2)</vt:lpstr>
      <vt:lpstr>Health Effects of Air Pollution</vt:lpstr>
      <vt:lpstr>Why Should We Care About Air Pollution?</vt:lpstr>
      <vt:lpstr>Air Pollution</vt:lpstr>
      <vt:lpstr>Criteria Air Pollutants</vt:lpstr>
      <vt:lpstr>Carbon Monoxide</vt:lpstr>
      <vt:lpstr>Lead</vt:lpstr>
      <vt:lpstr>Lead</vt:lpstr>
      <vt:lpstr>Lead</vt:lpstr>
      <vt:lpstr>Ground Level Ozone</vt:lpstr>
      <vt:lpstr>Ozone</vt:lpstr>
      <vt:lpstr>Ozone</vt:lpstr>
      <vt:lpstr>Particulate Matter</vt:lpstr>
      <vt:lpstr>Particular Matter</vt:lpstr>
      <vt:lpstr>Particulate Matter</vt:lpstr>
      <vt:lpstr>Particulate Matter</vt:lpstr>
      <vt:lpstr>Nitrous Oxides</vt:lpstr>
      <vt:lpstr>Nitrous Oxides </vt:lpstr>
      <vt:lpstr>Sulfur Oxides</vt:lpstr>
      <vt:lpstr>Sulfur Oxides</vt:lpstr>
      <vt:lpstr> NASA: U.S. air quality improving (1:55) </vt:lpstr>
      <vt:lpstr>What is the Air Quality Today in Your Town?</vt:lpstr>
      <vt:lpstr> www.maine.gov/dep</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Flood</dc:creator>
  <cp:lastModifiedBy>Laurie Flood</cp:lastModifiedBy>
  <cp:revision>143</cp:revision>
  <dcterms:created xsi:type="dcterms:W3CDTF">2017-10-05T14:27:42Z</dcterms:created>
  <dcterms:modified xsi:type="dcterms:W3CDTF">2018-03-30T11:52:10Z</dcterms:modified>
</cp:coreProperties>
</file>