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sldIdLst>
    <p:sldId id="279" r:id="rId2"/>
    <p:sldId id="276" r:id="rId3"/>
    <p:sldId id="272" r:id="rId4"/>
    <p:sldId id="257" r:id="rId5"/>
    <p:sldId id="258" r:id="rId6"/>
    <p:sldId id="260" r:id="rId7"/>
    <p:sldId id="261" r:id="rId8"/>
    <p:sldId id="265" r:id="rId9"/>
    <p:sldId id="268" r:id="rId10"/>
    <p:sldId id="270" r:id="rId11"/>
    <p:sldId id="271" r:id="rId12"/>
    <p:sldId id="262" r:id="rId13"/>
    <p:sldId id="263" r:id="rId14"/>
    <p:sldId id="264" r:id="rId15"/>
    <p:sldId id="266" r:id="rId16"/>
    <p:sldId id="267" r:id="rId17"/>
    <p:sldId id="269" r:id="rId18"/>
    <p:sldId id="256" r:id="rId19"/>
    <p:sldId id="274" r:id="rId20"/>
    <p:sldId id="277" r:id="rId21"/>
    <p:sldId id="273" r:id="rId22"/>
    <p:sldId id="280" r:id="rId23"/>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46" y="-86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C46DAB-1FC9-4082-A3BF-1732EC6F1383}"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F0F3BECA-5935-4AAE-8D5F-4D87E361EDA1}">
      <dgm:prSet/>
      <dgm:spPr/>
      <dgm:t>
        <a:bodyPr/>
        <a:lstStyle/>
        <a:p>
          <a:r>
            <a:rPr lang="en-US"/>
            <a:t>30-A M.R.S.A. §4401 - 4407</a:t>
          </a:r>
        </a:p>
      </dgm:t>
    </dgm:pt>
    <dgm:pt modelId="{955D289E-70D6-44BE-985F-7E6761BD0AE3}" type="parTrans" cxnId="{28372EDD-1699-457D-A9D9-DE67435F2E5E}">
      <dgm:prSet/>
      <dgm:spPr/>
      <dgm:t>
        <a:bodyPr/>
        <a:lstStyle/>
        <a:p>
          <a:endParaRPr lang="en-US"/>
        </a:p>
      </dgm:t>
    </dgm:pt>
    <dgm:pt modelId="{C2F0AA86-7AEF-4217-839B-2541B6CDBFC3}" type="sibTrans" cxnId="{28372EDD-1699-457D-A9D9-DE67435F2E5E}">
      <dgm:prSet/>
      <dgm:spPr/>
      <dgm:t>
        <a:bodyPr/>
        <a:lstStyle/>
        <a:p>
          <a:endParaRPr lang="en-US"/>
        </a:p>
      </dgm:t>
    </dgm:pt>
    <dgm:pt modelId="{C38F13FC-4F2C-465F-A260-2DFBADA55E46}">
      <dgm:prSet/>
      <dgm:spPr/>
      <dgm:t>
        <a:bodyPr/>
        <a:lstStyle/>
        <a:p>
          <a:r>
            <a:rPr lang="en-US"/>
            <a:t>Before you create a subdivision, you must submit an  application to the municipal reviewing authority  demonstrating that your proposed subdivision  meets all the review criteria as set in law.</a:t>
          </a:r>
        </a:p>
      </dgm:t>
    </dgm:pt>
    <dgm:pt modelId="{B29EAD88-7A17-4024-978A-111DB1E39DBB}" type="parTrans" cxnId="{84038D79-1A09-4EAA-B4DB-C10DCBDC1514}">
      <dgm:prSet/>
      <dgm:spPr/>
      <dgm:t>
        <a:bodyPr/>
        <a:lstStyle/>
        <a:p>
          <a:endParaRPr lang="en-US"/>
        </a:p>
      </dgm:t>
    </dgm:pt>
    <dgm:pt modelId="{54D24394-BBD6-44D4-973A-FCDE37974BD1}" type="sibTrans" cxnId="{84038D79-1A09-4EAA-B4DB-C10DCBDC1514}">
      <dgm:prSet/>
      <dgm:spPr/>
      <dgm:t>
        <a:bodyPr/>
        <a:lstStyle/>
        <a:p>
          <a:endParaRPr lang="en-US"/>
        </a:p>
      </dgm:t>
    </dgm:pt>
    <dgm:pt modelId="{A2A916BB-2AA5-424C-AC72-5B9965F3C228}">
      <dgm:prSet/>
      <dgm:spPr/>
      <dgm:t>
        <a:bodyPr/>
        <a:lstStyle/>
        <a:p>
          <a:r>
            <a:rPr lang="en-US"/>
            <a:t>Municipal reviewing authority is typically the Planning Board.</a:t>
          </a:r>
        </a:p>
      </dgm:t>
    </dgm:pt>
    <dgm:pt modelId="{7BBC40DC-A74D-4361-A08A-FE12E03B9CA1}" type="parTrans" cxnId="{8AE5D1DA-AD33-4A64-9FBB-41ED23A5A6F0}">
      <dgm:prSet/>
      <dgm:spPr/>
      <dgm:t>
        <a:bodyPr/>
        <a:lstStyle/>
        <a:p>
          <a:endParaRPr lang="en-US"/>
        </a:p>
      </dgm:t>
    </dgm:pt>
    <dgm:pt modelId="{13CA1974-4815-43A7-803F-AE3DC0FC89C7}" type="sibTrans" cxnId="{8AE5D1DA-AD33-4A64-9FBB-41ED23A5A6F0}">
      <dgm:prSet/>
      <dgm:spPr/>
      <dgm:t>
        <a:bodyPr/>
        <a:lstStyle/>
        <a:p>
          <a:endParaRPr lang="en-US"/>
        </a:p>
      </dgm:t>
    </dgm:pt>
    <dgm:pt modelId="{4EC34A75-F799-4193-B343-4A68B32BA915}" type="pres">
      <dgm:prSet presAssocID="{CBC46DAB-1FC9-4082-A3BF-1732EC6F1383}" presName="outerComposite" presStyleCnt="0">
        <dgm:presLayoutVars>
          <dgm:chMax val="5"/>
          <dgm:dir/>
          <dgm:resizeHandles val="exact"/>
        </dgm:presLayoutVars>
      </dgm:prSet>
      <dgm:spPr/>
    </dgm:pt>
    <dgm:pt modelId="{F1850B1E-62F7-4F90-B780-AF4E1EB6FAE9}" type="pres">
      <dgm:prSet presAssocID="{CBC46DAB-1FC9-4082-A3BF-1732EC6F1383}" presName="dummyMaxCanvas" presStyleCnt="0">
        <dgm:presLayoutVars/>
      </dgm:prSet>
      <dgm:spPr/>
    </dgm:pt>
    <dgm:pt modelId="{2B0C42CF-3C81-4FCD-8938-962AEB7D5AB8}" type="pres">
      <dgm:prSet presAssocID="{CBC46DAB-1FC9-4082-A3BF-1732EC6F1383}" presName="TwoNodes_1" presStyleLbl="node1" presStyleIdx="0" presStyleCnt="2">
        <dgm:presLayoutVars>
          <dgm:bulletEnabled val="1"/>
        </dgm:presLayoutVars>
      </dgm:prSet>
      <dgm:spPr/>
    </dgm:pt>
    <dgm:pt modelId="{D57BF6AC-560F-4C1A-A6C2-5AA60D4EDA3F}" type="pres">
      <dgm:prSet presAssocID="{CBC46DAB-1FC9-4082-A3BF-1732EC6F1383}" presName="TwoNodes_2" presStyleLbl="node1" presStyleIdx="1" presStyleCnt="2" custLinFactNeighborX="-3828" custLinFactNeighborY="-10486">
        <dgm:presLayoutVars>
          <dgm:bulletEnabled val="1"/>
        </dgm:presLayoutVars>
      </dgm:prSet>
      <dgm:spPr/>
    </dgm:pt>
    <dgm:pt modelId="{2BD5BE54-F8F0-4551-B542-3D3F30F03C27}" type="pres">
      <dgm:prSet presAssocID="{CBC46DAB-1FC9-4082-A3BF-1732EC6F1383}" presName="TwoConn_1-2" presStyleLbl="fgAccFollowNode1" presStyleIdx="0" presStyleCnt="1">
        <dgm:presLayoutVars>
          <dgm:bulletEnabled val="1"/>
        </dgm:presLayoutVars>
      </dgm:prSet>
      <dgm:spPr/>
    </dgm:pt>
    <dgm:pt modelId="{52DB757F-B045-4EF1-B62C-C852B33E176A}" type="pres">
      <dgm:prSet presAssocID="{CBC46DAB-1FC9-4082-A3BF-1732EC6F1383}" presName="TwoNodes_1_text" presStyleLbl="node1" presStyleIdx="1" presStyleCnt="2">
        <dgm:presLayoutVars>
          <dgm:bulletEnabled val="1"/>
        </dgm:presLayoutVars>
      </dgm:prSet>
      <dgm:spPr/>
    </dgm:pt>
    <dgm:pt modelId="{18DDDD05-725F-4BF2-9B9F-993CC0A37B14}" type="pres">
      <dgm:prSet presAssocID="{CBC46DAB-1FC9-4082-A3BF-1732EC6F1383}" presName="TwoNodes_2_text" presStyleLbl="node1" presStyleIdx="1" presStyleCnt="2">
        <dgm:presLayoutVars>
          <dgm:bulletEnabled val="1"/>
        </dgm:presLayoutVars>
      </dgm:prSet>
      <dgm:spPr/>
    </dgm:pt>
  </dgm:ptLst>
  <dgm:cxnLst>
    <dgm:cxn modelId="{7C304627-D858-4B2F-AD85-A93E349F0F9F}" type="presOf" srcId="{A2A916BB-2AA5-424C-AC72-5B9965F3C228}" destId="{18DDDD05-725F-4BF2-9B9F-993CC0A37B14}" srcOrd="1" destOrd="0" presId="urn:microsoft.com/office/officeart/2005/8/layout/vProcess5"/>
    <dgm:cxn modelId="{5D62E942-54FD-435E-9314-33CE2CB72279}" type="presOf" srcId="{C2F0AA86-7AEF-4217-839B-2541B6CDBFC3}" destId="{2BD5BE54-F8F0-4551-B542-3D3F30F03C27}" srcOrd="0" destOrd="0" presId="urn:microsoft.com/office/officeart/2005/8/layout/vProcess5"/>
    <dgm:cxn modelId="{0BB45768-DA11-4807-AAA3-F3368A73F8A0}" type="presOf" srcId="{C38F13FC-4F2C-465F-A260-2DFBADA55E46}" destId="{52DB757F-B045-4EF1-B62C-C852B33E176A}" srcOrd="1" destOrd="1" presId="urn:microsoft.com/office/officeart/2005/8/layout/vProcess5"/>
    <dgm:cxn modelId="{B1871B6C-A621-4CC2-B822-F191B56CEE1E}" type="presOf" srcId="{CBC46DAB-1FC9-4082-A3BF-1732EC6F1383}" destId="{4EC34A75-F799-4193-B343-4A68B32BA915}" srcOrd="0" destOrd="0" presId="urn:microsoft.com/office/officeart/2005/8/layout/vProcess5"/>
    <dgm:cxn modelId="{DAC35070-13AA-462F-80E9-BC9342559D54}" type="presOf" srcId="{C38F13FC-4F2C-465F-A260-2DFBADA55E46}" destId="{2B0C42CF-3C81-4FCD-8938-962AEB7D5AB8}" srcOrd="0" destOrd="1" presId="urn:microsoft.com/office/officeart/2005/8/layout/vProcess5"/>
    <dgm:cxn modelId="{B9957F50-12B3-4D5E-9859-07730CDA21F9}" type="presOf" srcId="{A2A916BB-2AA5-424C-AC72-5B9965F3C228}" destId="{D57BF6AC-560F-4C1A-A6C2-5AA60D4EDA3F}" srcOrd="0" destOrd="0" presId="urn:microsoft.com/office/officeart/2005/8/layout/vProcess5"/>
    <dgm:cxn modelId="{84038D79-1A09-4EAA-B4DB-C10DCBDC1514}" srcId="{F0F3BECA-5935-4AAE-8D5F-4D87E361EDA1}" destId="{C38F13FC-4F2C-465F-A260-2DFBADA55E46}" srcOrd="0" destOrd="0" parTransId="{B29EAD88-7A17-4024-978A-111DB1E39DBB}" sibTransId="{54D24394-BBD6-44D4-973A-FCDE37974BD1}"/>
    <dgm:cxn modelId="{D454087F-04EA-4E63-A429-CA2CE6026E3E}" type="presOf" srcId="{F0F3BECA-5935-4AAE-8D5F-4D87E361EDA1}" destId="{2B0C42CF-3C81-4FCD-8938-962AEB7D5AB8}" srcOrd="0" destOrd="0" presId="urn:microsoft.com/office/officeart/2005/8/layout/vProcess5"/>
    <dgm:cxn modelId="{8AE5D1DA-AD33-4A64-9FBB-41ED23A5A6F0}" srcId="{CBC46DAB-1FC9-4082-A3BF-1732EC6F1383}" destId="{A2A916BB-2AA5-424C-AC72-5B9965F3C228}" srcOrd="1" destOrd="0" parTransId="{7BBC40DC-A74D-4361-A08A-FE12E03B9CA1}" sibTransId="{13CA1974-4815-43A7-803F-AE3DC0FC89C7}"/>
    <dgm:cxn modelId="{28372EDD-1699-457D-A9D9-DE67435F2E5E}" srcId="{CBC46DAB-1FC9-4082-A3BF-1732EC6F1383}" destId="{F0F3BECA-5935-4AAE-8D5F-4D87E361EDA1}" srcOrd="0" destOrd="0" parTransId="{955D289E-70D6-44BE-985F-7E6761BD0AE3}" sibTransId="{C2F0AA86-7AEF-4217-839B-2541B6CDBFC3}"/>
    <dgm:cxn modelId="{EE4280F7-47FC-40E7-A467-1DB15FC31837}" type="presOf" srcId="{F0F3BECA-5935-4AAE-8D5F-4D87E361EDA1}" destId="{52DB757F-B045-4EF1-B62C-C852B33E176A}" srcOrd="1" destOrd="0" presId="urn:microsoft.com/office/officeart/2005/8/layout/vProcess5"/>
    <dgm:cxn modelId="{739C793B-2229-4CFC-AE16-C05F93394E5E}" type="presParOf" srcId="{4EC34A75-F799-4193-B343-4A68B32BA915}" destId="{F1850B1E-62F7-4F90-B780-AF4E1EB6FAE9}" srcOrd="0" destOrd="0" presId="urn:microsoft.com/office/officeart/2005/8/layout/vProcess5"/>
    <dgm:cxn modelId="{1D6738B8-BE33-429B-9542-C6D120122A0D}" type="presParOf" srcId="{4EC34A75-F799-4193-B343-4A68B32BA915}" destId="{2B0C42CF-3C81-4FCD-8938-962AEB7D5AB8}" srcOrd="1" destOrd="0" presId="urn:microsoft.com/office/officeart/2005/8/layout/vProcess5"/>
    <dgm:cxn modelId="{5C945C55-6E6C-4586-A8E3-66E55D0543BF}" type="presParOf" srcId="{4EC34A75-F799-4193-B343-4A68B32BA915}" destId="{D57BF6AC-560F-4C1A-A6C2-5AA60D4EDA3F}" srcOrd="2" destOrd="0" presId="urn:microsoft.com/office/officeart/2005/8/layout/vProcess5"/>
    <dgm:cxn modelId="{87E044FD-AC69-44D7-8D22-BC80CE55927C}" type="presParOf" srcId="{4EC34A75-F799-4193-B343-4A68B32BA915}" destId="{2BD5BE54-F8F0-4551-B542-3D3F30F03C27}" srcOrd="3" destOrd="0" presId="urn:microsoft.com/office/officeart/2005/8/layout/vProcess5"/>
    <dgm:cxn modelId="{6B100D3A-F47B-4C0F-894D-217D7C98D757}" type="presParOf" srcId="{4EC34A75-F799-4193-B343-4A68B32BA915}" destId="{52DB757F-B045-4EF1-B62C-C852B33E176A}" srcOrd="4" destOrd="0" presId="urn:microsoft.com/office/officeart/2005/8/layout/vProcess5"/>
    <dgm:cxn modelId="{23083611-AE71-411E-AF95-9045AF5553DF}" type="presParOf" srcId="{4EC34A75-F799-4193-B343-4A68B32BA915}" destId="{18DDDD05-725F-4BF2-9B9F-993CC0A37B14}"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C42CF-3C81-4FCD-8938-962AEB7D5AB8}">
      <dsp:nvSpPr>
        <dsp:cNvPr id="0" name=""/>
        <dsp:cNvSpPr/>
      </dsp:nvSpPr>
      <dsp:spPr>
        <a:xfrm>
          <a:off x="0" y="0"/>
          <a:ext cx="6122788" cy="167545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30-A M.R.S.A. §4401 - 4407</a:t>
          </a:r>
        </a:p>
        <a:p>
          <a:pPr marL="114300" lvl="1" indent="-114300" algn="l" defTabSz="666750">
            <a:lnSpc>
              <a:spcPct val="90000"/>
            </a:lnSpc>
            <a:spcBef>
              <a:spcPct val="0"/>
            </a:spcBef>
            <a:spcAft>
              <a:spcPct val="15000"/>
            </a:spcAft>
            <a:buChar char="•"/>
          </a:pPr>
          <a:r>
            <a:rPr lang="en-US" sz="1500" kern="1200"/>
            <a:t>Before you create a subdivision, you must submit an  application to the municipal reviewing authority  demonstrating that your proposed subdivision  meets all the review criteria as set in law.</a:t>
          </a:r>
        </a:p>
      </dsp:txBody>
      <dsp:txXfrm>
        <a:off x="49072" y="49072"/>
        <a:ext cx="4391079" cy="1577308"/>
      </dsp:txXfrm>
    </dsp:sp>
    <dsp:sp modelId="{D57BF6AC-560F-4C1A-A6C2-5AA60D4EDA3F}">
      <dsp:nvSpPr>
        <dsp:cNvPr id="0" name=""/>
        <dsp:cNvSpPr/>
      </dsp:nvSpPr>
      <dsp:spPr>
        <a:xfrm>
          <a:off x="846111" y="1872086"/>
          <a:ext cx="6122788" cy="1675452"/>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Municipal reviewing authority is typically the Planning Board.</a:t>
          </a:r>
        </a:p>
      </dsp:txBody>
      <dsp:txXfrm>
        <a:off x="895183" y="1921158"/>
        <a:ext cx="3855108" cy="1577308"/>
      </dsp:txXfrm>
    </dsp:sp>
    <dsp:sp modelId="{2BD5BE54-F8F0-4551-B542-3D3F30F03C27}">
      <dsp:nvSpPr>
        <dsp:cNvPr id="0" name=""/>
        <dsp:cNvSpPr/>
      </dsp:nvSpPr>
      <dsp:spPr>
        <a:xfrm>
          <a:off x="5033744" y="1317091"/>
          <a:ext cx="1089043" cy="1089043"/>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78779" y="1317091"/>
        <a:ext cx="598973" cy="81950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12700">
              <a:lnSpc>
                <a:spcPts val="1375"/>
              </a:lnSpc>
            </a:pPr>
            <a:r>
              <a:rPr lang="en-US" spc="-5"/>
              <a:t>May</a:t>
            </a:r>
            <a:r>
              <a:rPr lang="en-US" spc="-95"/>
              <a:t> </a:t>
            </a:r>
            <a:r>
              <a:rPr lang="en-US"/>
              <a:t>2011</a:t>
            </a:r>
            <a:endParaRPr lang="en-US" dirty="0"/>
          </a:p>
        </p:txBody>
      </p:sp>
      <p:sp>
        <p:nvSpPr>
          <p:cNvPr id="5" name="Footer Placeholder 4"/>
          <p:cNvSpPr>
            <a:spLocks noGrp="1"/>
          </p:cNvSpPr>
          <p:nvPr>
            <p:ph type="ftr" sz="quarter" idx="11"/>
          </p:nvPr>
        </p:nvSpPr>
        <p:spPr>
          <a:xfrm>
            <a:off x="2396319" y="329308"/>
            <a:ext cx="3086292" cy="309201"/>
          </a:xfrm>
        </p:spPr>
        <p:txBody>
          <a:bodyPr/>
          <a:lstStyle/>
          <a:p>
            <a:pPr marL="12700">
              <a:lnSpc>
                <a:spcPts val="1375"/>
              </a:lnSpc>
            </a:pPr>
            <a:r>
              <a:rPr lang="en-US" spc="-5"/>
              <a:t>Land Use </a:t>
            </a:r>
            <a:r>
              <a:rPr lang="en-US"/>
              <a:t>Program, </a:t>
            </a:r>
            <a:r>
              <a:rPr lang="en-US" spc="-5"/>
              <a:t>State Planning</a:t>
            </a:r>
            <a:r>
              <a:rPr lang="en-US" spc="-35"/>
              <a:t> </a:t>
            </a:r>
            <a:r>
              <a:rPr lang="en-US" spc="-5"/>
              <a:t>Office</a:t>
            </a:r>
            <a:endParaRPr lang="en-US" spc="-5" dirty="0"/>
          </a:p>
        </p:txBody>
      </p:sp>
      <p:sp>
        <p:nvSpPr>
          <p:cNvPr id="6" name="Slide Number Placeholder 5"/>
          <p:cNvSpPr>
            <a:spLocks noGrp="1"/>
          </p:cNvSpPr>
          <p:nvPr>
            <p:ph type="sldNum" sz="quarter" idx="12"/>
          </p:nvPr>
        </p:nvSpPr>
        <p:spPr>
          <a:xfrm>
            <a:off x="1434703" y="798973"/>
            <a:ext cx="802005" cy="503578"/>
          </a:xfrm>
        </p:spPr>
        <p:txBody>
          <a:bodyPr/>
          <a:lstStyle/>
          <a:p>
            <a:pPr marL="38100">
              <a:lnSpc>
                <a:spcPts val="1375"/>
              </a:lnSpc>
            </a:pPr>
            <a:fld id="{81D60167-4931-47E6-BA6A-407CBD079E47}" type="slidenum">
              <a:rPr lang="en-US" smtClean="0"/>
              <a:t>‹#›</a:t>
            </a:fld>
            <a:endParaRPr lang="en-US" dirty="0"/>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48165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12700">
              <a:lnSpc>
                <a:spcPts val="1375"/>
              </a:lnSpc>
            </a:pPr>
            <a:r>
              <a:rPr lang="en-US" spc="-5"/>
              <a:t>May</a:t>
            </a:r>
            <a:r>
              <a:rPr lang="en-US" spc="-95"/>
              <a:t> </a:t>
            </a:r>
            <a:r>
              <a:rPr lang="en-US"/>
              <a:t>2011</a:t>
            </a:r>
            <a:endParaRPr lang="en-US" dirty="0"/>
          </a:p>
        </p:txBody>
      </p:sp>
      <p:sp>
        <p:nvSpPr>
          <p:cNvPr id="5" name="Footer Placeholder 4"/>
          <p:cNvSpPr>
            <a:spLocks noGrp="1"/>
          </p:cNvSpPr>
          <p:nvPr>
            <p:ph type="ftr" sz="quarter" idx="11"/>
          </p:nvPr>
        </p:nvSpPr>
        <p:spPr/>
        <p:txBody>
          <a:bodyPr/>
          <a:lstStyle/>
          <a:p>
            <a:pPr marL="12700">
              <a:lnSpc>
                <a:spcPts val="1375"/>
              </a:lnSpc>
            </a:pPr>
            <a:r>
              <a:rPr lang="en-US" spc="-5"/>
              <a:t>Land Use </a:t>
            </a:r>
            <a:r>
              <a:rPr lang="en-US"/>
              <a:t>Program, </a:t>
            </a:r>
            <a:r>
              <a:rPr lang="en-US" spc="-5"/>
              <a:t>State Planning</a:t>
            </a:r>
            <a:r>
              <a:rPr lang="en-US" spc="-35"/>
              <a:t> </a:t>
            </a:r>
            <a:r>
              <a:rPr lang="en-US" spc="-5"/>
              <a:t>Office</a:t>
            </a:r>
            <a:endParaRPr lang="en-US" spc="-5" dirty="0"/>
          </a:p>
        </p:txBody>
      </p:sp>
      <p:sp>
        <p:nvSpPr>
          <p:cNvPr id="6" name="Slide Number Placeholder 5"/>
          <p:cNvSpPr>
            <a:spLocks noGrp="1"/>
          </p:cNvSpPr>
          <p:nvPr>
            <p:ph type="sldNum" sz="quarter" idx="12"/>
          </p:nvPr>
        </p:nvSpPr>
        <p:spPr/>
        <p:txBody>
          <a:bodyPr/>
          <a:lstStyle/>
          <a:p>
            <a:pPr marL="38100">
              <a:lnSpc>
                <a:spcPts val="1375"/>
              </a:lnSpc>
            </a:pPr>
            <a:fld id="{81D60167-4931-47E6-BA6A-407CBD079E47}" type="slidenum">
              <a:rPr lang="en-US" smtClean="0"/>
              <a:t>‹#›</a:t>
            </a:fld>
            <a:endParaRPr lang="en-US" dirty="0"/>
          </a:p>
        </p:txBody>
      </p:sp>
    </p:spTree>
    <p:extLst>
      <p:ext uri="{BB962C8B-B14F-4D97-AF65-F5344CB8AC3E}">
        <p14:creationId xmlns:p14="http://schemas.microsoft.com/office/powerpoint/2010/main" val="3562223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12700">
              <a:lnSpc>
                <a:spcPts val="1375"/>
              </a:lnSpc>
            </a:pPr>
            <a:r>
              <a:rPr lang="en-US" spc="-5"/>
              <a:t>May</a:t>
            </a:r>
            <a:r>
              <a:rPr lang="en-US" spc="-95"/>
              <a:t> </a:t>
            </a:r>
            <a:r>
              <a:rPr lang="en-US"/>
              <a:t>2011</a:t>
            </a:r>
            <a:endParaRPr lang="en-US" dirty="0"/>
          </a:p>
        </p:txBody>
      </p:sp>
      <p:sp>
        <p:nvSpPr>
          <p:cNvPr id="5" name="Footer Placeholder 4"/>
          <p:cNvSpPr>
            <a:spLocks noGrp="1"/>
          </p:cNvSpPr>
          <p:nvPr>
            <p:ph type="ftr" sz="quarter" idx="11"/>
          </p:nvPr>
        </p:nvSpPr>
        <p:spPr/>
        <p:txBody>
          <a:bodyPr/>
          <a:lstStyle/>
          <a:p>
            <a:pPr marL="12700">
              <a:lnSpc>
                <a:spcPts val="1375"/>
              </a:lnSpc>
            </a:pPr>
            <a:r>
              <a:rPr lang="en-US" spc="-5"/>
              <a:t>Land Use </a:t>
            </a:r>
            <a:r>
              <a:rPr lang="en-US"/>
              <a:t>Program, </a:t>
            </a:r>
            <a:r>
              <a:rPr lang="en-US" spc="-5"/>
              <a:t>State Planning</a:t>
            </a:r>
            <a:r>
              <a:rPr lang="en-US" spc="-35"/>
              <a:t> </a:t>
            </a:r>
            <a:r>
              <a:rPr lang="en-US" spc="-5"/>
              <a:t>Office</a:t>
            </a:r>
            <a:endParaRPr lang="en-US" spc="-5" dirty="0"/>
          </a:p>
        </p:txBody>
      </p:sp>
      <p:sp>
        <p:nvSpPr>
          <p:cNvPr id="6" name="Slide Number Placeholder 5"/>
          <p:cNvSpPr>
            <a:spLocks noGrp="1"/>
          </p:cNvSpPr>
          <p:nvPr>
            <p:ph type="sldNum" sz="quarter" idx="12"/>
          </p:nvPr>
        </p:nvSpPr>
        <p:spPr/>
        <p:txBody>
          <a:bodyPr/>
          <a:lstStyle/>
          <a:p>
            <a:pPr marL="38100">
              <a:lnSpc>
                <a:spcPts val="1375"/>
              </a:lnSpc>
            </a:pPr>
            <a:fld id="{81D60167-4931-47E6-BA6A-407CBD079E47}" type="slidenum">
              <a:rPr lang="en-US" smtClean="0"/>
              <a:t>‹#›</a:t>
            </a:fld>
            <a:endParaRPr lang="en-US" dirty="0"/>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56345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12700">
              <a:lnSpc>
                <a:spcPts val="1375"/>
              </a:lnSpc>
            </a:pPr>
            <a:r>
              <a:rPr lang="en-US" spc="-5"/>
              <a:t>May</a:t>
            </a:r>
            <a:r>
              <a:rPr lang="en-US" spc="-95"/>
              <a:t> </a:t>
            </a:r>
            <a:r>
              <a:rPr lang="en-US"/>
              <a:t>2011</a:t>
            </a:r>
            <a:endParaRPr lang="en-US" dirty="0"/>
          </a:p>
        </p:txBody>
      </p:sp>
      <p:sp>
        <p:nvSpPr>
          <p:cNvPr id="5" name="Footer Placeholder 4"/>
          <p:cNvSpPr>
            <a:spLocks noGrp="1"/>
          </p:cNvSpPr>
          <p:nvPr>
            <p:ph type="ftr" sz="quarter" idx="11"/>
          </p:nvPr>
        </p:nvSpPr>
        <p:spPr/>
        <p:txBody>
          <a:bodyPr/>
          <a:lstStyle/>
          <a:p>
            <a:pPr marL="12700">
              <a:lnSpc>
                <a:spcPts val="1375"/>
              </a:lnSpc>
            </a:pPr>
            <a:r>
              <a:rPr lang="en-US" spc="-5"/>
              <a:t>Land Use </a:t>
            </a:r>
            <a:r>
              <a:rPr lang="en-US"/>
              <a:t>Program, </a:t>
            </a:r>
            <a:r>
              <a:rPr lang="en-US" spc="-5"/>
              <a:t>State Planning</a:t>
            </a:r>
            <a:r>
              <a:rPr lang="en-US" spc="-35"/>
              <a:t> </a:t>
            </a:r>
            <a:r>
              <a:rPr lang="en-US" spc="-5"/>
              <a:t>Office</a:t>
            </a:r>
            <a:endParaRPr lang="en-US" spc="-5" dirty="0"/>
          </a:p>
        </p:txBody>
      </p:sp>
      <p:sp>
        <p:nvSpPr>
          <p:cNvPr id="6" name="Slide Number Placeholder 5"/>
          <p:cNvSpPr>
            <a:spLocks noGrp="1"/>
          </p:cNvSpPr>
          <p:nvPr>
            <p:ph type="sldNum" sz="quarter" idx="12"/>
          </p:nvPr>
        </p:nvSpPr>
        <p:spPr/>
        <p:txBody>
          <a:bodyPr/>
          <a:lstStyle/>
          <a:p>
            <a:pPr marL="38100">
              <a:lnSpc>
                <a:spcPts val="1375"/>
              </a:lnSpc>
            </a:pPr>
            <a:fld id="{81D60167-4931-47E6-BA6A-407CBD079E47}" type="slidenum">
              <a:rPr lang="en-US" smtClean="0"/>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07040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12700">
              <a:lnSpc>
                <a:spcPts val="1375"/>
              </a:lnSpc>
            </a:pPr>
            <a:r>
              <a:rPr lang="en-US" spc="-5"/>
              <a:t>May</a:t>
            </a:r>
            <a:r>
              <a:rPr lang="en-US" spc="-95"/>
              <a:t> </a:t>
            </a:r>
            <a:r>
              <a:rPr lang="en-US"/>
              <a:t>2011</a:t>
            </a:r>
            <a:endParaRPr lang="en-US" dirty="0"/>
          </a:p>
        </p:txBody>
      </p:sp>
      <p:sp>
        <p:nvSpPr>
          <p:cNvPr id="5" name="Footer Placeholder 4"/>
          <p:cNvSpPr>
            <a:spLocks noGrp="1"/>
          </p:cNvSpPr>
          <p:nvPr>
            <p:ph type="ftr" sz="quarter" idx="11"/>
          </p:nvPr>
        </p:nvSpPr>
        <p:spPr/>
        <p:txBody>
          <a:bodyPr/>
          <a:lstStyle/>
          <a:p>
            <a:pPr marL="12700">
              <a:lnSpc>
                <a:spcPts val="1375"/>
              </a:lnSpc>
            </a:pPr>
            <a:r>
              <a:rPr lang="en-US" spc="-5"/>
              <a:t>Land Use </a:t>
            </a:r>
            <a:r>
              <a:rPr lang="en-US"/>
              <a:t>Program, </a:t>
            </a:r>
            <a:r>
              <a:rPr lang="en-US" spc="-5"/>
              <a:t>State Planning</a:t>
            </a:r>
            <a:r>
              <a:rPr lang="en-US" spc="-35"/>
              <a:t> </a:t>
            </a:r>
            <a:r>
              <a:rPr lang="en-US" spc="-5"/>
              <a:t>Office</a:t>
            </a:r>
            <a:endParaRPr lang="en-US" spc="-5" dirty="0"/>
          </a:p>
        </p:txBody>
      </p:sp>
      <p:sp>
        <p:nvSpPr>
          <p:cNvPr id="6" name="Slide Number Placeholder 5"/>
          <p:cNvSpPr>
            <a:spLocks noGrp="1"/>
          </p:cNvSpPr>
          <p:nvPr>
            <p:ph type="sldNum" sz="quarter" idx="12"/>
          </p:nvPr>
        </p:nvSpPr>
        <p:spPr/>
        <p:txBody>
          <a:bodyPr/>
          <a:lstStyle/>
          <a:p>
            <a:pPr marL="38100">
              <a:lnSpc>
                <a:spcPts val="1375"/>
              </a:lnSpc>
            </a:pPr>
            <a:fld id="{81D60167-4931-47E6-BA6A-407CBD079E47}" type="slidenum">
              <a:rPr lang="en-US" smtClean="0"/>
              <a:t>‹#›</a:t>
            </a:fld>
            <a:endParaRPr lang="en-US"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63671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12700">
              <a:lnSpc>
                <a:spcPts val="1375"/>
              </a:lnSpc>
            </a:pPr>
            <a:r>
              <a:rPr lang="en-US" spc="-5"/>
              <a:t>May</a:t>
            </a:r>
            <a:r>
              <a:rPr lang="en-US" spc="-95"/>
              <a:t> </a:t>
            </a:r>
            <a:r>
              <a:rPr lang="en-US"/>
              <a:t>2011</a:t>
            </a:r>
            <a:endParaRPr lang="en-US" dirty="0"/>
          </a:p>
        </p:txBody>
      </p:sp>
      <p:sp>
        <p:nvSpPr>
          <p:cNvPr id="6" name="Footer Placeholder 5"/>
          <p:cNvSpPr>
            <a:spLocks noGrp="1"/>
          </p:cNvSpPr>
          <p:nvPr>
            <p:ph type="ftr" sz="quarter" idx="11"/>
          </p:nvPr>
        </p:nvSpPr>
        <p:spPr/>
        <p:txBody>
          <a:bodyPr/>
          <a:lstStyle/>
          <a:p>
            <a:pPr marL="12700">
              <a:lnSpc>
                <a:spcPts val="1375"/>
              </a:lnSpc>
            </a:pPr>
            <a:r>
              <a:rPr lang="en-US" spc="-5"/>
              <a:t>Land Use </a:t>
            </a:r>
            <a:r>
              <a:rPr lang="en-US"/>
              <a:t>Program, </a:t>
            </a:r>
            <a:r>
              <a:rPr lang="en-US" spc="-5"/>
              <a:t>State Planning</a:t>
            </a:r>
            <a:r>
              <a:rPr lang="en-US" spc="-35"/>
              <a:t> </a:t>
            </a:r>
            <a:r>
              <a:rPr lang="en-US" spc="-5"/>
              <a:t>Office</a:t>
            </a:r>
            <a:endParaRPr lang="en-US" spc="-5" dirty="0"/>
          </a:p>
        </p:txBody>
      </p:sp>
      <p:sp>
        <p:nvSpPr>
          <p:cNvPr id="7" name="Slide Number Placeholder 6"/>
          <p:cNvSpPr>
            <a:spLocks noGrp="1"/>
          </p:cNvSpPr>
          <p:nvPr>
            <p:ph type="sldNum" sz="quarter" idx="12"/>
          </p:nvPr>
        </p:nvSpPr>
        <p:spPr/>
        <p:txBody>
          <a:bodyPr/>
          <a:lstStyle/>
          <a:p>
            <a:pPr marL="38100">
              <a:lnSpc>
                <a:spcPts val="1375"/>
              </a:lnSpc>
            </a:pPr>
            <a:fld id="{81D60167-4931-47E6-BA6A-407CBD079E47}" type="slidenum">
              <a:rPr lang="en-US" smtClean="0"/>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4259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12700">
              <a:lnSpc>
                <a:spcPts val="1375"/>
              </a:lnSpc>
            </a:pPr>
            <a:r>
              <a:rPr lang="en-US" spc="-5"/>
              <a:t>May</a:t>
            </a:r>
            <a:r>
              <a:rPr lang="en-US" spc="-95"/>
              <a:t> </a:t>
            </a:r>
            <a:r>
              <a:rPr lang="en-US"/>
              <a:t>2011</a:t>
            </a:r>
            <a:endParaRPr lang="en-US" dirty="0"/>
          </a:p>
        </p:txBody>
      </p:sp>
      <p:sp>
        <p:nvSpPr>
          <p:cNvPr id="8" name="Footer Placeholder 7"/>
          <p:cNvSpPr>
            <a:spLocks noGrp="1"/>
          </p:cNvSpPr>
          <p:nvPr>
            <p:ph type="ftr" sz="quarter" idx="11"/>
          </p:nvPr>
        </p:nvSpPr>
        <p:spPr/>
        <p:txBody>
          <a:bodyPr/>
          <a:lstStyle/>
          <a:p>
            <a:pPr marL="12700">
              <a:lnSpc>
                <a:spcPts val="1375"/>
              </a:lnSpc>
            </a:pPr>
            <a:r>
              <a:rPr lang="en-US" spc="-5"/>
              <a:t>Land Use </a:t>
            </a:r>
            <a:r>
              <a:rPr lang="en-US"/>
              <a:t>Program, </a:t>
            </a:r>
            <a:r>
              <a:rPr lang="en-US" spc="-5"/>
              <a:t>State Planning</a:t>
            </a:r>
            <a:r>
              <a:rPr lang="en-US" spc="-35"/>
              <a:t> </a:t>
            </a:r>
            <a:r>
              <a:rPr lang="en-US" spc="-5"/>
              <a:t>Office</a:t>
            </a:r>
            <a:endParaRPr lang="en-US" spc="-5" dirty="0"/>
          </a:p>
        </p:txBody>
      </p:sp>
      <p:sp>
        <p:nvSpPr>
          <p:cNvPr id="9" name="Slide Number Placeholder 8"/>
          <p:cNvSpPr>
            <a:spLocks noGrp="1"/>
          </p:cNvSpPr>
          <p:nvPr>
            <p:ph type="sldNum" sz="quarter" idx="12"/>
          </p:nvPr>
        </p:nvSpPr>
        <p:spPr/>
        <p:txBody>
          <a:bodyPr/>
          <a:lstStyle/>
          <a:p>
            <a:pPr marL="38100">
              <a:lnSpc>
                <a:spcPts val="1375"/>
              </a:lnSpc>
            </a:pPr>
            <a:fld id="{81D60167-4931-47E6-BA6A-407CBD079E47}" type="slidenum">
              <a:rPr lang="en-US" smtClean="0"/>
              <a:t>‹#›</a:t>
            </a:fld>
            <a:endParaRPr lang="en-US" dirty="0"/>
          </a:p>
        </p:txBody>
      </p:sp>
    </p:spTree>
    <p:extLst>
      <p:ext uri="{BB962C8B-B14F-4D97-AF65-F5344CB8AC3E}">
        <p14:creationId xmlns:p14="http://schemas.microsoft.com/office/powerpoint/2010/main" val="2846779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12700">
              <a:lnSpc>
                <a:spcPts val="1375"/>
              </a:lnSpc>
            </a:pPr>
            <a:r>
              <a:rPr lang="en-US" spc="-5"/>
              <a:t>May</a:t>
            </a:r>
            <a:r>
              <a:rPr lang="en-US" spc="-95"/>
              <a:t> </a:t>
            </a:r>
            <a:r>
              <a:rPr lang="en-US"/>
              <a:t>2011</a:t>
            </a:r>
            <a:endParaRPr lang="en-US" dirty="0"/>
          </a:p>
        </p:txBody>
      </p:sp>
      <p:sp>
        <p:nvSpPr>
          <p:cNvPr id="4" name="Footer Placeholder 3"/>
          <p:cNvSpPr>
            <a:spLocks noGrp="1"/>
          </p:cNvSpPr>
          <p:nvPr>
            <p:ph type="ftr" sz="quarter" idx="11"/>
          </p:nvPr>
        </p:nvSpPr>
        <p:spPr/>
        <p:txBody>
          <a:bodyPr/>
          <a:lstStyle/>
          <a:p>
            <a:pPr marL="12700">
              <a:lnSpc>
                <a:spcPts val="1375"/>
              </a:lnSpc>
            </a:pPr>
            <a:r>
              <a:rPr lang="en-US" spc="-5"/>
              <a:t>Land Use </a:t>
            </a:r>
            <a:r>
              <a:rPr lang="en-US"/>
              <a:t>Program, </a:t>
            </a:r>
            <a:r>
              <a:rPr lang="en-US" spc="-5"/>
              <a:t>State Planning</a:t>
            </a:r>
            <a:r>
              <a:rPr lang="en-US" spc="-35"/>
              <a:t> </a:t>
            </a:r>
            <a:r>
              <a:rPr lang="en-US" spc="-5"/>
              <a:t>Office</a:t>
            </a:r>
            <a:endParaRPr lang="en-US" spc="-5" dirty="0"/>
          </a:p>
        </p:txBody>
      </p:sp>
      <p:sp>
        <p:nvSpPr>
          <p:cNvPr id="5" name="Slide Number Placeholder 4"/>
          <p:cNvSpPr>
            <a:spLocks noGrp="1"/>
          </p:cNvSpPr>
          <p:nvPr>
            <p:ph type="sldNum" sz="quarter" idx="12"/>
          </p:nvPr>
        </p:nvSpPr>
        <p:spPr/>
        <p:txBody>
          <a:bodyPr/>
          <a:lstStyle/>
          <a:p>
            <a:pPr marL="38100">
              <a:lnSpc>
                <a:spcPts val="1375"/>
              </a:lnSpc>
            </a:pPr>
            <a:fld id="{81D60167-4931-47E6-BA6A-407CBD079E47}" type="slidenum">
              <a:rPr lang="en-US" smtClean="0"/>
              <a:t>‹#›</a:t>
            </a:fld>
            <a:endParaRPr lang="en-US" dirty="0"/>
          </a:p>
        </p:txBody>
      </p:sp>
    </p:spTree>
    <p:extLst>
      <p:ext uri="{BB962C8B-B14F-4D97-AF65-F5344CB8AC3E}">
        <p14:creationId xmlns:p14="http://schemas.microsoft.com/office/powerpoint/2010/main" val="235682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12700">
              <a:lnSpc>
                <a:spcPts val="1375"/>
              </a:lnSpc>
            </a:pPr>
            <a:r>
              <a:rPr lang="en-US" spc="-5"/>
              <a:t>May</a:t>
            </a:r>
            <a:r>
              <a:rPr lang="en-US" spc="-95"/>
              <a:t> </a:t>
            </a:r>
            <a:r>
              <a:rPr lang="en-US"/>
              <a:t>2011</a:t>
            </a:r>
            <a:endParaRPr lang="en-US" dirty="0"/>
          </a:p>
        </p:txBody>
      </p:sp>
      <p:sp>
        <p:nvSpPr>
          <p:cNvPr id="3" name="Footer Placeholder 2"/>
          <p:cNvSpPr>
            <a:spLocks noGrp="1"/>
          </p:cNvSpPr>
          <p:nvPr>
            <p:ph type="ftr" sz="quarter" idx="11"/>
          </p:nvPr>
        </p:nvSpPr>
        <p:spPr/>
        <p:txBody>
          <a:bodyPr/>
          <a:lstStyle/>
          <a:p>
            <a:pPr marL="12700">
              <a:lnSpc>
                <a:spcPts val="1375"/>
              </a:lnSpc>
            </a:pPr>
            <a:r>
              <a:rPr lang="en-US" spc="-5"/>
              <a:t>Land Use </a:t>
            </a:r>
            <a:r>
              <a:rPr lang="en-US"/>
              <a:t>Program, </a:t>
            </a:r>
            <a:r>
              <a:rPr lang="en-US" spc="-5"/>
              <a:t>State Planning</a:t>
            </a:r>
            <a:r>
              <a:rPr lang="en-US" spc="-35"/>
              <a:t> </a:t>
            </a:r>
            <a:r>
              <a:rPr lang="en-US" spc="-5"/>
              <a:t>Office</a:t>
            </a:r>
            <a:endParaRPr lang="en-US" spc="-5" dirty="0"/>
          </a:p>
        </p:txBody>
      </p:sp>
      <p:sp>
        <p:nvSpPr>
          <p:cNvPr id="4" name="Slide Number Placeholder 3"/>
          <p:cNvSpPr>
            <a:spLocks noGrp="1"/>
          </p:cNvSpPr>
          <p:nvPr>
            <p:ph type="sldNum" sz="quarter" idx="12"/>
          </p:nvPr>
        </p:nvSpPr>
        <p:spPr/>
        <p:txBody>
          <a:bodyPr/>
          <a:lstStyle/>
          <a:p>
            <a:pPr marL="38100">
              <a:lnSpc>
                <a:spcPts val="1375"/>
              </a:lnSpc>
            </a:pPr>
            <a:fld id="{81D60167-4931-47E6-BA6A-407CBD079E47}" type="slidenum">
              <a:rPr lang="en-US" smtClean="0"/>
              <a:t>‹#›</a:t>
            </a:fld>
            <a:endParaRPr lang="en-US" dirty="0"/>
          </a:p>
        </p:txBody>
      </p:sp>
    </p:spTree>
    <p:extLst>
      <p:ext uri="{BB962C8B-B14F-4D97-AF65-F5344CB8AC3E}">
        <p14:creationId xmlns:p14="http://schemas.microsoft.com/office/powerpoint/2010/main" val="293489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marL="12700">
              <a:lnSpc>
                <a:spcPts val="1375"/>
              </a:lnSpc>
            </a:pPr>
            <a:r>
              <a:rPr lang="en-US" spc="-5"/>
              <a:t>May</a:t>
            </a:r>
            <a:r>
              <a:rPr lang="en-US" spc="-95"/>
              <a:t> </a:t>
            </a:r>
            <a:r>
              <a:rPr lang="en-US"/>
              <a:t>2011</a:t>
            </a:r>
            <a:endParaRPr lang="en-US" dirty="0"/>
          </a:p>
        </p:txBody>
      </p:sp>
      <p:sp>
        <p:nvSpPr>
          <p:cNvPr id="6" name="Footer Placeholder 5"/>
          <p:cNvSpPr>
            <a:spLocks noGrp="1"/>
          </p:cNvSpPr>
          <p:nvPr>
            <p:ph type="ftr" sz="quarter" idx="11"/>
          </p:nvPr>
        </p:nvSpPr>
        <p:spPr/>
        <p:txBody>
          <a:bodyPr/>
          <a:lstStyle/>
          <a:p>
            <a:pPr marL="12700">
              <a:lnSpc>
                <a:spcPts val="1375"/>
              </a:lnSpc>
            </a:pPr>
            <a:r>
              <a:rPr lang="en-US" spc="-5"/>
              <a:t>Land Use </a:t>
            </a:r>
            <a:r>
              <a:rPr lang="en-US"/>
              <a:t>Program, </a:t>
            </a:r>
            <a:r>
              <a:rPr lang="en-US" spc="-5"/>
              <a:t>State Planning</a:t>
            </a:r>
            <a:r>
              <a:rPr lang="en-US" spc="-35"/>
              <a:t> </a:t>
            </a:r>
            <a:r>
              <a:rPr lang="en-US" spc="-5"/>
              <a:t>Office</a:t>
            </a:r>
            <a:endParaRPr lang="en-US" spc="-5" dirty="0"/>
          </a:p>
        </p:txBody>
      </p:sp>
      <p:sp>
        <p:nvSpPr>
          <p:cNvPr id="7" name="Slide Number Placeholder 6"/>
          <p:cNvSpPr>
            <a:spLocks noGrp="1"/>
          </p:cNvSpPr>
          <p:nvPr>
            <p:ph type="sldNum" sz="quarter" idx="12"/>
          </p:nvPr>
        </p:nvSpPr>
        <p:spPr/>
        <p:txBody>
          <a:bodyPr/>
          <a:lstStyle/>
          <a:p>
            <a:pPr marL="38100">
              <a:lnSpc>
                <a:spcPts val="1375"/>
              </a:lnSpc>
            </a:pPr>
            <a:fld id="{81D60167-4931-47E6-BA6A-407CBD079E47}" type="slidenum">
              <a:rPr lang="en-US" smtClean="0"/>
              <a:t>‹#›</a:t>
            </a:fld>
            <a:endParaRPr lang="en-US" dirty="0"/>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8933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pPr marL="12700">
              <a:lnSpc>
                <a:spcPts val="1375"/>
              </a:lnSpc>
            </a:pPr>
            <a:r>
              <a:rPr lang="en-US" spc="-5"/>
              <a:t>May</a:t>
            </a:r>
            <a:r>
              <a:rPr lang="en-US" spc="-95"/>
              <a:t> </a:t>
            </a:r>
            <a:r>
              <a:rPr lang="en-US"/>
              <a:t>2011</a:t>
            </a:r>
            <a:endParaRPr lang="en-US" dirty="0"/>
          </a:p>
        </p:txBody>
      </p:sp>
      <p:sp>
        <p:nvSpPr>
          <p:cNvPr id="6" name="Footer Placeholder 5"/>
          <p:cNvSpPr>
            <a:spLocks noGrp="1"/>
          </p:cNvSpPr>
          <p:nvPr>
            <p:ph type="ftr" sz="quarter" idx="11"/>
          </p:nvPr>
        </p:nvSpPr>
        <p:spPr>
          <a:xfrm>
            <a:off x="1437530" y="318641"/>
            <a:ext cx="3251553" cy="320931"/>
          </a:xfrm>
        </p:spPr>
        <p:txBody>
          <a:bodyPr/>
          <a:lstStyle/>
          <a:p>
            <a:pPr marL="12700">
              <a:lnSpc>
                <a:spcPts val="1375"/>
              </a:lnSpc>
            </a:pPr>
            <a:r>
              <a:rPr lang="en-US" spc="-5"/>
              <a:t>Land Use </a:t>
            </a:r>
            <a:r>
              <a:rPr lang="en-US"/>
              <a:t>Program, </a:t>
            </a:r>
            <a:r>
              <a:rPr lang="en-US" spc="-5"/>
              <a:t>State Planning</a:t>
            </a:r>
            <a:r>
              <a:rPr lang="en-US" spc="-35"/>
              <a:t> </a:t>
            </a:r>
            <a:r>
              <a:rPr lang="en-US" spc="-5"/>
              <a:t>Office</a:t>
            </a:r>
            <a:endParaRPr lang="en-US" spc="-5" dirty="0"/>
          </a:p>
        </p:txBody>
      </p:sp>
      <p:sp>
        <p:nvSpPr>
          <p:cNvPr id="7" name="Slide Number Placeholder 6"/>
          <p:cNvSpPr>
            <a:spLocks noGrp="1"/>
          </p:cNvSpPr>
          <p:nvPr>
            <p:ph type="sldNum" sz="quarter" idx="12"/>
          </p:nvPr>
        </p:nvSpPr>
        <p:spPr/>
        <p:txBody>
          <a:bodyPr/>
          <a:lstStyle/>
          <a:p>
            <a:pPr marL="38100">
              <a:lnSpc>
                <a:spcPts val="1375"/>
              </a:lnSpc>
            </a:pPr>
            <a:fld id="{81D60167-4931-47E6-BA6A-407CBD079E47}" type="slidenum">
              <a:rPr lang="en-US" smtClean="0"/>
              <a:t>‹#›</a:t>
            </a:fld>
            <a:endParaRPr lang="en-US" dirty="0"/>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45944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marL="12700">
              <a:lnSpc>
                <a:spcPts val="1375"/>
              </a:lnSpc>
            </a:pPr>
            <a:r>
              <a:rPr lang="en-US" spc="-5"/>
              <a:t>May</a:t>
            </a:r>
            <a:r>
              <a:rPr lang="en-US" spc="-95"/>
              <a:t> </a:t>
            </a:r>
            <a:r>
              <a:rPr lang="en-US"/>
              <a:t>2011</a:t>
            </a:r>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marL="12700">
              <a:lnSpc>
                <a:spcPts val="1375"/>
              </a:lnSpc>
            </a:pPr>
            <a:r>
              <a:rPr lang="en-US" spc="-5"/>
              <a:t>Land Use </a:t>
            </a:r>
            <a:r>
              <a:rPr lang="en-US"/>
              <a:t>Program, </a:t>
            </a:r>
            <a:r>
              <a:rPr lang="en-US" spc="-5"/>
              <a:t>State Planning</a:t>
            </a:r>
            <a:r>
              <a:rPr lang="en-US" spc="-35"/>
              <a:t> </a:t>
            </a:r>
            <a:r>
              <a:rPr lang="en-US" spc="-5"/>
              <a:t>Office</a:t>
            </a:r>
            <a:endParaRPr lang="en-US" spc="-5"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pPr marL="38100">
              <a:lnSpc>
                <a:spcPts val="1375"/>
              </a:lnSpc>
            </a:pPr>
            <a:fld id="{81D60167-4931-47E6-BA6A-407CBD079E47}" type="slidenum">
              <a:rPr lang="en-US" smtClean="0"/>
              <a:t>‹#›</a:t>
            </a:fld>
            <a:endParaRPr lang="en-US" dirty="0"/>
          </a:p>
        </p:txBody>
      </p:sp>
    </p:spTree>
    <p:extLst>
      <p:ext uri="{BB962C8B-B14F-4D97-AF65-F5344CB8AC3E}">
        <p14:creationId xmlns:p14="http://schemas.microsoft.com/office/powerpoint/2010/main" val="20132036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legislature.maine.gov/legis/statutes/30-A/title30-Asec4404.html" TargetMode="External"/><Relationship Id="rId2" Type="http://schemas.openxmlformats.org/officeDocument/2006/relationships/hyperlink" Target="https://legislature.maine.gov/legis/statutes/30-A/title30-Asec4407.html"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mainelegislature.org/legis/statutes/38/title38ch3sec0.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mainelegislature.org/legis/statutes/30-a/title30-Ach187sec0.html" TargetMode="External"/><Relationship Id="rId2" Type="http://schemas.openxmlformats.org/officeDocument/2006/relationships/hyperlink" Target="https://www.maine.gov/dacf/municipalplanning/legislation.shtml" TargetMode="External"/><Relationship Id="rId1" Type="http://schemas.openxmlformats.org/officeDocument/2006/relationships/slideLayout" Target="../slideLayouts/slideLayout2.xml"/><Relationship Id="rId5" Type="http://schemas.openxmlformats.org/officeDocument/2006/relationships/hyperlink" Target="https://www.maine.gov/dacf/municipalplanning/docs/105c203.pdf" TargetMode="External"/><Relationship Id="rId4" Type="http://schemas.openxmlformats.org/officeDocument/2006/relationships/hyperlink" Target="http://www.mainelegislature.org/legis/statutes/30-a/title30-Ach187.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00F2-91D8-9B66-C02D-B5FB92AFD7E3}"/>
              </a:ext>
            </a:extLst>
          </p:cNvPr>
          <p:cNvSpPr>
            <a:spLocks noGrp="1"/>
          </p:cNvSpPr>
          <p:nvPr>
            <p:ph type="title"/>
          </p:nvPr>
        </p:nvSpPr>
        <p:spPr/>
        <p:txBody>
          <a:bodyPr/>
          <a:lstStyle/>
          <a:p>
            <a:r>
              <a:rPr lang="en-US" dirty="0"/>
              <a:t>Subdivisions &amp; Subdivision Law</a:t>
            </a:r>
          </a:p>
        </p:txBody>
      </p:sp>
      <p:sp>
        <p:nvSpPr>
          <p:cNvPr id="3" name="Content Placeholder 2">
            <a:extLst>
              <a:ext uri="{FF2B5EF4-FFF2-40B4-BE49-F238E27FC236}">
                <a16:creationId xmlns:a16="http://schemas.microsoft.com/office/drawing/2014/main" id="{E18EA30B-ADD9-0E94-604B-F0F5CA918F72}"/>
              </a:ext>
            </a:extLst>
          </p:cNvPr>
          <p:cNvSpPr>
            <a:spLocks noGrp="1"/>
          </p:cNvSpPr>
          <p:nvPr>
            <p:ph idx="1"/>
          </p:nvPr>
        </p:nvSpPr>
        <p:spPr/>
        <p:txBody>
          <a:bodyPr/>
          <a:lstStyle/>
          <a:p>
            <a:pPr algn="ctr"/>
            <a:r>
              <a:rPr lang="en-US" b="1" dirty="0"/>
              <a:t>Lee Jay Feldman, Director of Planning </a:t>
            </a:r>
          </a:p>
          <a:p>
            <a:endParaRPr lang="en-US" dirty="0"/>
          </a:p>
        </p:txBody>
      </p:sp>
      <p:pic>
        <p:nvPicPr>
          <p:cNvPr id="5" name="Picture 4" descr="A logo of a city&#10;&#10;Description automatically generated">
            <a:extLst>
              <a:ext uri="{FF2B5EF4-FFF2-40B4-BE49-F238E27FC236}">
                <a16:creationId xmlns:a16="http://schemas.microsoft.com/office/drawing/2014/main" id="{97773413-C058-909F-D87D-68DA821C48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2751121"/>
            <a:ext cx="4953000" cy="3094944"/>
          </a:xfrm>
          <a:prstGeom prst="rect">
            <a:avLst/>
          </a:prstGeom>
        </p:spPr>
      </p:pic>
    </p:spTree>
    <p:extLst>
      <p:ext uri="{BB962C8B-B14F-4D97-AF65-F5344CB8AC3E}">
        <p14:creationId xmlns:p14="http://schemas.microsoft.com/office/powerpoint/2010/main" val="3702994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046595"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590095" y="1981200"/>
            <a:ext cx="2045860" cy="4584527"/>
          </a:xfrm>
          <a:prstGeom prst="rect">
            <a:avLst/>
          </a:prstGeom>
        </p:spPr>
        <p:txBody>
          <a:bodyPr vert="horz" lIns="91440" tIns="45720" rIns="91440" bIns="45720" rtlCol="0" anchor="t">
            <a:normAutofit/>
          </a:bodyPr>
          <a:lstStyle/>
          <a:p>
            <a:pPr defTabSz="914400"/>
            <a:r>
              <a:rPr lang="en-US" sz="2200" b="0" i="0" kern="1200" cap="all" spc="-5" dirty="0">
                <a:solidFill>
                  <a:srgbClr val="FFFFFF"/>
                </a:solidFill>
                <a:effectLst/>
                <a:latin typeface="+mj-lt"/>
                <a:ea typeface="+mj-ea"/>
                <a:cs typeface="+mj-cs"/>
              </a:rPr>
              <a:t>Exceptions </a:t>
            </a:r>
            <a:r>
              <a:rPr lang="en-US" sz="2200" b="0" i="0" kern="1200" cap="all" dirty="0">
                <a:solidFill>
                  <a:srgbClr val="FFFFFF"/>
                </a:solidFill>
                <a:effectLst/>
                <a:latin typeface="+mj-lt"/>
                <a:ea typeface="+mj-ea"/>
                <a:cs typeface="+mj-cs"/>
              </a:rPr>
              <a:t>to </a:t>
            </a:r>
            <a:r>
              <a:rPr lang="en-US" sz="2200" b="0" i="0" kern="1200" cap="all" spc="-5" dirty="0">
                <a:solidFill>
                  <a:srgbClr val="FFFFFF"/>
                </a:solidFill>
                <a:effectLst/>
                <a:latin typeface="+mj-lt"/>
                <a:ea typeface="+mj-ea"/>
                <a:cs typeface="+mj-cs"/>
              </a:rPr>
              <a:t>Subdivision</a:t>
            </a:r>
            <a:r>
              <a:rPr lang="en-US" sz="2200" b="0" i="0" kern="1200" cap="all" spc="-20" dirty="0">
                <a:solidFill>
                  <a:srgbClr val="FFFFFF"/>
                </a:solidFill>
                <a:effectLst/>
                <a:latin typeface="+mj-lt"/>
                <a:ea typeface="+mj-ea"/>
                <a:cs typeface="+mj-cs"/>
              </a:rPr>
              <a:t> </a:t>
            </a:r>
            <a:r>
              <a:rPr lang="en-US" sz="2200" b="0" i="0" kern="1200" cap="all" dirty="0">
                <a:solidFill>
                  <a:srgbClr val="FFFFFF"/>
                </a:solidFill>
                <a:effectLst/>
                <a:latin typeface="+mj-lt"/>
                <a:ea typeface="+mj-ea"/>
                <a:cs typeface="+mj-cs"/>
              </a:rPr>
              <a:t>law</a:t>
            </a:r>
          </a:p>
          <a:p>
            <a:pPr defTabSz="914400"/>
            <a:r>
              <a:rPr lang="en-US" sz="2200" b="0" i="0" kern="1200" cap="all" dirty="0">
                <a:solidFill>
                  <a:srgbClr val="FFFFFF"/>
                </a:solidFill>
                <a:effectLst/>
                <a:latin typeface="+mj-lt"/>
                <a:ea typeface="+mj-ea"/>
                <a:cs typeface="+mj-cs"/>
              </a:rPr>
              <a:t>30-A </a:t>
            </a:r>
            <a:r>
              <a:rPr lang="en-US" sz="2200" b="0" i="0" kern="1200" cap="all" spc="-5" dirty="0">
                <a:solidFill>
                  <a:srgbClr val="FFFFFF"/>
                </a:solidFill>
                <a:effectLst/>
                <a:latin typeface="+mj-lt"/>
                <a:ea typeface="+mj-ea"/>
                <a:cs typeface="+mj-cs"/>
              </a:rPr>
              <a:t>M.R.S.A.</a:t>
            </a:r>
            <a:r>
              <a:rPr lang="en-US" sz="2200" b="0" i="0" kern="1200" cap="all" spc="-45" dirty="0">
                <a:solidFill>
                  <a:srgbClr val="FFFFFF"/>
                </a:solidFill>
                <a:effectLst/>
                <a:latin typeface="+mj-lt"/>
                <a:ea typeface="+mj-ea"/>
                <a:cs typeface="+mj-cs"/>
              </a:rPr>
              <a:t> </a:t>
            </a:r>
            <a:r>
              <a:rPr lang="en-US" sz="2200" b="0" i="0" kern="1200" cap="all" dirty="0">
                <a:solidFill>
                  <a:srgbClr val="FFFFFF"/>
                </a:solidFill>
                <a:effectLst/>
                <a:latin typeface="+mj-lt"/>
                <a:ea typeface="+mj-ea"/>
                <a:cs typeface="+mj-cs"/>
              </a:rPr>
              <a:t>§4402.</a:t>
            </a:r>
          </a:p>
        </p:txBody>
      </p:sp>
      <p:sp>
        <p:nvSpPr>
          <p:cNvPr id="3" name="object 3"/>
          <p:cNvSpPr txBox="1"/>
          <p:nvPr/>
        </p:nvSpPr>
        <p:spPr>
          <a:xfrm>
            <a:off x="3004855" y="304800"/>
            <a:ext cx="4526120" cy="5775542"/>
          </a:xfrm>
          <a:prstGeom prst="rect">
            <a:avLst/>
          </a:prstGeom>
        </p:spPr>
        <p:txBody>
          <a:bodyPr vert="horz" lIns="91440" tIns="45720" rIns="91440" bIns="45720" rtlCol="0" anchor="t">
            <a:noAutofit/>
          </a:bodyPr>
          <a:lstStyle/>
          <a:p>
            <a:pPr marL="527685" indent="-228600" defTabSz="914400">
              <a:lnSpc>
                <a:spcPct val="110000"/>
              </a:lnSpc>
              <a:spcBef>
                <a:spcPts val="95"/>
              </a:spcBef>
              <a:buClr>
                <a:schemeClr val="accent1"/>
              </a:buClr>
              <a:buSzPct val="100000"/>
              <a:buFont typeface="Arial" panose="020B0604020202020204" pitchFamily="34" charset="0"/>
              <a:buChar char="•"/>
              <a:tabLst>
                <a:tab pos="527685" algn="l"/>
                <a:tab pos="528320" algn="l"/>
              </a:tabLst>
            </a:pPr>
            <a:r>
              <a:rPr lang="en-US" sz="1600" spc="-5" dirty="0"/>
              <a:t>Subdivisions approved </a:t>
            </a:r>
            <a:r>
              <a:rPr lang="en-US" sz="1600" spc="-10" dirty="0"/>
              <a:t>prior </a:t>
            </a:r>
            <a:r>
              <a:rPr lang="en-US" sz="1600" dirty="0"/>
              <a:t>to </a:t>
            </a:r>
            <a:r>
              <a:rPr lang="en-US" sz="1600" spc="-5" dirty="0"/>
              <a:t>Sept. 23,</a:t>
            </a:r>
            <a:r>
              <a:rPr lang="en-US" sz="1600" spc="45" dirty="0"/>
              <a:t> </a:t>
            </a:r>
            <a:r>
              <a:rPr lang="en-US" sz="1600" spc="-5" dirty="0"/>
              <a:t>1971</a:t>
            </a:r>
            <a:endParaRPr lang="en-US" sz="1600" dirty="0"/>
          </a:p>
          <a:p>
            <a:pPr marL="527685" marR="291465" indent="-228600" defTabSz="914400">
              <a:lnSpc>
                <a:spcPct val="110000"/>
              </a:lnSpc>
              <a:buClr>
                <a:schemeClr val="accent1"/>
              </a:buClr>
              <a:buSzPct val="100000"/>
              <a:buFont typeface="Arial" panose="020B0604020202020204" pitchFamily="34" charset="0"/>
              <a:buChar char="•"/>
              <a:tabLst>
                <a:tab pos="527685" algn="l"/>
                <a:tab pos="528320" algn="l"/>
              </a:tabLst>
            </a:pPr>
            <a:r>
              <a:rPr lang="en-US" sz="1600" spc="-5" dirty="0"/>
              <a:t>Subdivisions in actual existence on Sept. 23, 1971 that did </a:t>
            </a:r>
            <a:r>
              <a:rPr lang="en-US" sz="1600" spc="-10" dirty="0"/>
              <a:t>not require  </a:t>
            </a:r>
            <a:r>
              <a:rPr lang="en-US" sz="1600" spc="-5" dirty="0"/>
              <a:t>approval under </a:t>
            </a:r>
            <a:r>
              <a:rPr lang="en-US" sz="1600" spc="-10" dirty="0"/>
              <a:t>prior</a:t>
            </a:r>
            <a:r>
              <a:rPr lang="en-US" sz="1600" spc="10" dirty="0"/>
              <a:t> </a:t>
            </a:r>
            <a:r>
              <a:rPr lang="en-US" sz="1600" spc="-5" dirty="0"/>
              <a:t>law</a:t>
            </a:r>
            <a:endParaRPr lang="en-US" sz="1600" dirty="0"/>
          </a:p>
          <a:p>
            <a:pPr marL="527685" marR="512445" indent="-228600" defTabSz="914400">
              <a:lnSpc>
                <a:spcPct val="110000"/>
              </a:lnSpc>
              <a:buClr>
                <a:schemeClr val="accent1"/>
              </a:buClr>
              <a:buSzPct val="100000"/>
              <a:buFont typeface="Arial" panose="020B0604020202020204" pitchFamily="34" charset="0"/>
              <a:buChar char="•"/>
              <a:tabLst>
                <a:tab pos="527685" algn="l"/>
                <a:tab pos="528320" algn="l"/>
              </a:tabLst>
            </a:pPr>
            <a:r>
              <a:rPr lang="en-US" sz="1600" spc="-5" dirty="0"/>
              <a:t>A subdivision </a:t>
            </a:r>
            <a:r>
              <a:rPr lang="en-US" sz="1600" spc="-10" dirty="0"/>
              <a:t>plan </a:t>
            </a:r>
            <a:r>
              <a:rPr lang="en-US" sz="1600" spc="-5" dirty="0"/>
              <a:t>legally </a:t>
            </a:r>
            <a:r>
              <a:rPr lang="en-US" sz="1600" spc="-10" dirty="0"/>
              <a:t>recorded </a:t>
            </a:r>
            <a:r>
              <a:rPr lang="en-US" sz="1600" spc="-5" dirty="0"/>
              <a:t>in the </a:t>
            </a:r>
            <a:r>
              <a:rPr lang="en-US" sz="1600" spc="-10" dirty="0"/>
              <a:t>proper </a:t>
            </a:r>
            <a:r>
              <a:rPr lang="en-US" sz="1600" spc="-5" dirty="0"/>
              <a:t>registry of deeds  </a:t>
            </a:r>
            <a:r>
              <a:rPr lang="en-US" sz="1600" spc="-10" dirty="0"/>
              <a:t>prior </a:t>
            </a:r>
            <a:r>
              <a:rPr lang="en-US" sz="1600" dirty="0"/>
              <a:t>to </a:t>
            </a:r>
            <a:r>
              <a:rPr lang="en-US" sz="1600" spc="-5" dirty="0"/>
              <a:t>Sept. 23,</a:t>
            </a:r>
            <a:r>
              <a:rPr lang="en-US" sz="1600" spc="10" dirty="0"/>
              <a:t> </a:t>
            </a:r>
            <a:r>
              <a:rPr lang="en-US" sz="1600" spc="-5" dirty="0"/>
              <a:t>1971</a:t>
            </a:r>
            <a:endParaRPr lang="en-US" sz="1600" dirty="0"/>
          </a:p>
          <a:p>
            <a:pPr marL="527685" marR="478155" indent="-228600" defTabSz="914400">
              <a:lnSpc>
                <a:spcPct val="110000"/>
              </a:lnSpc>
              <a:spcBef>
                <a:spcPts val="5"/>
              </a:spcBef>
              <a:buClr>
                <a:schemeClr val="accent1"/>
              </a:buClr>
              <a:buSzPct val="100000"/>
              <a:buFont typeface="Arial" panose="020B0604020202020204" pitchFamily="34" charset="0"/>
              <a:buChar char="•"/>
              <a:tabLst>
                <a:tab pos="527685" algn="l"/>
                <a:tab pos="528320" algn="l"/>
              </a:tabLst>
            </a:pPr>
            <a:r>
              <a:rPr lang="en-US" sz="1600" spc="-5" dirty="0"/>
              <a:t>An </a:t>
            </a:r>
            <a:r>
              <a:rPr lang="en-US" sz="1600" spc="-10" dirty="0"/>
              <a:t>airport </a:t>
            </a:r>
            <a:r>
              <a:rPr lang="en-US" sz="1600" spc="-5" dirty="0"/>
              <a:t>layout </a:t>
            </a:r>
            <a:r>
              <a:rPr lang="en-US" sz="1600" spc="-10" dirty="0"/>
              <a:t>plan </a:t>
            </a:r>
            <a:r>
              <a:rPr lang="en-US" sz="1600" spc="-5" dirty="0"/>
              <a:t>with appropriate approval </a:t>
            </a:r>
            <a:r>
              <a:rPr lang="en-US" sz="1600" spc="-10" dirty="0"/>
              <a:t>from MDOT </a:t>
            </a:r>
            <a:r>
              <a:rPr lang="en-US" sz="1600" spc="-5" dirty="0"/>
              <a:t>and  FAA</a:t>
            </a:r>
            <a:endParaRPr lang="en-US" sz="1600" dirty="0"/>
          </a:p>
          <a:p>
            <a:pPr marL="527685" marR="294640" indent="-228600" defTabSz="914400">
              <a:lnSpc>
                <a:spcPct val="110000"/>
              </a:lnSpc>
              <a:buClr>
                <a:schemeClr val="accent1"/>
              </a:buClr>
              <a:buSzPct val="100000"/>
              <a:buFont typeface="Arial" panose="020B0604020202020204" pitchFamily="34" charset="0"/>
              <a:buChar char="•"/>
              <a:tabLst>
                <a:tab pos="527685" algn="l"/>
                <a:tab pos="528320" algn="l"/>
              </a:tabLst>
            </a:pPr>
            <a:r>
              <a:rPr lang="en-US" sz="1600" spc="-5" dirty="0"/>
              <a:t>A subdivision in violation of this law that </a:t>
            </a:r>
            <a:r>
              <a:rPr lang="en-US" sz="1600" spc="-10" dirty="0"/>
              <a:t>has </a:t>
            </a:r>
            <a:r>
              <a:rPr lang="en-US" sz="1600" spc="-5" dirty="0"/>
              <a:t>been in existence for at  least 20 years,</a:t>
            </a:r>
            <a:r>
              <a:rPr lang="en-US" sz="1600" dirty="0"/>
              <a:t> </a:t>
            </a:r>
            <a:r>
              <a:rPr lang="en-US" sz="1600" spc="-5" dirty="0"/>
              <a:t>unless</a:t>
            </a:r>
            <a:endParaRPr lang="en-US" sz="1600" dirty="0"/>
          </a:p>
        </p:txBody>
      </p:sp>
      <p:pic>
        <p:nvPicPr>
          <p:cNvPr id="9" name="Picture 8">
            <a:extLst>
              <a:ext uri="{FF2B5EF4-FFF2-40B4-BE49-F238E27FC236}">
                <a16:creationId xmlns:a16="http://schemas.microsoft.com/office/drawing/2014/main" id="{714C2DF1-B963-4B57-9EA1-F02F54A71267}"/>
              </a:ext>
            </a:extLst>
          </p:cNvPr>
          <p:cNvPicPr>
            <a:picLocks noChangeAspect="1"/>
          </p:cNvPicPr>
          <p:nvPr/>
        </p:nvPicPr>
        <p:blipFill>
          <a:blip r:embed="rId2"/>
          <a:stretch>
            <a:fillRect/>
          </a:stretch>
        </p:blipFill>
        <p:spPr>
          <a:xfrm>
            <a:off x="7444497" y="5822533"/>
            <a:ext cx="1654766" cy="103546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046595"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09600" y="1905000"/>
            <a:ext cx="2045860" cy="4584527"/>
          </a:xfrm>
          <a:prstGeom prst="rect">
            <a:avLst/>
          </a:prstGeom>
        </p:spPr>
        <p:txBody>
          <a:bodyPr vert="horz" lIns="91440" tIns="45720" rIns="91440" bIns="45720" rtlCol="0" anchor="t">
            <a:normAutofit/>
          </a:bodyPr>
          <a:lstStyle/>
          <a:p>
            <a:pPr defTabSz="914400"/>
            <a:r>
              <a:rPr lang="en-US" sz="2200" b="0" i="0" kern="1200" cap="all" spc="-5" dirty="0">
                <a:solidFill>
                  <a:srgbClr val="FFFFFF"/>
                </a:solidFill>
                <a:effectLst/>
                <a:latin typeface="+mj-lt"/>
                <a:ea typeface="+mj-ea"/>
                <a:cs typeface="+mj-cs"/>
              </a:rPr>
              <a:t>Subdivision law</a:t>
            </a:r>
            <a:r>
              <a:rPr lang="en-US" sz="2200" b="0" i="0" kern="1200" cap="all" dirty="0">
                <a:solidFill>
                  <a:srgbClr val="FFFFFF"/>
                </a:solidFill>
                <a:effectLst/>
                <a:latin typeface="+mj-lt"/>
                <a:ea typeface="+mj-ea"/>
                <a:cs typeface="+mj-cs"/>
              </a:rPr>
              <a:t> </a:t>
            </a:r>
            <a:r>
              <a:rPr lang="en-US" sz="2200" b="0" i="0" kern="1200" cap="all" spc="-5" dirty="0">
                <a:solidFill>
                  <a:srgbClr val="FFFFFF"/>
                </a:solidFill>
                <a:effectLst/>
                <a:latin typeface="+mj-lt"/>
                <a:ea typeface="+mj-ea"/>
                <a:cs typeface="+mj-cs"/>
              </a:rPr>
              <a:t>exists</a:t>
            </a:r>
          </a:p>
          <a:p>
            <a:pPr marL="8255" marR="5080" defTabSz="914400"/>
            <a:r>
              <a:rPr lang="en-US" sz="2200" b="0" i="0" kern="1200" cap="all" dirty="0">
                <a:solidFill>
                  <a:srgbClr val="FFFFFF"/>
                </a:solidFill>
                <a:effectLst/>
                <a:latin typeface="+mj-lt"/>
                <a:ea typeface="+mj-ea"/>
                <a:cs typeface="+mj-cs"/>
              </a:rPr>
              <a:t>to </a:t>
            </a:r>
            <a:r>
              <a:rPr lang="en-US" sz="2200" b="0" i="0" kern="1200" cap="all" spc="-5" dirty="0">
                <a:solidFill>
                  <a:srgbClr val="FFFFFF"/>
                </a:solidFill>
                <a:effectLst/>
                <a:latin typeface="+mj-lt"/>
                <a:ea typeface="+mj-ea"/>
                <a:cs typeface="+mj-cs"/>
              </a:rPr>
              <a:t>help people maintain</a:t>
            </a:r>
            <a:r>
              <a:rPr lang="en-US" sz="2200" b="0" i="0" kern="1200" cap="all" spc="-35" dirty="0">
                <a:solidFill>
                  <a:srgbClr val="FFFFFF"/>
                </a:solidFill>
                <a:effectLst/>
                <a:latin typeface="+mj-lt"/>
                <a:ea typeface="+mj-ea"/>
                <a:cs typeface="+mj-cs"/>
              </a:rPr>
              <a:t> </a:t>
            </a:r>
            <a:r>
              <a:rPr lang="en-US" sz="2200" b="0" i="0" kern="1200" cap="all" spc="-5" dirty="0">
                <a:solidFill>
                  <a:srgbClr val="FFFFFF"/>
                </a:solidFill>
                <a:effectLst/>
                <a:latin typeface="+mj-lt"/>
                <a:ea typeface="+mj-ea"/>
                <a:cs typeface="+mj-cs"/>
              </a:rPr>
              <a:t>their  communities</a:t>
            </a:r>
          </a:p>
        </p:txBody>
      </p:sp>
      <p:sp>
        <p:nvSpPr>
          <p:cNvPr id="3" name="object 3"/>
          <p:cNvSpPr txBox="1"/>
          <p:nvPr/>
        </p:nvSpPr>
        <p:spPr>
          <a:xfrm>
            <a:off x="3529195" y="457200"/>
            <a:ext cx="4526120" cy="6400799"/>
          </a:xfrm>
          <a:prstGeom prst="rect">
            <a:avLst/>
          </a:prstGeom>
        </p:spPr>
        <p:txBody>
          <a:bodyPr vert="horz" lIns="91440" tIns="45720" rIns="91440" bIns="45720" rtlCol="0" anchor="t">
            <a:normAutofit/>
          </a:bodyPr>
          <a:lstStyle/>
          <a:p>
            <a:pPr marL="2331720" marR="160020" defTabSz="914400">
              <a:lnSpc>
                <a:spcPct val="110000"/>
              </a:lnSpc>
              <a:spcBef>
                <a:spcPts val="100"/>
              </a:spcBef>
              <a:buClr>
                <a:schemeClr val="accent1"/>
              </a:buClr>
              <a:buSzPct val="100000"/>
            </a:pPr>
            <a:endParaRPr lang="en-US" sz="1600" dirty="0"/>
          </a:p>
          <a:p>
            <a:pPr marL="2331720" marR="160020" defTabSz="914400">
              <a:lnSpc>
                <a:spcPct val="110000"/>
              </a:lnSpc>
              <a:spcBef>
                <a:spcPts val="100"/>
              </a:spcBef>
              <a:buClr>
                <a:schemeClr val="accent1"/>
              </a:buClr>
              <a:buSzPct val="100000"/>
            </a:pPr>
            <a:endParaRPr lang="en-US" sz="1600" dirty="0"/>
          </a:p>
          <a:p>
            <a:pPr marL="984250" lvl="1" indent="-228600" defTabSz="914400">
              <a:lnSpc>
                <a:spcPct val="110000"/>
              </a:lnSpc>
              <a:buClr>
                <a:schemeClr val="accent1"/>
              </a:buClr>
              <a:buSzPct val="100000"/>
              <a:buFont typeface="Arial" panose="020B0604020202020204" pitchFamily="34" charset="0"/>
              <a:buChar char="•"/>
              <a:tabLst>
                <a:tab pos="984250" algn="l"/>
                <a:tab pos="984885" algn="l"/>
              </a:tabLst>
            </a:pPr>
            <a:r>
              <a:rPr lang="en-US" sz="1600" spc="-5" dirty="0"/>
              <a:t>Subdivision </a:t>
            </a:r>
            <a:r>
              <a:rPr lang="en-US" sz="1600" spc="-10" dirty="0"/>
              <a:t>has </a:t>
            </a:r>
            <a:r>
              <a:rPr lang="en-US" sz="1600" spc="-5" dirty="0"/>
              <a:t>been enjoined (forbid by legal</a:t>
            </a:r>
            <a:r>
              <a:rPr lang="en-US" sz="1600" spc="50" dirty="0"/>
              <a:t> </a:t>
            </a:r>
            <a:r>
              <a:rPr lang="en-US" sz="1600" spc="-5" dirty="0"/>
              <a:t>action)</a:t>
            </a:r>
            <a:endParaRPr lang="en-US" sz="1600" dirty="0"/>
          </a:p>
          <a:p>
            <a:pPr marL="984250" marR="445770" lvl="1" indent="-228600" defTabSz="914400">
              <a:lnSpc>
                <a:spcPct val="110000"/>
              </a:lnSpc>
              <a:spcBef>
                <a:spcPts val="5"/>
              </a:spcBef>
              <a:buClr>
                <a:schemeClr val="accent1"/>
              </a:buClr>
              <a:buSzPct val="100000"/>
              <a:buFont typeface="Arial" panose="020B0604020202020204" pitchFamily="34" charset="0"/>
              <a:buChar char="•"/>
              <a:tabLst>
                <a:tab pos="984250" algn="l"/>
                <a:tab pos="984885" algn="l"/>
              </a:tabLst>
            </a:pPr>
            <a:r>
              <a:rPr lang="en-US" sz="1600" spc="-5" dirty="0"/>
              <a:t>Subdivision was denied, and denial was </a:t>
            </a:r>
            <a:r>
              <a:rPr lang="en-US" sz="1600" spc="-10" dirty="0"/>
              <a:t>recorded </a:t>
            </a:r>
            <a:r>
              <a:rPr lang="en-US" sz="1600" spc="-5" dirty="0"/>
              <a:t>in registry of  deeds</a:t>
            </a:r>
            <a:endParaRPr lang="en-US" sz="1600" dirty="0"/>
          </a:p>
          <a:p>
            <a:pPr marL="984250" marR="5080" lvl="1" indent="-228600" defTabSz="914400">
              <a:lnSpc>
                <a:spcPct val="110000"/>
              </a:lnSpc>
              <a:buClr>
                <a:schemeClr val="accent1"/>
              </a:buClr>
              <a:buSzPct val="100000"/>
              <a:buFont typeface="Arial" panose="020B0604020202020204" pitchFamily="34" charset="0"/>
              <a:buChar char="•"/>
              <a:tabLst>
                <a:tab pos="984250" algn="l"/>
                <a:tab pos="984885" algn="l"/>
              </a:tabLst>
            </a:pPr>
            <a:r>
              <a:rPr lang="en-US" sz="1600" spc="-5" dirty="0"/>
              <a:t>A lot owner was denied a building </a:t>
            </a:r>
            <a:r>
              <a:rPr lang="en-US" sz="1600" spc="-10" dirty="0"/>
              <a:t>permit </a:t>
            </a:r>
            <a:r>
              <a:rPr lang="en-US" sz="1600" spc="-5" dirty="0"/>
              <a:t>because subdivision was  in violation of law, and such denial was </a:t>
            </a:r>
            <a:r>
              <a:rPr lang="en-US" sz="1600" spc="-10" dirty="0"/>
              <a:t>recorded </a:t>
            </a:r>
            <a:r>
              <a:rPr lang="en-US" sz="1600" spc="-5" dirty="0"/>
              <a:t>in registry of  deeds</a:t>
            </a:r>
            <a:endParaRPr lang="en-US" sz="1600" dirty="0"/>
          </a:p>
          <a:p>
            <a:pPr marL="984250" marR="38100" lvl="1" indent="-228600" defTabSz="914400">
              <a:lnSpc>
                <a:spcPct val="110000"/>
              </a:lnSpc>
              <a:spcBef>
                <a:spcPts val="5"/>
              </a:spcBef>
              <a:buClr>
                <a:schemeClr val="accent1"/>
              </a:buClr>
              <a:buSzPct val="100000"/>
              <a:buFont typeface="Arial" panose="020B0604020202020204" pitchFamily="34" charset="0"/>
              <a:buChar char="•"/>
              <a:tabLst>
                <a:tab pos="984250" algn="l"/>
                <a:tab pos="984885" algn="l"/>
              </a:tabLst>
            </a:pPr>
            <a:r>
              <a:rPr lang="en-US" sz="1600" spc="-5" dirty="0"/>
              <a:t>Subdivision </a:t>
            </a:r>
            <a:r>
              <a:rPr lang="en-US" sz="1600" spc="-10" dirty="0"/>
              <a:t>has </a:t>
            </a:r>
            <a:r>
              <a:rPr lang="en-US" sz="1600" spc="-5" dirty="0"/>
              <a:t>been the subject of an </a:t>
            </a:r>
            <a:r>
              <a:rPr lang="en-US" sz="1600" spc="-10" dirty="0"/>
              <a:t>enforcement </a:t>
            </a:r>
            <a:r>
              <a:rPr lang="en-US" sz="1600" spc="-5" dirty="0"/>
              <a:t>action or </a:t>
            </a:r>
            <a:r>
              <a:rPr lang="en-US" sz="1600" spc="-10" dirty="0"/>
              <a:t>order,  </a:t>
            </a:r>
            <a:r>
              <a:rPr lang="en-US" sz="1600" spc="-5" dirty="0"/>
              <a:t>and said action or order was </a:t>
            </a:r>
            <a:r>
              <a:rPr lang="en-US" sz="1600" spc="-10" dirty="0"/>
              <a:t>recorded </a:t>
            </a:r>
            <a:r>
              <a:rPr lang="en-US" sz="1600" spc="-5" dirty="0"/>
              <a:t>in registry </a:t>
            </a:r>
            <a:r>
              <a:rPr lang="en-US" sz="1600" spc="-5"/>
              <a:t>of</a:t>
            </a:r>
            <a:r>
              <a:rPr lang="en-US" sz="1600" spc="80"/>
              <a:t> </a:t>
            </a:r>
            <a:r>
              <a:rPr lang="en-US" sz="1600" spc="-5"/>
              <a:t>deeds </a:t>
            </a:r>
            <a:r>
              <a:rPr lang="en-US" sz="1600"/>
              <a:t>Some</a:t>
            </a:r>
            <a:r>
              <a:rPr lang="en-US" sz="1600" dirty="0"/>
              <a:t>, but </a:t>
            </a:r>
            <a:r>
              <a:rPr lang="en-US" sz="1600" spc="-5" dirty="0"/>
              <a:t>not all, options for </a:t>
            </a:r>
            <a:r>
              <a:rPr lang="en-US" sz="1600" dirty="0"/>
              <a:t>a </a:t>
            </a:r>
            <a:r>
              <a:rPr lang="en-US" sz="1600" spc="-5" dirty="0"/>
              <a:t>landowner who is  land rich and </a:t>
            </a:r>
            <a:r>
              <a:rPr lang="en-US" sz="1600" dirty="0"/>
              <a:t>cash</a:t>
            </a:r>
            <a:r>
              <a:rPr lang="en-US" sz="1600" spc="-5" dirty="0"/>
              <a:t> poor:</a:t>
            </a:r>
          </a:p>
          <a:p>
            <a:pPr marL="2331720" marR="160020" defTabSz="914400">
              <a:lnSpc>
                <a:spcPct val="110000"/>
              </a:lnSpc>
              <a:spcBef>
                <a:spcPts val="100"/>
              </a:spcBef>
              <a:buClr>
                <a:schemeClr val="accent1"/>
              </a:buClr>
              <a:buSzPct val="100000"/>
            </a:pPr>
            <a:endParaRPr lang="en-US" sz="1600" spc="-5" dirty="0"/>
          </a:p>
        </p:txBody>
      </p:sp>
      <p:pic>
        <p:nvPicPr>
          <p:cNvPr id="8" name="Picture 7">
            <a:extLst>
              <a:ext uri="{FF2B5EF4-FFF2-40B4-BE49-F238E27FC236}">
                <a16:creationId xmlns:a16="http://schemas.microsoft.com/office/drawing/2014/main" id="{50CF999F-F6CC-4513-A125-D68DA4A4AE89}"/>
              </a:ext>
            </a:extLst>
          </p:cNvPr>
          <p:cNvPicPr>
            <a:picLocks noChangeAspect="1"/>
          </p:cNvPicPr>
          <p:nvPr/>
        </p:nvPicPr>
        <p:blipFill>
          <a:blip r:embed="rId2"/>
          <a:stretch>
            <a:fillRect/>
          </a:stretch>
        </p:blipFill>
        <p:spPr>
          <a:xfrm>
            <a:off x="7591550" y="5886699"/>
            <a:ext cx="1552223" cy="97130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73956" y="4571492"/>
            <a:ext cx="8109584" cy="1008380"/>
          </a:xfrm>
          <a:prstGeom prst="rect">
            <a:avLst/>
          </a:prstGeom>
        </p:spPr>
        <p:txBody>
          <a:bodyPr vert="horz" wrap="square" lIns="0" tIns="12700" rIns="0" bIns="0" rtlCol="0">
            <a:spAutoFit/>
          </a:bodyPr>
          <a:lstStyle/>
          <a:p>
            <a:pPr algn="ctr">
              <a:lnSpc>
                <a:spcPct val="100000"/>
              </a:lnSpc>
              <a:spcBef>
                <a:spcPts val="100"/>
              </a:spcBef>
            </a:pPr>
            <a:r>
              <a:rPr sz="3600" spc="-5" dirty="0">
                <a:latin typeface="Book Antiqua"/>
                <a:cs typeface="Book Antiqua"/>
              </a:rPr>
              <a:t>What is NOT considered </a:t>
            </a:r>
            <a:r>
              <a:rPr sz="3600" dirty="0">
                <a:latin typeface="Book Antiqua"/>
                <a:cs typeface="Book Antiqua"/>
              </a:rPr>
              <a:t>a</a:t>
            </a:r>
            <a:r>
              <a:rPr sz="3600" spc="-40" dirty="0">
                <a:latin typeface="Book Antiqua"/>
                <a:cs typeface="Book Antiqua"/>
              </a:rPr>
              <a:t> </a:t>
            </a:r>
            <a:r>
              <a:rPr sz="3600" spc="-5" dirty="0">
                <a:latin typeface="Book Antiqua"/>
                <a:cs typeface="Book Antiqua"/>
              </a:rPr>
              <a:t>Subdivision?</a:t>
            </a:r>
            <a:endParaRPr sz="3600">
              <a:latin typeface="Book Antiqua"/>
              <a:cs typeface="Book Antiqua"/>
            </a:endParaRPr>
          </a:p>
          <a:p>
            <a:pPr marL="84455" algn="ctr">
              <a:lnSpc>
                <a:spcPct val="100000"/>
              </a:lnSpc>
              <a:spcBef>
                <a:spcPts val="55"/>
              </a:spcBef>
            </a:pPr>
            <a:r>
              <a:rPr sz="2800" dirty="0">
                <a:latin typeface="Book Antiqua"/>
                <a:cs typeface="Book Antiqua"/>
              </a:rPr>
              <a:t>30-A </a:t>
            </a:r>
            <a:r>
              <a:rPr sz="2800" spc="-10" dirty="0">
                <a:latin typeface="Book Antiqua"/>
                <a:cs typeface="Book Antiqua"/>
              </a:rPr>
              <a:t>M.R.S.A.</a:t>
            </a:r>
            <a:r>
              <a:rPr sz="2800" spc="10" dirty="0">
                <a:latin typeface="Book Antiqua"/>
                <a:cs typeface="Book Antiqua"/>
              </a:rPr>
              <a:t> </a:t>
            </a:r>
            <a:r>
              <a:rPr sz="2800" spc="-5" dirty="0">
                <a:latin typeface="Book Antiqua"/>
                <a:cs typeface="Book Antiqua"/>
              </a:rPr>
              <a:t>§4401.4.A.</a:t>
            </a:r>
            <a:endParaRPr sz="2800">
              <a:latin typeface="Book Antiqua"/>
              <a:cs typeface="Book Antiqua"/>
            </a:endParaRPr>
          </a:p>
        </p:txBody>
      </p:sp>
      <p:sp>
        <p:nvSpPr>
          <p:cNvPr id="3" name="object 3"/>
          <p:cNvSpPr/>
          <p:nvPr/>
        </p:nvSpPr>
        <p:spPr>
          <a:xfrm>
            <a:off x="4038600" y="1828800"/>
            <a:ext cx="934085" cy="1905"/>
          </a:xfrm>
          <a:custGeom>
            <a:avLst/>
            <a:gdLst/>
            <a:ahLst/>
            <a:cxnLst/>
            <a:rect l="l" t="t" r="r" b="b"/>
            <a:pathLst>
              <a:path w="934085" h="1905">
                <a:moveTo>
                  <a:pt x="0" y="0"/>
                </a:moveTo>
                <a:lnTo>
                  <a:pt x="934021" y="1498"/>
                </a:lnTo>
              </a:path>
            </a:pathLst>
          </a:custGeom>
          <a:ln w="57150">
            <a:solidFill>
              <a:srgbClr val="000000"/>
            </a:solidFill>
          </a:ln>
        </p:spPr>
        <p:txBody>
          <a:bodyPr wrap="square" lIns="0" tIns="0" rIns="0" bIns="0" rtlCol="0"/>
          <a:lstStyle/>
          <a:p>
            <a:endParaRPr/>
          </a:p>
        </p:txBody>
      </p:sp>
      <p:sp>
        <p:nvSpPr>
          <p:cNvPr id="4" name="object 4"/>
          <p:cNvSpPr/>
          <p:nvPr/>
        </p:nvSpPr>
        <p:spPr>
          <a:xfrm>
            <a:off x="4801006" y="1729999"/>
            <a:ext cx="172085" cy="200025"/>
          </a:xfrm>
          <a:custGeom>
            <a:avLst/>
            <a:gdLst/>
            <a:ahLst/>
            <a:cxnLst/>
            <a:rect l="l" t="t" r="r" b="b"/>
            <a:pathLst>
              <a:path w="172085" h="200025">
                <a:moveTo>
                  <a:pt x="330" y="0"/>
                </a:moveTo>
                <a:lnTo>
                  <a:pt x="171615" y="100291"/>
                </a:lnTo>
                <a:lnTo>
                  <a:pt x="0" y="200025"/>
                </a:lnTo>
              </a:path>
            </a:pathLst>
          </a:custGeom>
          <a:ln w="57149">
            <a:solidFill>
              <a:srgbClr val="000000"/>
            </a:solidFill>
          </a:ln>
        </p:spPr>
        <p:txBody>
          <a:bodyPr wrap="square" lIns="0" tIns="0" rIns="0" bIns="0" rtlCol="0"/>
          <a:lstStyle/>
          <a:p>
            <a:endParaRPr/>
          </a:p>
        </p:txBody>
      </p:sp>
      <p:graphicFrame>
        <p:nvGraphicFramePr>
          <p:cNvPr id="5" name="object 5"/>
          <p:cNvGraphicFramePr>
            <a:graphicFrameLocks noGrp="1"/>
          </p:cNvGraphicFramePr>
          <p:nvPr/>
        </p:nvGraphicFramePr>
        <p:xfrm>
          <a:off x="5251450" y="603250"/>
          <a:ext cx="3352800" cy="2514600"/>
        </p:xfrm>
        <a:graphic>
          <a:graphicData uri="http://schemas.openxmlformats.org/drawingml/2006/table">
            <a:tbl>
              <a:tblPr firstRow="1" bandRow="1">
                <a:tableStyleId>{2D5ABB26-0587-4C30-8999-92F81FD0307C}</a:tableStyleId>
              </a:tblPr>
              <a:tblGrid>
                <a:gridCol w="9906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tblGrid>
              <a:tr h="2514600">
                <a:tc>
                  <a:txBody>
                    <a:bodyPr/>
                    <a:lstStyle/>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marL="243204">
                        <a:lnSpc>
                          <a:spcPct val="100000"/>
                        </a:lnSpc>
                        <a:spcBef>
                          <a:spcPts val="1490"/>
                        </a:spcBef>
                      </a:pPr>
                      <a:r>
                        <a:rPr sz="1600" spc="-5" dirty="0">
                          <a:latin typeface="Book Antiqua"/>
                          <a:cs typeface="Book Antiqua"/>
                        </a:rPr>
                        <a:t>Lot</a:t>
                      </a:r>
                      <a:r>
                        <a:rPr sz="1600" spc="-25" dirty="0">
                          <a:latin typeface="Book Antiqua"/>
                          <a:cs typeface="Book Antiqua"/>
                        </a:rPr>
                        <a:t> </a:t>
                      </a:r>
                      <a:r>
                        <a:rPr sz="1600" spc="-5" dirty="0">
                          <a:latin typeface="Book Antiqua"/>
                          <a:cs typeface="Book Antiqua"/>
                        </a:rPr>
                        <a:t>1</a:t>
                      </a:r>
                      <a:endParaRPr sz="1600">
                        <a:latin typeface="Book Antiqua"/>
                        <a:cs typeface="Book Antiq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spcBef>
                          <a:spcPts val="35"/>
                        </a:spcBef>
                      </a:pPr>
                      <a:endParaRPr sz="2350">
                        <a:latin typeface="Times New Roman"/>
                        <a:cs typeface="Times New Roman"/>
                      </a:endParaRPr>
                    </a:p>
                    <a:p>
                      <a:pPr marL="471805">
                        <a:lnSpc>
                          <a:spcPct val="100000"/>
                        </a:lnSpc>
                      </a:pPr>
                      <a:r>
                        <a:rPr sz="1600" spc="-5" dirty="0">
                          <a:latin typeface="Book Antiqua"/>
                          <a:cs typeface="Book Antiqua"/>
                        </a:rPr>
                        <a:t>Lot</a:t>
                      </a:r>
                      <a:r>
                        <a:rPr sz="1600" spc="-25" dirty="0">
                          <a:latin typeface="Book Antiqua"/>
                          <a:cs typeface="Book Antiqua"/>
                        </a:rPr>
                        <a:t> </a:t>
                      </a:r>
                      <a:r>
                        <a:rPr sz="1600" spc="-5" dirty="0">
                          <a:latin typeface="Book Antiqua"/>
                          <a:cs typeface="Book Antiqua"/>
                        </a:rPr>
                        <a:t>0</a:t>
                      </a:r>
                      <a:endParaRPr sz="1600">
                        <a:latin typeface="Book Antiqua"/>
                        <a:cs typeface="Book Antiq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marL="395605">
                        <a:lnSpc>
                          <a:spcPct val="100000"/>
                        </a:lnSpc>
                        <a:spcBef>
                          <a:spcPts val="1490"/>
                        </a:spcBef>
                      </a:pPr>
                      <a:r>
                        <a:rPr sz="1600" spc="-5" dirty="0">
                          <a:latin typeface="Book Antiqua"/>
                          <a:cs typeface="Book Antiqua"/>
                        </a:rPr>
                        <a:t>Lot</a:t>
                      </a:r>
                      <a:r>
                        <a:rPr sz="1600" spc="-30" dirty="0">
                          <a:latin typeface="Book Antiqua"/>
                          <a:cs typeface="Book Antiqua"/>
                        </a:rPr>
                        <a:t> </a:t>
                      </a:r>
                      <a:r>
                        <a:rPr sz="1600" spc="-5" dirty="0">
                          <a:latin typeface="Book Antiqua"/>
                          <a:cs typeface="Book Antiqua"/>
                        </a:rPr>
                        <a:t>2</a:t>
                      </a:r>
                      <a:endParaRPr sz="1600">
                        <a:latin typeface="Book Antiqua"/>
                        <a:cs typeface="Book Antiq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bl>
          </a:graphicData>
        </a:graphic>
      </p:graphicFrame>
      <p:sp>
        <p:nvSpPr>
          <p:cNvPr id="6" name="object 6"/>
          <p:cNvSpPr/>
          <p:nvPr/>
        </p:nvSpPr>
        <p:spPr>
          <a:xfrm>
            <a:off x="1638300" y="1447800"/>
            <a:ext cx="990600" cy="685800"/>
          </a:xfrm>
          <a:custGeom>
            <a:avLst/>
            <a:gdLst/>
            <a:ahLst/>
            <a:cxnLst/>
            <a:rect l="l" t="t" r="r" b="b"/>
            <a:pathLst>
              <a:path w="990600" h="685800">
                <a:moveTo>
                  <a:pt x="0" y="0"/>
                </a:moveTo>
                <a:lnTo>
                  <a:pt x="990600" y="0"/>
                </a:lnTo>
                <a:lnTo>
                  <a:pt x="990600" y="685800"/>
                </a:lnTo>
                <a:lnTo>
                  <a:pt x="0" y="685800"/>
                </a:lnTo>
                <a:lnTo>
                  <a:pt x="0" y="0"/>
                </a:lnTo>
                <a:close/>
              </a:path>
            </a:pathLst>
          </a:custGeom>
          <a:ln w="19050">
            <a:solidFill>
              <a:srgbClr val="000000"/>
            </a:solidFill>
          </a:ln>
        </p:spPr>
        <p:txBody>
          <a:bodyPr wrap="square" lIns="0" tIns="0" rIns="0" bIns="0" rtlCol="0"/>
          <a:lstStyle/>
          <a:p>
            <a:endParaRPr/>
          </a:p>
        </p:txBody>
      </p:sp>
      <p:sp>
        <p:nvSpPr>
          <p:cNvPr id="7" name="object 7"/>
          <p:cNvSpPr/>
          <p:nvPr/>
        </p:nvSpPr>
        <p:spPr>
          <a:xfrm>
            <a:off x="1638300" y="990600"/>
            <a:ext cx="990600" cy="457200"/>
          </a:xfrm>
          <a:custGeom>
            <a:avLst/>
            <a:gdLst/>
            <a:ahLst/>
            <a:cxnLst/>
            <a:rect l="l" t="t" r="r" b="b"/>
            <a:pathLst>
              <a:path w="990600" h="457200">
                <a:moveTo>
                  <a:pt x="0" y="457200"/>
                </a:moveTo>
                <a:lnTo>
                  <a:pt x="495300" y="0"/>
                </a:lnTo>
                <a:lnTo>
                  <a:pt x="990600" y="457200"/>
                </a:lnTo>
                <a:lnTo>
                  <a:pt x="0" y="457200"/>
                </a:lnTo>
                <a:close/>
              </a:path>
            </a:pathLst>
          </a:custGeom>
          <a:ln w="19050">
            <a:solidFill>
              <a:srgbClr val="000000"/>
            </a:solidFill>
          </a:ln>
        </p:spPr>
        <p:txBody>
          <a:bodyPr wrap="square" lIns="0" tIns="0" rIns="0" bIns="0" rtlCol="0"/>
          <a:lstStyle/>
          <a:p>
            <a:endParaRPr/>
          </a:p>
        </p:txBody>
      </p:sp>
      <p:sp>
        <p:nvSpPr>
          <p:cNvPr id="8" name="object 8"/>
          <p:cNvSpPr/>
          <p:nvPr/>
        </p:nvSpPr>
        <p:spPr>
          <a:xfrm>
            <a:off x="6400800" y="1600200"/>
            <a:ext cx="990600" cy="685800"/>
          </a:xfrm>
          <a:custGeom>
            <a:avLst/>
            <a:gdLst/>
            <a:ahLst/>
            <a:cxnLst/>
            <a:rect l="l" t="t" r="r" b="b"/>
            <a:pathLst>
              <a:path w="990600" h="685800">
                <a:moveTo>
                  <a:pt x="0" y="0"/>
                </a:moveTo>
                <a:lnTo>
                  <a:pt x="990600" y="0"/>
                </a:lnTo>
                <a:lnTo>
                  <a:pt x="990600" y="685800"/>
                </a:lnTo>
                <a:lnTo>
                  <a:pt x="0" y="685800"/>
                </a:lnTo>
                <a:lnTo>
                  <a:pt x="0" y="0"/>
                </a:lnTo>
                <a:close/>
              </a:path>
            </a:pathLst>
          </a:custGeom>
          <a:ln w="19050">
            <a:solidFill>
              <a:srgbClr val="000000"/>
            </a:solidFill>
          </a:ln>
        </p:spPr>
        <p:txBody>
          <a:bodyPr wrap="square" lIns="0" tIns="0" rIns="0" bIns="0" rtlCol="0"/>
          <a:lstStyle/>
          <a:p>
            <a:endParaRPr/>
          </a:p>
        </p:txBody>
      </p:sp>
      <p:sp>
        <p:nvSpPr>
          <p:cNvPr id="9" name="object 9"/>
          <p:cNvSpPr/>
          <p:nvPr/>
        </p:nvSpPr>
        <p:spPr>
          <a:xfrm>
            <a:off x="6400800" y="1143000"/>
            <a:ext cx="990600" cy="457200"/>
          </a:xfrm>
          <a:custGeom>
            <a:avLst/>
            <a:gdLst/>
            <a:ahLst/>
            <a:cxnLst/>
            <a:rect l="l" t="t" r="r" b="b"/>
            <a:pathLst>
              <a:path w="990600" h="457200">
                <a:moveTo>
                  <a:pt x="0" y="457200"/>
                </a:moveTo>
                <a:lnTo>
                  <a:pt x="495300" y="0"/>
                </a:lnTo>
                <a:lnTo>
                  <a:pt x="990600" y="457200"/>
                </a:lnTo>
                <a:lnTo>
                  <a:pt x="0" y="457200"/>
                </a:lnTo>
                <a:close/>
              </a:path>
            </a:pathLst>
          </a:custGeom>
          <a:ln w="19050">
            <a:solidFill>
              <a:srgbClr val="000000"/>
            </a:solidFill>
          </a:ln>
        </p:spPr>
        <p:txBody>
          <a:bodyPr wrap="square" lIns="0" tIns="0" rIns="0" bIns="0" rtlCol="0"/>
          <a:lstStyle/>
          <a:p>
            <a:endParaRPr/>
          </a:p>
        </p:txBody>
      </p:sp>
      <p:sp>
        <p:nvSpPr>
          <p:cNvPr id="10" name="object 10"/>
          <p:cNvSpPr txBox="1"/>
          <p:nvPr/>
        </p:nvSpPr>
        <p:spPr>
          <a:xfrm>
            <a:off x="457200" y="609600"/>
            <a:ext cx="3352800" cy="2514600"/>
          </a:xfrm>
          <a:prstGeom prst="rect">
            <a:avLst/>
          </a:prstGeom>
          <a:ln w="12700">
            <a:solidFill>
              <a:srgbClr val="000000"/>
            </a:solidFill>
          </a:ln>
        </p:spPr>
        <p:txBody>
          <a:bodyPr vert="horz" wrap="square" lIns="0" tIns="0" rIns="0" bIns="0" rtlCol="0">
            <a:spAutoFit/>
          </a:bodyPr>
          <a:lstStyle/>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spcBef>
                <a:spcPts val="15"/>
              </a:spcBef>
            </a:pPr>
            <a:endParaRPr sz="2700">
              <a:latin typeface="Times New Roman"/>
              <a:cs typeface="Times New Roman"/>
            </a:endParaRPr>
          </a:p>
          <a:p>
            <a:pPr marL="443865" marR="248920" indent="-189230">
              <a:lnSpc>
                <a:spcPct val="100000"/>
              </a:lnSpc>
              <a:spcBef>
                <a:spcPts val="5"/>
              </a:spcBef>
            </a:pPr>
            <a:r>
              <a:rPr sz="1600" spc="-5" dirty="0">
                <a:latin typeface="Book Antiqua"/>
                <a:cs typeface="Book Antiqua"/>
              </a:rPr>
              <a:t>Owner’s principal residence for  5 years prior </a:t>
            </a:r>
            <a:r>
              <a:rPr sz="1600" spc="-10" dirty="0">
                <a:latin typeface="Book Antiqua"/>
                <a:cs typeface="Book Antiqua"/>
              </a:rPr>
              <a:t>to</a:t>
            </a:r>
            <a:r>
              <a:rPr sz="1600" spc="-25" dirty="0">
                <a:latin typeface="Book Antiqua"/>
                <a:cs typeface="Book Antiqua"/>
              </a:rPr>
              <a:t> </a:t>
            </a:r>
            <a:r>
              <a:rPr sz="1600" spc="-5" dirty="0">
                <a:latin typeface="Book Antiqua"/>
                <a:cs typeface="Book Antiqua"/>
              </a:rPr>
              <a:t>subdivision</a:t>
            </a:r>
            <a:endParaRPr sz="1600">
              <a:latin typeface="Book Antiqua"/>
              <a:cs typeface="Book Antiqua"/>
            </a:endParaRPr>
          </a:p>
        </p:txBody>
      </p:sp>
      <p:pic>
        <p:nvPicPr>
          <p:cNvPr id="15" name="Picture 14">
            <a:extLst>
              <a:ext uri="{FF2B5EF4-FFF2-40B4-BE49-F238E27FC236}">
                <a16:creationId xmlns:a16="http://schemas.microsoft.com/office/drawing/2014/main" id="{A4ABD055-7013-4EEC-92D0-95A6FCAA7360}"/>
              </a:ext>
            </a:extLst>
          </p:cNvPr>
          <p:cNvPicPr>
            <a:picLocks noChangeAspect="1"/>
          </p:cNvPicPr>
          <p:nvPr/>
        </p:nvPicPr>
        <p:blipFill>
          <a:blip r:embed="rId2"/>
          <a:stretch>
            <a:fillRect/>
          </a:stretch>
        </p:blipFill>
        <p:spPr>
          <a:xfrm>
            <a:off x="7619999" y="5802948"/>
            <a:ext cx="1408593" cy="8814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73956" y="4647692"/>
            <a:ext cx="8109584" cy="1008380"/>
          </a:xfrm>
          <a:prstGeom prst="rect">
            <a:avLst/>
          </a:prstGeom>
        </p:spPr>
        <p:txBody>
          <a:bodyPr vert="horz" wrap="square" lIns="0" tIns="12700" rIns="0" bIns="0" rtlCol="0">
            <a:spAutoFit/>
          </a:bodyPr>
          <a:lstStyle/>
          <a:p>
            <a:pPr algn="ctr">
              <a:lnSpc>
                <a:spcPct val="100000"/>
              </a:lnSpc>
              <a:spcBef>
                <a:spcPts val="100"/>
              </a:spcBef>
            </a:pPr>
            <a:r>
              <a:rPr sz="3600" spc="-5" dirty="0">
                <a:latin typeface="Book Antiqua"/>
                <a:cs typeface="Book Antiqua"/>
              </a:rPr>
              <a:t>What is NOT considered </a:t>
            </a:r>
            <a:r>
              <a:rPr sz="3600" dirty="0">
                <a:latin typeface="Book Antiqua"/>
                <a:cs typeface="Book Antiqua"/>
              </a:rPr>
              <a:t>a</a:t>
            </a:r>
            <a:r>
              <a:rPr sz="3600" spc="-40" dirty="0">
                <a:latin typeface="Book Antiqua"/>
                <a:cs typeface="Book Antiqua"/>
              </a:rPr>
              <a:t> </a:t>
            </a:r>
            <a:r>
              <a:rPr sz="3600" spc="-5" dirty="0">
                <a:latin typeface="Book Antiqua"/>
                <a:cs typeface="Book Antiqua"/>
              </a:rPr>
              <a:t>Subdivision?</a:t>
            </a:r>
            <a:endParaRPr sz="3600">
              <a:latin typeface="Book Antiqua"/>
              <a:cs typeface="Book Antiqua"/>
            </a:endParaRPr>
          </a:p>
          <a:p>
            <a:pPr marL="82550" algn="ctr">
              <a:lnSpc>
                <a:spcPct val="100000"/>
              </a:lnSpc>
              <a:spcBef>
                <a:spcPts val="55"/>
              </a:spcBef>
            </a:pPr>
            <a:r>
              <a:rPr sz="2800" dirty="0">
                <a:latin typeface="Book Antiqua"/>
                <a:cs typeface="Book Antiqua"/>
              </a:rPr>
              <a:t>30-A </a:t>
            </a:r>
            <a:r>
              <a:rPr sz="2800" spc="-10" dirty="0">
                <a:latin typeface="Book Antiqua"/>
                <a:cs typeface="Book Antiqua"/>
              </a:rPr>
              <a:t>M.R.S.A.</a:t>
            </a:r>
            <a:r>
              <a:rPr sz="2800" spc="10" dirty="0">
                <a:latin typeface="Book Antiqua"/>
                <a:cs typeface="Book Antiqua"/>
              </a:rPr>
              <a:t> </a:t>
            </a:r>
            <a:r>
              <a:rPr sz="2800" spc="-5" dirty="0">
                <a:latin typeface="Book Antiqua"/>
                <a:cs typeface="Book Antiqua"/>
              </a:rPr>
              <a:t>§4401.4.B.</a:t>
            </a:r>
            <a:endParaRPr sz="2800">
              <a:latin typeface="Book Antiqua"/>
              <a:cs typeface="Book Antiqua"/>
            </a:endParaRPr>
          </a:p>
        </p:txBody>
      </p:sp>
      <p:sp>
        <p:nvSpPr>
          <p:cNvPr id="3" name="object 3"/>
          <p:cNvSpPr/>
          <p:nvPr/>
        </p:nvSpPr>
        <p:spPr>
          <a:xfrm>
            <a:off x="457200" y="609600"/>
            <a:ext cx="3352800" cy="2514600"/>
          </a:xfrm>
          <a:custGeom>
            <a:avLst/>
            <a:gdLst/>
            <a:ahLst/>
            <a:cxnLst/>
            <a:rect l="l" t="t" r="r" b="b"/>
            <a:pathLst>
              <a:path w="3352800" h="2514600">
                <a:moveTo>
                  <a:pt x="0" y="0"/>
                </a:moveTo>
                <a:lnTo>
                  <a:pt x="3352800" y="0"/>
                </a:lnTo>
                <a:lnTo>
                  <a:pt x="3352800" y="2514600"/>
                </a:lnTo>
                <a:lnTo>
                  <a:pt x="0" y="2514600"/>
                </a:lnTo>
                <a:lnTo>
                  <a:pt x="0" y="0"/>
                </a:lnTo>
                <a:close/>
              </a:path>
            </a:pathLst>
          </a:custGeom>
          <a:ln w="12700">
            <a:solidFill>
              <a:srgbClr val="000000"/>
            </a:solidFill>
          </a:ln>
        </p:spPr>
        <p:txBody>
          <a:bodyPr wrap="square" lIns="0" tIns="0" rIns="0" bIns="0" rtlCol="0"/>
          <a:lstStyle/>
          <a:p>
            <a:endParaRPr/>
          </a:p>
        </p:txBody>
      </p:sp>
      <p:sp>
        <p:nvSpPr>
          <p:cNvPr id="4" name="object 4"/>
          <p:cNvSpPr/>
          <p:nvPr/>
        </p:nvSpPr>
        <p:spPr>
          <a:xfrm>
            <a:off x="4038600" y="1828800"/>
            <a:ext cx="934085" cy="1905"/>
          </a:xfrm>
          <a:custGeom>
            <a:avLst/>
            <a:gdLst/>
            <a:ahLst/>
            <a:cxnLst/>
            <a:rect l="l" t="t" r="r" b="b"/>
            <a:pathLst>
              <a:path w="934085" h="1905">
                <a:moveTo>
                  <a:pt x="0" y="0"/>
                </a:moveTo>
                <a:lnTo>
                  <a:pt x="934021" y="1498"/>
                </a:lnTo>
              </a:path>
            </a:pathLst>
          </a:custGeom>
          <a:ln w="57150">
            <a:solidFill>
              <a:srgbClr val="000000"/>
            </a:solidFill>
          </a:ln>
        </p:spPr>
        <p:txBody>
          <a:bodyPr wrap="square" lIns="0" tIns="0" rIns="0" bIns="0" rtlCol="0"/>
          <a:lstStyle/>
          <a:p>
            <a:endParaRPr/>
          </a:p>
        </p:txBody>
      </p:sp>
      <p:sp>
        <p:nvSpPr>
          <p:cNvPr id="5" name="object 5"/>
          <p:cNvSpPr/>
          <p:nvPr/>
        </p:nvSpPr>
        <p:spPr>
          <a:xfrm>
            <a:off x="4801006" y="1729999"/>
            <a:ext cx="172085" cy="200025"/>
          </a:xfrm>
          <a:custGeom>
            <a:avLst/>
            <a:gdLst/>
            <a:ahLst/>
            <a:cxnLst/>
            <a:rect l="l" t="t" r="r" b="b"/>
            <a:pathLst>
              <a:path w="172085" h="200025">
                <a:moveTo>
                  <a:pt x="330" y="0"/>
                </a:moveTo>
                <a:lnTo>
                  <a:pt x="171615" y="100291"/>
                </a:lnTo>
                <a:lnTo>
                  <a:pt x="0" y="200025"/>
                </a:lnTo>
              </a:path>
            </a:pathLst>
          </a:custGeom>
          <a:ln w="57149">
            <a:solidFill>
              <a:srgbClr val="000000"/>
            </a:solidFill>
          </a:ln>
        </p:spPr>
        <p:txBody>
          <a:bodyPr wrap="square" lIns="0" tIns="0" rIns="0" bIns="0" rtlCol="0"/>
          <a:lstStyle/>
          <a:p>
            <a:endParaRPr/>
          </a:p>
        </p:txBody>
      </p:sp>
      <p:sp>
        <p:nvSpPr>
          <p:cNvPr id="6" name="object 6"/>
          <p:cNvSpPr txBox="1"/>
          <p:nvPr/>
        </p:nvSpPr>
        <p:spPr>
          <a:xfrm>
            <a:off x="916939" y="3262150"/>
            <a:ext cx="2333625"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Book Antiqua"/>
                <a:cs typeface="Book Antiqua"/>
              </a:rPr>
              <a:t>Parcel subdivided in</a:t>
            </a:r>
            <a:r>
              <a:rPr sz="1600" spc="-75" dirty="0">
                <a:latin typeface="Book Antiqua"/>
                <a:cs typeface="Book Antiqua"/>
              </a:rPr>
              <a:t> </a:t>
            </a:r>
            <a:r>
              <a:rPr sz="1600" dirty="0">
                <a:latin typeface="Book Antiqua"/>
                <a:cs typeface="Book Antiqua"/>
              </a:rPr>
              <a:t>1970</a:t>
            </a:r>
            <a:endParaRPr sz="1600">
              <a:latin typeface="Book Antiqua"/>
              <a:cs typeface="Book Antiqua"/>
            </a:endParaRPr>
          </a:p>
        </p:txBody>
      </p:sp>
      <p:sp>
        <p:nvSpPr>
          <p:cNvPr id="7" name="object 7"/>
          <p:cNvSpPr/>
          <p:nvPr/>
        </p:nvSpPr>
        <p:spPr>
          <a:xfrm>
            <a:off x="2057398" y="609601"/>
            <a:ext cx="0" cy="2514600"/>
          </a:xfrm>
          <a:custGeom>
            <a:avLst/>
            <a:gdLst/>
            <a:ahLst/>
            <a:cxnLst/>
            <a:rect l="l" t="t" r="r" b="b"/>
            <a:pathLst>
              <a:path h="2514600">
                <a:moveTo>
                  <a:pt x="0" y="0"/>
                </a:moveTo>
                <a:lnTo>
                  <a:pt x="0" y="2514600"/>
                </a:lnTo>
              </a:path>
            </a:pathLst>
          </a:custGeom>
          <a:ln w="12700">
            <a:solidFill>
              <a:srgbClr val="000000"/>
            </a:solidFill>
          </a:ln>
        </p:spPr>
        <p:txBody>
          <a:bodyPr wrap="square" lIns="0" tIns="0" rIns="0" bIns="0" rtlCol="0"/>
          <a:lstStyle/>
          <a:p>
            <a:endParaRPr/>
          </a:p>
        </p:txBody>
      </p:sp>
      <p:graphicFrame>
        <p:nvGraphicFramePr>
          <p:cNvPr id="8" name="object 8"/>
          <p:cNvGraphicFramePr>
            <a:graphicFrameLocks noGrp="1"/>
          </p:cNvGraphicFramePr>
          <p:nvPr/>
        </p:nvGraphicFramePr>
        <p:xfrm>
          <a:off x="5251450" y="603250"/>
          <a:ext cx="3352800" cy="2514600"/>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2514600">
                <a:tc>
                  <a:txBody>
                    <a:bodyPr/>
                    <a:lstStyle/>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marL="33655" algn="ctr">
                        <a:lnSpc>
                          <a:spcPct val="100000"/>
                        </a:lnSpc>
                        <a:spcBef>
                          <a:spcPts val="1490"/>
                        </a:spcBef>
                      </a:pPr>
                      <a:r>
                        <a:rPr sz="1600" spc="-5" dirty="0">
                          <a:latin typeface="Book Antiqua"/>
                          <a:cs typeface="Book Antiqua"/>
                        </a:rPr>
                        <a:t>Lot</a:t>
                      </a:r>
                      <a:r>
                        <a:rPr sz="1600" spc="-20" dirty="0">
                          <a:latin typeface="Book Antiqua"/>
                          <a:cs typeface="Book Antiqua"/>
                        </a:rPr>
                        <a:t> </a:t>
                      </a:r>
                      <a:r>
                        <a:rPr sz="1600" spc="-5" dirty="0">
                          <a:latin typeface="Book Antiqua"/>
                          <a:cs typeface="Book Antiqua"/>
                        </a:rPr>
                        <a:t>0</a:t>
                      </a:r>
                      <a:endParaRPr sz="1600">
                        <a:latin typeface="Book Antiqua"/>
                        <a:cs typeface="Book Antiq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marL="286385">
                        <a:lnSpc>
                          <a:spcPct val="100000"/>
                        </a:lnSpc>
                        <a:spcBef>
                          <a:spcPts val="1490"/>
                        </a:spcBef>
                      </a:pPr>
                      <a:r>
                        <a:rPr sz="1600" spc="-5" dirty="0">
                          <a:latin typeface="Book Antiqua"/>
                          <a:cs typeface="Book Antiqua"/>
                        </a:rPr>
                        <a:t>Lot</a:t>
                      </a:r>
                      <a:r>
                        <a:rPr sz="1600" spc="-30" dirty="0">
                          <a:latin typeface="Book Antiqua"/>
                          <a:cs typeface="Book Antiqua"/>
                        </a:rPr>
                        <a:t> </a:t>
                      </a:r>
                      <a:r>
                        <a:rPr sz="1600" spc="-5" dirty="0">
                          <a:latin typeface="Book Antiqua"/>
                          <a:cs typeface="Book Antiqua"/>
                        </a:rPr>
                        <a:t>1</a:t>
                      </a:r>
                      <a:endParaRPr sz="1600">
                        <a:latin typeface="Book Antiqua"/>
                        <a:cs typeface="Book Antiq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marL="133985">
                        <a:lnSpc>
                          <a:spcPct val="100000"/>
                        </a:lnSpc>
                        <a:spcBef>
                          <a:spcPts val="1490"/>
                        </a:spcBef>
                      </a:pPr>
                      <a:r>
                        <a:rPr sz="1600" spc="-5" dirty="0">
                          <a:latin typeface="Book Antiqua"/>
                          <a:cs typeface="Book Antiqua"/>
                        </a:rPr>
                        <a:t>Lot</a:t>
                      </a:r>
                      <a:r>
                        <a:rPr sz="1600" spc="-25" dirty="0">
                          <a:latin typeface="Book Antiqua"/>
                          <a:cs typeface="Book Antiqua"/>
                        </a:rPr>
                        <a:t> </a:t>
                      </a:r>
                      <a:r>
                        <a:rPr sz="1600" spc="-5" dirty="0">
                          <a:latin typeface="Book Antiqua"/>
                          <a:cs typeface="Book Antiqua"/>
                        </a:rPr>
                        <a:t>2</a:t>
                      </a:r>
                      <a:endParaRPr sz="1600">
                        <a:latin typeface="Book Antiqua"/>
                        <a:cs typeface="Book Antiq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bl>
          </a:graphicData>
        </a:graphic>
      </p:graphicFrame>
      <p:sp>
        <p:nvSpPr>
          <p:cNvPr id="9" name="object 9"/>
          <p:cNvSpPr txBox="1"/>
          <p:nvPr/>
        </p:nvSpPr>
        <p:spPr>
          <a:xfrm>
            <a:off x="2682254" y="1771928"/>
            <a:ext cx="464820" cy="269240"/>
          </a:xfrm>
          <a:prstGeom prst="rect">
            <a:avLst/>
          </a:prstGeom>
        </p:spPr>
        <p:txBody>
          <a:bodyPr vert="horz" wrap="square" lIns="0" tIns="12065" rIns="0" bIns="0" rtlCol="0">
            <a:spAutoFit/>
          </a:bodyPr>
          <a:lstStyle/>
          <a:p>
            <a:pPr>
              <a:lnSpc>
                <a:spcPct val="100000"/>
              </a:lnSpc>
              <a:spcBef>
                <a:spcPts val="95"/>
              </a:spcBef>
            </a:pPr>
            <a:r>
              <a:rPr sz="1600" spc="-5" dirty="0">
                <a:latin typeface="Book Antiqua"/>
                <a:cs typeface="Book Antiqua"/>
              </a:rPr>
              <a:t>Lot</a:t>
            </a:r>
            <a:r>
              <a:rPr sz="1600" spc="-80" dirty="0">
                <a:latin typeface="Book Antiqua"/>
                <a:cs typeface="Book Antiqua"/>
              </a:rPr>
              <a:t> </a:t>
            </a:r>
            <a:r>
              <a:rPr sz="1600" spc="-5" dirty="0">
                <a:latin typeface="Book Antiqua"/>
                <a:cs typeface="Book Antiqua"/>
              </a:rPr>
              <a:t>0</a:t>
            </a:r>
            <a:endParaRPr sz="1600">
              <a:latin typeface="Book Antiqua"/>
              <a:cs typeface="Book Antiqua"/>
            </a:endParaRPr>
          </a:p>
        </p:txBody>
      </p:sp>
      <p:sp>
        <p:nvSpPr>
          <p:cNvPr id="10" name="object 10"/>
          <p:cNvSpPr txBox="1"/>
          <p:nvPr/>
        </p:nvSpPr>
        <p:spPr>
          <a:xfrm>
            <a:off x="1005789" y="1771928"/>
            <a:ext cx="464820" cy="269240"/>
          </a:xfrm>
          <a:prstGeom prst="rect">
            <a:avLst/>
          </a:prstGeom>
        </p:spPr>
        <p:txBody>
          <a:bodyPr vert="horz" wrap="square" lIns="0" tIns="12065" rIns="0" bIns="0" rtlCol="0">
            <a:spAutoFit/>
          </a:bodyPr>
          <a:lstStyle/>
          <a:p>
            <a:pPr>
              <a:lnSpc>
                <a:spcPct val="100000"/>
              </a:lnSpc>
              <a:spcBef>
                <a:spcPts val="95"/>
              </a:spcBef>
            </a:pPr>
            <a:r>
              <a:rPr sz="1600" spc="-5" dirty="0">
                <a:latin typeface="Book Antiqua"/>
                <a:cs typeface="Book Antiqua"/>
              </a:rPr>
              <a:t>Lot</a:t>
            </a:r>
            <a:r>
              <a:rPr sz="1600" spc="-80" dirty="0">
                <a:latin typeface="Book Antiqua"/>
                <a:cs typeface="Book Antiqua"/>
              </a:rPr>
              <a:t> </a:t>
            </a:r>
            <a:r>
              <a:rPr sz="1600" spc="-5" dirty="0">
                <a:latin typeface="Book Antiqua"/>
                <a:cs typeface="Book Antiqua"/>
              </a:rPr>
              <a:t>0</a:t>
            </a:r>
            <a:endParaRPr sz="1600">
              <a:latin typeface="Book Antiqua"/>
              <a:cs typeface="Book Antiqua"/>
            </a:endParaRPr>
          </a:p>
        </p:txBody>
      </p:sp>
      <p:pic>
        <p:nvPicPr>
          <p:cNvPr id="15" name="Picture 14">
            <a:extLst>
              <a:ext uri="{FF2B5EF4-FFF2-40B4-BE49-F238E27FC236}">
                <a16:creationId xmlns:a16="http://schemas.microsoft.com/office/drawing/2014/main" id="{0503ED45-0A4B-45BF-A430-C2D4C4315083}"/>
              </a:ext>
            </a:extLst>
          </p:cNvPr>
          <p:cNvPicPr>
            <a:picLocks noChangeAspect="1"/>
          </p:cNvPicPr>
          <p:nvPr/>
        </p:nvPicPr>
        <p:blipFill>
          <a:blip r:embed="rId2"/>
          <a:stretch>
            <a:fillRect/>
          </a:stretch>
        </p:blipFill>
        <p:spPr>
          <a:xfrm>
            <a:off x="7308353" y="5835518"/>
            <a:ext cx="1634014" cy="102248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73956" y="4495292"/>
            <a:ext cx="8109584" cy="1008380"/>
          </a:xfrm>
          <a:prstGeom prst="rect">
            <a:avLst/>
          </a:prstGeom>
        </p:spPr>
        <p:txBody>
          <a:bodyPr vert="horz" wrap="square" lIns="0" tIns="12700" rIns="0" bIns="0" rtlCol="0">
            <a:spAutoFit/>
          </a:bodyPr>
          <a:lstStyle/>
          <a:p>
            <a:pPr algn="ctr">
              <a:lnSpc>
                <a:spcPct val="100000"/>
              </a:lnSpc>
              <a:spcBef>
                <a:spcPts val="100"/>
              </a:spcBef>
            </a:pPr>
            <a:r>
              <a:rPr sz="3600" spc="-5" dirty="0">
                <a:latin typeface="Book Antiqua"/>
                <a:cs typeface="Book Antiqua"/>
              </a:rPr>
              <a:t>What is NOT considered </a:t>
            </a:r>
            <a:r>
              <a:rPr sz="3600" dirty="0">
                <a:latin typeface="Book Antiqua"/>
                <a:cs typeface="Book Antiqua"/>
              </a:rPr>
              <a:t>a</a:t>
            </a:r>
            <a:r>
              <a:rPr sz="3600" spc="-40" dirty="0">
                <a:latin typeface="Book Antiqua"/>
                <a:cs typeface="Book Antiqua"/>
              </a:rPr>
              <a:t> </a:t>
            </a:r>
            <a:r>
              <a:rPr sz="3600" spc="-5" dirty="0">
                <a:latin typeface="Book Antiqua"/>
                <a:cs typeface="Book Antiqua"/>
              </a:rPr>
              <a:t>Subdivision?</a:t>
            </a:r>
            <a:endParaRPr sz="3600" dirty="0">
              <a:latin typeface="Book Antiqua"/>
              <a:cs typeface="Book Antiqua"/>
            </a:endParaRPr>
          </a:p>
          <a:p>
            <a:pPr marL="84455" algn="ctr">
              <a:lnSpc>
                <a:spcPct val="100000"/>
              </a:lnSpc>
              <a:spcBef>
                <a:spcPts val="55"/>
              </a:spcBef>
            </a:pPr>
            <a:r>
              <a:rPr sz="2800" dirty="0">
                <a:latin typeface="Book Antiqua"/>
                <a:cs typeface="Book Antiqua"/>
              </a:rPr>
              <a:t>30-A </a:t>
            </a:r>
            <a:r>
              <a:rPr sz="2800" spc="-10" dirty="0">
                <a:latin typeface="Book Antiqua"/>
                <a:cs typeface="Book Antiqua"/>
              </a:rPr>
              <a:t>M.R.S.A.</a:t>
            </a:r>
            <a:r>
              <a:rPr sz="2800" spc="10" dirty="0">
                <a:latin typeface="Book Antiqua"/>
                <a:cs typeface="Book Antiqua"/>
              </a:rPr>
              <a:t> </a:t>
            </a:r>
            <a:r>
              <a:rPr sz="2800" spc="-5" dirty="0">
                <a:latin typeface="Book Antiqua"/>
                <a:cs typeface="Book Antiqua"/>
              </a:rPr>
              <a:t>§4401.4.C.</a:t>
            </a:r>
            <a:endParaRPr sz="2800" dirty="0">
              <a:latin typeface="Book Antiqua"/>
              <a:cs typeface="Book Antiqua"/>
            </a:endParaRPr>
          </a:p>
        </p:txBody>
      </p:sp>
      <p:sp>
        <p:nvSpPr>
          <p:cNvPr id="3" name="object 3"/>
          <p:cNvSpPr/>
          <p:nvPr/>
        </p:nvSpPr>
        <p:spPr>
          <a:xfrm>
            <a:off x="4038600" y="1828800"/>
            <a:ext cx="934085" cy="1905"/>
          </a:xfrm>
          <a:custGeom>
            <a:avLst/>
            <a:gdLst/>
            <a:ahLst/>
            <a:cxnLst/>
            <a:rect l="l" t="t" r="r" b="b"/>
            <a:pathLst>
              <a:path w="934085" h="1905">
                <a:moveTo>
                  <a:pt x="0" y="0"/>
                </a:moveTo>
                <a:lnTo>
                  <a:pt x="934021" y="1498"/>
                </a:lnTo>
              </a:path>
            </a:pathLst>
          </a:custGeom>
          <a:ln w="57150">
            <a:solidFill>
              <a:srgbClr val="000000"/>
            </a:solidFill>
          </a:ln>
        </p:spPr>
        <p:txBody>
          <a:bodyPr wrap="square" lIns="0" tIns="0" rIns="0" bIns="0" rtlCol="0"/>
          <a:lstStyle/>
          <a:p>
            <a:endParaRPr/>
          </a:p>
        </p:txBody>
      </p:sp>
      <p:sp>
        <p:nvSpPr>
          <p:cNvPr id="4" name="object 4"/>
          <p:cNvSpPr/>
          <p:nvPr/>
        </p:nvSpPr>
        <p:spPr>
          <a:xfrm>
            <a:off x="4801006" y="1729999"/>
            <a:ext cx="172085" cy="200025"/>
          </a:xfrm>
          <a:custGeom>
            <a:avLst/>
            <a:gdLst/>
            <a:ahLst/>
            <a:cxnLst/>
            <a:rect l="l" t="t" r="r" b="b"/>
            <a:pathLst>
              <a:path w="172085" h="200025">
                <a:moveTo>
                  <a:pt x="330" y="0"/>
                </a:moveTo>
                <a:lnTo>
                  <a:pt x="171615" y="100291"/>
                </a:lnTo>
                <a:lnTo>
                  <a:pt x="0" y="200025"/>
                </a:lnTo>
              </a:path>
            </a:pathLst>
          </a:custGeom>
          <a:ln w="57149">
            <a:solidFill>
              <a:srgbClr val="000000"/>
            </a:solidFill>
          </a:ln>
        </p:spPr>
        <p:txBody>
          <a:bodyPr wrap="square" lIns="0" tIns="0" rIns="0" bIns="0" rtlCol="0"/>
          <a:lstStyle/>
          <a:p>
            <a:endParaRPr/>
          </a:p>
        </p:txBody>
      </p:sp>
      <p:graphicFrame>
        <p:nvGraphicFramePr>
          <p:cNvPr id="5" name="object 5"/>
          <p:cNvGraphicFramePr>
            <a:graphicFrameLocks noGrp="1"/>
          </p:cNvGraphicFramePr>
          <p:nvPr/>
        </p:nvGraphicFramePr>
        <p:xfrm>
          <a:off x="5251450" y="603250"/>
          <a:ext cx="3352800" cy="2514600"/>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2514600">
                <a:tc>
                  <a:txBody>
                    <a:bodyPr/>
                    <a:lstStyle/>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marL="33655" algn="ctr">
                        <a:lnSpc>
                          <a:spcPct val="100000"/>
                        </a:lnSpc>
                        <a:spcBef>
                          <a:spcPts val="1490"/>
                        </a:spcBef>
                      </a:pPr>
                      <a:r>
                        <a:rPr sz="1600" spc="-5" dirty="0">
                          <a:latin typeface="Book Antiqua"/>
                          <a:cs typeface="Book Antiqua"/>
                        </a:rPr>
                        <a:t>Lot</a:t>
                      </a:r>
                      <a:r>
                        <a:rPr sz="1600" spc="-20" dirty="0">
                          <a:latin typeface="Book Antiqua"/>
                          <a:cs typeface="Book Antiqua"/>
                        </a:rPr>
                        <a:t> </a:t>
                      </a:r>
                      <a:r>
                        <a:rPr sz="1600" spc="-5" dirty="0">
                          <a:latin typeface="Book Antiqua"/>
                          <a:cs typeface="Book Antiqua"/>
                        </a:rPr>
                        <a:t>0</a:t>
                      </a:r>
                      <a:endParaRPr sz="1600">
                        <a:latin typeface="Book Antiqua"/>
                        <a:cs typeface="Book Antiqua"/>
                      </a:endParaRPr>
                    </a:p>
                    <a:p>
                      <a:pPr marL="80010" algn="ctr">
                        <a:lnSpc>
                          <a:spcPct val="100000"/>
                        </a:lnSpc>
                        <a:spcBef>
                          <a:spcPts val="1685"/>
                        </a:spcBef>
                      </a:pPr>
                      <a:r>
                        <a:rPr sz="1600" dirty="0">
                          <a:latin typeface="Book Antiqua"/>
                          <a:cs typeface="Book Antiqua"/>
                        </a:rPr>
                        <a:t>45</a:t>
                      </a:r>
                      <a:r>
                        <a:rPr sz="1600" spc="-20" dirty="0">
                          <a:latin typeface="Book Antiqua"/>
                          <a:cs typeface="Book Antiqua"/>
                        </a:rPr>
                        <a:t> </a:t>
                      </a:r>
                      <a:r>
                        <a:rPr sz="1600" spc="-5" dirty="0">
                          <a:latin typeface="Book Antiqua"/>
                          <a:cs typeface="Book Antiqua"/>
                        </a:rPr>
                        <a:t>acres</a:t>
                      </a:r>
                      <a:endParaRPr sz="1600">
                        <a:latin typeface="Book Antiqua"/>
                        <a:cs typeface="Book Antiq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marL="243840">
                        <a:lnSpc>
                          <a:spcPct val="100000"/>
                        </a:lnSpc>
                        <a:spcBef>
                          <a:spcPts val="1490"/>
                        </a:spcBef>
                      </a:pPr>
                      <a:r>
                        <a:rPr sz="1600" spc="-5" dirty="0">
                          <a:latin typeface="Book Antiqua"/>
                          <a:cs typeface="Book Antiqua"/>
                        </a:rPr>
                        <a:t>Lot</a:t>
                      </a:r>
                      <a:r>
                        <a:rPr sz="1600" spc="-30" dirty="0">
                          <a:latin typeface="Book Antiqua"/>
                          <a:cs typeface="Book Antiqua"/>
                        </a:rPr>
                        <a:t> </a:t>
                      </a:r>
                      <a:r>
                        <a:rPr sz="1600" spc="-5" dirty="0">
                          <a:latin typeface="Book Antiqua"/>
                          <a:cs typeface="Book Antiqua"/>
                        </a:rPr>
                        <a:t>1</a:t>
                      </a:r>
                      <a:endParaRPr sz="1600">
                        <a:latin typeface="Book Antiqua"/>
                        <a:cs typeface="Book Antiqua"/>
                      </a:endParaRPr>
                    </a:p>
                    <a:p>
                      <a:pPr marL="167640">
                        <a:lnSpc>
                          <a:spcPct val="100000"/>
                        </a:lnSpc>
                        <a:spcBef>
                          <a:spcPts val="1685"/>
                        </a:spcBef>
                      </a:pPr>
                      <a:r>
                        <a:rPr sz="1600" dirty="0">
                          <a:latin typeface="Book Antiqua"/>
                          <a:cs typeface="Book Antiqua"/>
                        </a:rPr>
                        <a:t>15</a:t>
                      </a:r>
                      <a:r>
                        <a:rPr sz="1600" spc="-55" dirty="0">
                          <a:latin typeface="Book Antiqua"/>
                          <a:cs typeface="Book Antiqua"/>
                        </a:rPr>
                        <a:t> </a:t>
                      </a:r>
                      <a:r>
                        <a:rPr sz="1600" spc="-5" dirty="0">
                          <a:latin typeface="Book Antiqua"/>
                          <a:cs typeface="Book Antiqua"/>
                        </a:rPr>
                        <a:t>acres</a:t>
                      </a:r>
                      <a:endParaRPr sz="1600">
                        <a:latin typeface="Book Antiqua"/>
                        <a:cs typeface="Book Antiq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900" dirty="0">
                        <a:latin typeface="Times New Roman"/>
                        <a:cs typeface="Times New Roman"/>
                      </a:endParaRPr>
                    </a:p>
                    <a:p>
                      <a:pPr>
                        <a:lnSpc>
                          <a:spcPct val="100000"/>
                        </a:lnSpc>
                      </a:pPr>
                      <a:endParaRPr sz="1900" dirty="0">
                        <a:latin typeface="Times New Roman"/>
                        <a:cs typeface="Times New Roman"/>
                      </a:endParaRPr>
                    </a:p>
                    <a:p>
                      <a:pPr>
                        <a:lnSpc>
                          <a:spcPct val="100000"/>
                        </a:lnSpc>
                      </a:pPr>
                      <a:endParaRPr sz="1900" dirty="0">
                        <a:latin typeface="Times New Roman"/>
                        <a:cs typeface="Times New Roman"/>
                      </a:endParaRPr>
                    </a:p>
                    <a:p>
                      <a:pPr marL="286385">
                        <a:lnSpc>
                          <a:spcPct val="100000"/>
                        </a:lnSpc>
                        <a:spcBef>
                          <a:spcPts val="1490"/>
                        </a:spcBef>
                      </a:pPr>
                      <a:r>
                        <a:rPr sz="1600" spc="-5" dirty="0">
                          <a:latin typeface="Book Antiqua"/>
                          <a:cs typeface="Book Antiqua"/>
                        </a:rPr>
                        <a:t>Lot</a:t>
                      </a:r>
                      <a:r>
                        <a:rPr sz="1600" spc="-40" dirty="0">
                          <a:latin typeface="Book Antiqua"/>
                          <a:cs typeface="Book Antiqua"/>
                        </a:rPr>
                        <a:t> </a:t>
                      </a:r>
                      <a:r>
                        <a:rPr sz="1600" spc="-5" dirty="0">
                          <a:latin typeface="Book Antiqua"/>
                          <a:cs typeface="Book Antiqua"/>
                        </a:rPr>
                        <a:t>2</a:t>
                      </a:r>
                      <a:endParaRPr sz="1600" dirty="0">
                        <a:latin typeface="Book Antiqua"/>
                        <a:cs typeface="Book Antiqua"/>
                      </a:endParaRPr>
                    </a:p>
                    <a:p>
                      <a:pPr marL="104139">
                        <a:lnSpc>
                          <a:spcPct val="100000"/>
                        </a:lnSpc>
                        <a:spcBef>
                          <a:spcPts val="1685"/>
                        </a:spcBef>
                      </a:pPr>
                      <a:r>
                        <a:rPr sz="1600" dirty="0">
                          <a:latin typeface="Book Antiqua"/>
                          <a:cs typeface="Book Antiqua"/>
                        </a:rPr>
                        <a:t>15</a:t>
                      </a:r>
                      <a:r>
                        <a:rPr sz="1600" spc="-65" dirty="0">
                          <a:latin typeface="Book Antiqua"/>
                          <a:cs typeface="Book Antiqua"/>
                        </a:rPr>
                        <a:t> </a:t>
                      </a:r>
                      <a:r>
                        <a:rPr sz="1600" spc="-5" dirty="0">
                          <a:latin typeface="Book Antiqua"/>
                          <a:cs typeface="Book Antiqua"/>
                        </a:rPr>
                        <a:t>acres</a:t>
                      </a:r>
                      <a:endParaRPr sz="1600" dirty="0">
                        <a:latin typeface="Book Antiqua"/>
                        <a:cs typeface="Book Antiq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bl>
          </a:graphicData>
        </a:graphic>
      </p:graphicFrame>
      <p:sp>
        <p:nvSpPr>
          <p:cNvPr id="9" name="object 9"/>
          <p:cNvSpPr txBox="1">
            <a:spLocks noGrp="1"/>
          </p:cNvSpPr>
          <p:nvPr>
            <p:ph type="sldNum" sz="quarter" idx="12"/>
          </p:nvPr>
        </p:nvSpPr>
        <p:spPr>
          <a:prstGeom prst="rect">
            <a:avLst/>
          </a:prstGeom>
        </p:spPr>
        <p:txBody>
          <a:bodyPr vert="horz" wrap="square" lIns="0" tIns="0" rIns="0" bIns="0" rtlCol="0">
            <a:spAutoFit/>
          </a:bodyPr>
          <a:lstStyle/>
          <a:p>
            <a:pPr marL="38100">
              <a:lnSpc>
                <a:spcPts val="1375"/>
              </a:lnSpc>
            </a:pPr>
            <a:fld id="{81D60167-4931-47E6-BA6A-407CBD079E47}" type="slidenum">
              <a:rPr dirty="0"/>
              <a:t>14</a:t>
            </a:fld>
            <a:endParaRPr dirty="0"/>
          </a:p>
        </p:txBody>
      </p:sp>
      <p:sp>
        <p:nvSpPr>
          <p:cNvPr id="6" name="object 6"/>
          <p:cNvSpPr txBox="1"/>
          <p:nvPr/>
        </p:nvSpPr>
        <p:spPr>
          <a:xfrm>
            <a:off x="487725" y="632318"/>
            <a:ext cx="3352800" cy="2392963"/>
          </a:xfrm>
          <a:prstGeom prst="rect">
            <a:avLst/>
          </a:prstGeom>
          <a:ln w="12700">
            <a:solidFill>
              <a:srgbClr val="000000"/>
            </a:solidFill>
          </a:ln>
        </p:spPr>
        <p:txBody>
          <a:bodyPr vert="horz" wrap="square" lIns="0" tIns="0" rIns="0" bIns="0" rtlCol="0">
            <a:spAutoFit/>
          </a:bodyPr>
          <a:lstStyle/>
          <a:p>
            <a:pPr>
              <a:lnSpc>
                <a:spcPct val="100000"/>
              </a:lnSpc>
            </a:pPr>
            <a:endParaRPr sz="1900" i="1" dirty="0">
              <a:latin typeface="Times New Roman"/>
              <a:cs typeface="Times New Roman"/>
            </a:endParaRPr>
          </a:p>
          <a:p>
            <a:pPr>
              <a:lnSpc>
                <a:spcPct val="100000"/>
              </a:lnSpc>
            </a:pPr>
            <a:endParaRPr sz="1900" dirty="0">
              <a:latin typeface="Times New Roman"/>
              <a:cs typeface="Times New Roman"/>
            </a:endParaRPr>
          </a:p>
          <a:p>
            <a:pPr>
              <a:lnSpc>
                <a:spcPct val="100000"/>
              </a:lnSpc>
              <a:spcBef>
                <a:spcPts val="5"/>
              </a:spcBef>
            </a:pPr>
            <a:endParaRPr sz="2150" dirty="0">
              <a:latin typeface="Times New Roman"/>
              <a:cs typeface="Times New Roman"/>
            </a:endParaRPr>
          </a:p>
          <a:p>
            <a:pPr marL="292735" marR="210185" indent="-2540" algn="ctr">
              <a:lnSpc>
                <a:spcPct val="100000"/>
              </a:lnSpc>
            </a:pPr>
            <a:r>
              <a:rPr sz="1600" spc="-5" dirty="0">
                <a:latin typeface="Book Antiqua"/>
                <a:cs typeface="Book Antiqua"/>
              </a:rPr>
              <a:t>Original undeveloped lot in a  municipality </a:t>
            </a:r>
            <a:r>
              <a:rPr sz="1600" spc="-10" dirty="0">
                <a:latin typeface="Book Antiqua"/>
                <a:cs typeface="Book Antiqua"/>
              </a:rPr>
              <a:t>that </a:t>
            </a:r>
            <a:r>
              <a:rPr sz="1600" spc="-5" dirty="0">
                <a:latin typeface="Book Antiqua"/>
                <a:cs typeface="Book Antiqua"/>
              </a:rPr>
              <a:t>has adopted  </a:t>
            </a:r>
            <a:r>
              <a:rPr sz="1600" dirty="0">
                <a:latin typeface="Book Antiqua"/>
                <a:cs typeface="Book Antiqua"/>
              </a:rPr>
              <a:t>an </a:t>
            </a:r>
            <a:r>
              <a:rPr sz="1600" spc="-5" dirty="0">
                <a:latin typeface="Book Antiqua"/>
                <a:cs typeface="Book Antiqua"/>
              </a:rPr>
              <a:t>ordinance declaring </a:t>
            </a:r>
            <a:r>
              <a:rPr sz="1600" spc="-10" dirty="0">
                <a:latin typeface="Book Antiqua"/>
                <a:cs typeface="Book Antiqua"/>
              </a:rPr>
              <a:t>that lots  </a:t>
            </a:r>
            <a:r>
              <a:rPr sz="1600" spc="-5" dirty="0">
                <a:latin typeface="Book Antiqua"/>
                <a:cs typeface="Book Antiqua"/>
              </a:rPr>
              <a:t>over </a:t>
            </a:r>
            <a:r>
              <a:rPr sz="1600" dirty="0">
                <a:latin typeface="Book Antiqua"/>
                <a:cs typeface="Book Antiqua"/>
              </a:rPr>
              <a:t>40 </a:t>
            </a:r>
            <a:r>
              <a:rPr sz="1600" spc="-5" dirty="0">
                <a:latin typeface="Book Antiqua"/>
                <a:cs typeface="Book Antiqua"/>
              </a:rPr>
              <a:t>acres are not lots for  purposes </a:t>
            </a:r>
            <a:r>
              <a:rPr sz="1600" dirty="0">
                <a:latin typeface="Book Antiqua"/>
                <a:cs typeface="Book Antiqua"/>
              </a:rPr>
              <a:t>of </a:t>
            </a:r>
            <a:r>
              <a:rPr sz="1600" spc="-5" dirty="0">
                <a:latin typeface="Book Antiqua"/>
                <a:cs typeface="Book Antiqua"/>
              </a:rPr>
              <a:t>subdivision law,  when </a:t>
            </a:r>
            <a:r>
              <a:rPr sz="1600" spc="-10" dirty="0">
                <a:latin typeface="Book Antiqua"/>
                <a:cs typeface="Book Antiqua"/>
              </a:rPr>
              <a:t>outside </a:t>
            </a:r>
            <a:r>
              <a:rPr sz="1600" spc="-5" dirty="0">
                <a:latin typeface="Book Antiqua"/>
                <a:cs typeface="Book Antiqua"/>
              </a:rPr>
              <a:t>shoreland</a:t>
            </a:r>
            <a:r>
              <a:rPr sz="1600" spc="20" dirty="0">
                <a:latin typeface="Book Antiqua"/>
                <a:cs typeface="Book Antiqua"/>
              </a:rPr>
              <a:t> </a:t>
            </a:r>
            <a:r>
              <a:rPr sz="1600" spc="-5" dirty="0">
                <a:latin typeface="Book Antiqua"/>
                <a:cs typeface="Book Antiqua"/>
              </a:rPr>
              <a:t>zone</a:t>
            </a:r>
            <a:endParaRPr sz="1600" dirty="0">
              <a:latin typeface="Book Antiqua"/>
              <a:cs typeface="Book Antiqua"/>
            </a:endParaRPr>
          </a:p>
        </p:txBody>
      </p:sp>
      <p:pic>
        <p:nvPicPr>
          <p:cNvPr id="11" name="Picture 10">
            <a:extLst>
              <a:ext uri="{FF2B5EF4-FFF2-40B4-BE49-F238E27FC236}">
                <a16:creationId xmlns:a16="http://schemas.microsoft.com/office/drawing/2014/main" id="{2A836294-C64B-4276-882D-59171E31EC06}"/>
              </a:ext>
            </a:extLst>
          </p:cNvPr>
          <p:cNvPicPr>
            <a:picLocks noChangeAspect="1"/>
          </p:cNvPicPr>
          <p:nvPr/>
        </p:nvPicPr>
        <p:blipFill>
          <a:blip r:embed="rId2"/>
          <a:stretch>
            <a:fillRect/>
          </a:stretch>
        </p:blipFill>
        <p:spPr>
          <a:xfrm>
            <a:off x="7437508" y="5782436"/>
            <a:ext cx="1590749" cy="99540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73956" y="4647692"/>
            <a:ext cx="8109584" cy="1008380"/>
          </a:xfrm>
          <a:prstGeom prst="rect">
            <a:avLst/>
          </a:prstGeom>
        </p:spPr>
        <p:txBody>
          <a:bodyPr vert="horz" wrap="square" lIns="0" tIns="12700" rIns="0" bIns="0" rtlCol="0">
            <a:spAutoFit/>
          </a:bodyPr>
          <a:lstStyle/>
          <a:p>
            <a:pPr algn="ctr">
              <a:lnSpc>
                <a:spcPct val="100000"/>
              </a:lnSpc>
              <a:spcBef>
                <a:spcPts val="100"/>
              </a:spcBef>
            </a:pPr>
            <a:r>
              <a:rPr sz="3600" spc="-5" dirty="0">
                <a:latin typeface="Book Antiqua"/>
                <a:cs typeface="Book Antiqua"/>
              </a:rPr>
              <a:t>What is NOT considered </a:t>
            </a:r>
            <a:r>
              <a:rPr sz="3600" dirty="0">
                <a:latin typeface="Book Antiqua"/>
                <a:cs typeface="Book Antiqua"/>
              </a:rPr>
              <a:t>a</a:t>
            </a:r>
            <a:r>
              <a:rPr sz="3600" spc="-40" dirty="0">
                <a:latin typeface="Book Antiqua"/>
                <a:cs typeface="Book Antiqua"/>
              </a:rPr>
              <a:t> </a:t>
            </a:r>
            <a:r>
              <a:rPr sz="3600" spc="-5" dirty="0">
                <a:latin typeface="Book Antiqua"/>
                <a:cs typeface="Book Antiqua"/>
              </a:rPr>
              <a:t>Subdivision?</a:t>
            </a:r>
            <a:endParaRPr sz="3600">
              <a:latin typeface="Book Antiqua"/>
              <a:cs typeface="Book Antiqua"/>
            </a:endParaRPr>
          </a:p>
          <a:p>
            <a:pPr marL="82550" algn="ctr">
              <a:lnSpc>
                <a:spcPct val="100000"/>
              </a:lnSpc>
              <a:spcBef>
                <a:spcPts val="55"/>
              </a:spcBef>
            </a:pPr>
            <a:r>
              <a:rPr sz="2800" dirty="0">
                <a:latin typeface="Book Antiqua"/>
                <a:cs typeface="Book Antiqua"/>
              </a:rPr>
              <a:t>30-A </a:t>
            </a:r>
            <a:r>
              <a:rPr sz="2800" spc="-10" dirty="0">
                <a:latin typeface="Book Antiqua"/>
                <a:cs typeface="Book Antiqua"/>
              </a:rPr>
              <a:t>M.R.S.A.</a:t>
            </a:r>
            <a:r>
              <a:rPr sz="2800" spc="10" dirty="0">
                <a:latin typeface="Book Antiqua"/>
                <a:cs typeface="Book Antiqua"/>
              </a:rPr>
              <a:t> </a:t>
            </a:r>
            <a:r>
              <a:rPr sz="2800" spc="-5" dirty="0">
                <a:latin typeface="Book Antiqua"/>
                <a:cs typeface="Book Antiqua"/>
              </a:rPr>
              <a:t>§4401.4.E.</a:t>
            </a:r>
            <a:endParaRPr sz="2800">
              <a:latin typeface="Book Antiqua"/>
              <a:cs typeface="Book Antiqua"/>
            </a:endParaRPr>
          </a:p>
        </p:txBody>
      </p:sp>
      <p:sp>
        <p:nvSpPr>
          <p:cNvPr id="3" name="object 3"/>
          <p:cNvSpPr/>
          <p:nvPr/>
        </p:nvSpPr>
        <p:spPr>
          <a:xfrm>
            <a:off x="457200" y="609600"/>
            <a:ext cx="3352800" cy="2514600"/>
          </a:xfrm>
          <a:custGeom>
            <a:avLst/>
            <a:gdLst/>
            <a:ahLst/>
            <a:cxnLst/>
            <a:rect l="l" t="t" r="r" b="b"/>
            <a:pathLst>
              <a:path w="3352800" h="2514600">
                <a:moveTo>
                  <a:pt x="0" y="0"/>
                </a:moveTo>
                <a:lnTo>
                  <a:pt x="3352800" y="0"/>
                </a:lnTo>
                <a:lnTo>
                  <a:pt x="3352800" y="2514600"/>
                </a:lnTo>
                <a:lnTo>
                  <a:pt x="0" y="2514600"/>
                </a:lnTo>
                <a:lnTo>
                  <a:pt x="0" y="0"/>
                </a:lnTo>
                <a:close/>
              </a:path>
            </a:pathLst>
          </a:custGeom>
          <a:ln w="12700">
            <a:solidFill>
              <a:srgbClr val="000000"/>
            </a:solidFill>
          </a:ln>
        </p:spPr>
        <p:txBody>
          <a:bodyPr wrap="square" lIns="0" tIns="0" rIns="0" bIns="0" rtlCol="0"/>
          <a:lstStyle/>
          <a:p>
            <a:endParaRPr/>
          </a:p>
        </p:txBody>
      </p:sp>
      <p:sp>
        <p:nvSpPr>
          <p:cNvPr id="4" name="object 4"/>
          <p:cNvSpPr/>
          <p:nvPr/>
        </p:nvSpPr>
        <p:spPr>
          <a:xfrm>
            <a:off x="4038600" y="1828800"/>
            <a:ext cx="934085" cy="1905"/>
          </a:xfrm>
          <a:custGeom>
            <a:avLst/>
            <a:gdLst/>
            <a:ahLst/>
            <a:cxnLst/>
            <a:rect l="l" t="t" r="r" b="b"/>
            <a:pathLst>
              <a:path w="934085" h="1905">
                <a:moveTo>
                  <a:pt x="0" y="0"/>
                </a:moveTo>
                <a:lnTo>
                  <a:pt x="934021" y="1498"/>
                </a:lnTo>
              </a:path>
            </a:pathLst>
          </a:custGeom>
          <a:ln w="57150">
            <a:solidFill>
              <a:srgbClr val="000000"/>
            </a:solidFill>
          </a:ln>
        </p:spPr>
        <p:txBody>
          <a:bodyPr wrap="square" lIns="0" tIns="0" rIns="0" bIns="0" rtlCol="0"/>
          <a:lstStyle/>
          <a:p>
            <a:endParaRPr/>
          </a:p>
        </p:txBody>
      </p:sp>
      <p:sp>
        <p:nvSpPr>
          <p:cNvPr id="5" name="object 5"/>
          <p:cNvSpPr/>
          <p:nvPr/>
        </p:nvSpPr>
        <p:spPr>
          <a:xfrm>
            <a:off x="4801006" y="1729999"/>
            <a:ext cx="172085" cy="200025"/>
          </a:xfrm>
          <a:custGeom>
            <a:avLst/>
            <a:gdLst/>
            <a:ahLst/>
            <a:cxnLst/>
            <a:rect l="l" t="t" r="r" b="b"/>
            <a:pathLst>
              <a:path w="172085" h="200025">
                <a:moveTo>
                  <a:pt x="330" y="0"/>
                </a:moveTo>
                <a:lnTo>
                  <a:pt x="171615" y="100291"/>
                </a:lnTo>
                <a:lnTo>
                  <a:pt x="0" y="200025"/>
                </a:lnTo>
              </a:path>
            </a:pathLst>
          </a:custGeom>
          <a:ln w="57149">
            <a:solidFill>
              <a:srgbClr val="000000"/>
            </a:solidFill>
          </a:ln>
        </p:spPr>
        <p:txBody>
          <a:bodyPr wrap="square" lIns="0" tIns="0" rIns="0" bIns="0" rtlCol="0"/>
          <a:lstStyle/>
          <a:p>
            <a:endParaRPr/>
          </a:p>
        </p:txBody>
      </p:sp>
      <p:sp>
        <p:nvSpPr>
          <p:cNvPr id="6" name="object 6"/>
          <p:cNvSpPr/>
          <p:nvPr/>
        </p:nvSpPr>
        <p:spPr>
          <a:xfrm>
            <a:off x="1638300" y="1752600"/>
            <a:ext cx="990600" cy="685800"/>
          </a:xfrm>
          <a:custGeom>
            <a:avLst/>
            <a:gdLst/>
            <a:ahLst/>
            <a:cxnLst/>
            <a:rect l="l" t="t" r="r" b="b"/>
            <a:pathLst>
              <a:path w="990600" h="685800">
                <a:moveTo>
                  <a:pt x="0" y="0"/>
                </a:moveTo>
                <a:lnTo>
                  <a:pt x="990600" y="0"/>
                </a:lnTo>
                <a:lnTo>
                  <a:pt x="990600" y="685800"/>
                </a:lnTo>
                <a:lnTo>
                  <a:pt x="0" y="685800"/>
                </a:lnTo>
                <a:lnTo>
                  <a:pt x="0" y="0"/>
                </a:lnTo>
                <a:close/>
              </a:path>
            </a:pathLst>
          </a:custGeom>
          <a:ln w="19050">
            <a:solidFill>
              <a:srgbClr val="000000"/>
            </a:solidFill>
          </a:ln>
        </p:spPr>
        <p:txBody>
          <a:bodyPr wrap="square" lIns="0" tIns="0" rIns="0" bIns="0" rtlCol="0"/>
          <a:lstStyle/>
          <a:p>
            <a:endParaRPr/>
          </a:p>
        </p:txBody>
      </p:sp>
      <p:sp>
        <p:nvSpPr>
          <p:cNvPr id="7" name="object 7"/>
          <p:cNvSpPr/>
          <p:nvPr/>
        </p:nvSpPr>
        <p:spPr>
          <a:xfrm>
            <a:off x="1638300" y="1295400"/>
            <a:ext cx="990600" cy="457200"/>
          </a:xfrm>
          <a:custGeom>
            <a:avLst/>
            <a:gdLst/>
            <a:ahLst/>
            <a:cxnLst/>
            <a:rect l="l" t="t" r="r" b="b"/>
            <a:pathLst>
              <a:path w="990600" h="457200">
                <a:moveTo>
                  <a:pt x="0" y="457200"/>
                </a:moveTo>
                <a:lnTo>
                  <a:pt x="495300" y="0"/>
                </a:lnTo>
                <a:lnTo>
                  <a:pt x="990600" y="457200"/>
                </a:lnTo>
                <a:lnTo>
                  <a:pt x="0" y="457200"/>
                </a:lnTo>
                <a:close/>
              </a:path>
            </a:pathLst>
          </a:custGeom>
          <a:ln w="19050">
            <a:solidFill>
              <a:srgbClr val="000000"/>
            </a:solidFill>
          </a:ln>
        </p:spPr>
        <p:txBody>
          <a:bodyPr wrap="square" lIns="0" tIns="0" rIns="0" bIns="0" rtlCol="0"/>
          <a:lstStyle/>
          <a:p>
            <a:endParaRPr/>
          </a:p>
        </p:txBody>
      </p:sp>
      <p:sp>
        <p:nvSpPr>
          <p:cNvPr id="8" name="object 8"/>
          <p:cNvSpPr txBox="1"/>
          <p:nvPr/>
        </p:nvSpPr>
        <p:spPr>
          <a:xfrm>
            <a:off x="733170" y="3226905"/>
            <a:ext cx="2800985" cy="756920"/>
          </a:xfrm>
          <a:prstGeom prst="rect">
            <a:avLst/>
          </a:prstGeom>
        </p:spPr>
        <p:txBody>
          <a:bodyPr vert="horz" wrap="square" lIns="0" tIns="12065" rIns="0" bIns="0" rtlCol="0">
            <a:spAutoFit/>
          </a:bodyPr>
          <a:lstStyle/>
          <a:p>
            <a:pPr marL="12700" marR="5080" algn="ctr">
              <a:lnSpc>
                <a:spcPct val="100000"/>
              </a:lnSpc>
              <a:spcBef>
                <a:spcPts val="95"/>
              </a:spcBef>
            </a:pPr>
            <a:r>
              <a:rPr sz="1600" spc="-5" dirty="0">
                <a:latin typeface="Book Antiqua"/>
                <a:cs typeface="Book Antiqua"/>
              </a:rPr>
              <a:t>Permanent dwelling</a:t>
            </a:r>
            <a:r>
              <a:rPr sz="1600" spc="-55" dirty="0">
                <a:latin typeface="Book Antiqua"/>
                <a:cs typeface="Book Antiqua"/>
              </a:rPr>
              <a:t> </a:t>
            </a:r>
            <a:r>
              <a:rPr sz="1600" spc="-5" dirty="0">
                <a:latin typeface="Book Antiqua"/>
                <a:cs typeface="Book Antiqua"/>
              </a:rPr>
              <a:t>structures  legally existing prior</a:t>
            </a:r>
            <a:r>
              <a:rPr sz="1600" spc="-45" dirty="0">
                <a:latin typeface="Book Antiqua"/>
                <a:cs typeface="Book Antiqua"/>
              </a:rPr>
              <a:t> </a:t>
            </a:r>
            <a:r>
              <a:rPr sz="1600" spc="-10" dirty="0">
                <a:latin typeface="Book Antiqua"/>
                <a:cs typeface="Book Antiqua"/>
              </a:rPr>
              <a:t>to</a:t>
            </a:r>
            <a:endParaRPr sz="1600">
              <a:latin typeface="Book Antiqua"/>
              <a:cs typeface="Book Antiqua"/>
            </a:endParaRPr>
          </a:p>
          <a:p>
            <a:pPr algn="ctr">
              <a:lnSpc>
                <a:spcPct val="100000"/>
              </a:lnSpc>
            </a:pPr>
            <a:r>
              <a:rPr sz="1600" spc="-5" dirty="0">
                <a:latin typeface="Book Antiqua"/>
                <a:cs typeface="Book Antiqua"/>
              </a:rPr>
              <a:t>Sept. </a:t>
            </a:r>
            <a:r>
              <a:rPr sz="1600" dirty="0">
                <a:latin typeface="Book Antiqua"/>
                <a:cs typeface="Book Antiqua"/>
              </a:rPr>
              <a:t>23,</a:t>
            </a:r>
            <a:r>
              <a:rPr sz="1600" spc="-25" dirty="0">
                <a:latin typeface="Book Antiqua"/>
                <a:cs typeface="Book Antiqua"/>
              </a:rPr>
              <a:t> </a:t>
            </a:r>
            <a:r>
              <a:rPr sz="1600" dirty="0">
                <a:latin typeface="Book Antiqua"/>
                <a:cs typeface="Book Antiqua"/>
              </a:rPr>
              <a:t>1971</a:t>
            </a:r>
            <a:endParaRPr sz="1600">
              <a:latin typeface="Book Antiqua"/>
              <a:cs typeface="Book Antiqua"/>
            </a:endParaRPr>
          </a:p>
        </p:txBody>
      </p:sp>
      <p:sp>
        <p:nvSpPr>
          <p:cNvPr id="9" name="object 9"/>
          <p:cNvSpPr/>
          <p:nvPr/>
        </p:nvSpPr>
        <p:spPr>
          <a:xfrm>
            <a:off x="533400" y="1143000"/>
            <a:ext cx="990600" cy="685800"/>
          </a:xfrm>
          <a:custGeom>
            <a:avLst/>
            <a:gdLst/>
            <a:ahLst/>
            <a:cxnLst/>
            <a:rect l="l" t="t" r="r" b="b"/>
            <a:pathLst>
              <a:path w="990600" h="685800">
                <a:moveTo>
                  <a:pt x="0" y="0"/>
                </a:moveTo>
                <a:lnTo>
                  <a:pt x="990600" y="0"/>
                </a:lnTo>
                <a:lnTo>
                  <a:pt x="990600" y="685800"/>
                </a:lnTo>
                <a:lnTo>
                  <a:pt x="0" y="685800"/>
                </a:lnTo>
                <a:lnTo>
                  <a:pt x="0" y="0"/>
                </a:lnTo>
                <a:close/>
              </a:path>
            </a:pathLst>
          </a:custGeom>
          <a:ln w="19050">
            <a:solidFill>
              <a:srgbClr val="000000"/>
            </a:solidFill>
          </a:ln>
        </p:spPr>
        <p:txBody>
          <a:bodyPr wrap="square" lIns="0" tIns="0" rIns="0" bIns="0" rtlCol="0"/>
          <a:lstStyle/>
          <a:p>
            <a:endParaRPr/>
          </a:p>
        </p:txBody>
      </p:sp>
      <p:sp>
        <p:nvSpPr>
          <p:cNvPr id="10" name="object 10"/>
          <p:cNvSpPr/>
          <p:nvPr/>
        </p:nvSpPr>
        <p:spPr>
          <a:xfrm>
            <a:off x="533400" y="685800"/>
            <a:ext cx="990600" cy="457200"/>
          </a:xfrm>
          <a:custGeom>
            <a:avLst/>
            <a:gdLst/>
            <a:ahLst/>
            <a:cxnLst/>
            <a:rect l="l" t="t" r="r" b="b"/>
            <a:pathLst>
              <a:path w="990600" h="457200">
                <a:moveTo>
                  <a:pt x="0" y="457200"/>
                </a:moveTo>
                <a:lnTo>
                  <a:pt x="495300" y="0"/>
                </a:lnTo>
                <a:lnTo>
                  <a:pt x="990600" y="457200"/>
                </a:lnTo>
                <a:lnTo>
                  <a:pt x="0" y="457200"/>
                </a:lnTo>
                <a:close/>
              </a:path>
            </a:pathLst>
          </a:custGeom>
          <a:ln w="19050">
            <a:solidFill>
              <a:srgbClr val="000000"/>
            </a:solidFill>
          </a:ln>
        </p:spPr>
        <p:txBody>
          <a:bodyPr wrap="square" lIns="0" tIns="0" rIns="0" bIns="0" rtlCol="0"/>
          <a:lstStyle/>
          <a:p>
            <a:endParaRPr/>
          </a:p>
        </p:txBody>
      </p:sp>
      <p:sp>
        <p:nvSpPr>
          <p:cNvPr id="11" name="object 11"/>
          <p:cNvSpPr/>
          <p:nvPr/>
        </p:nvSpPr>
        <p:spPr>
          <a:xfrm>
            <a:off x="2743200" y="2286000"/>
            <a:ext cx="990600" cy="685800"/>
          </a:xfrm>
          <a:custGeom>
            <a:avLst/>
            <a:gdLst/>
            <a:ahLst/>
            <a:cxnLst/>
            <a:rect l="l" t="t" r="r" b="b"/>
            <a:pathLst>
              <a:path w="990600" h="685800">
                <a:moveTo>
                  <a:pt x="0" y="0"/>
                </a:moveTo>
                <a:lnTo>
                  <a:pt x="990600" y="0"/>
                </a:lnTo>
                <a:lnTo>
                  <a:pt x="990600" y="685800"/>
                </a:lnTo>
                <a:lnTo>
                  <a:pt x="0" y="685800"/>
                </a:lnTo>
                <a:lnTo>
                  <a:pt x="0" y="0"/>
                </a:lnTo>
                <a:close/>
              </a:path>
            </a:pathLst>
          </a:custGeom>
          <a:ln w="19050">
            <a:solidFill>
              <a:srgbClr val="000000"/>
            </a:solidFill>
          </a:ln>
        </p:spPr>
        <p:txBody>
          <a:bodyPr wrap="square" lIns="0" tIns="0" rIns="0" bIns="0" rtlCol="0"/>
          <a:lstStyle/>
          <a:p>
            <a:endParaRPr/>
          </a:p>
        </p:txBody>
      </p:sp>
      <p:sp>
        <p:nvSpPr>
          <p:cNvPr id="12" name="object 12"/>
          <p:cNvSpPr/>
          <p:nvPr/>
        </p:nvSpPr>
        <p:spPr>
          <a:xfrm>
            <a:off x="2743200" y="1828800"/>
            <a:ext cx="990600" cy="457200"/>
          </a:xfrm>
          <a:custGeom>
            <a:avLst/>
            <a:gdLst/>
            <a:ahLst/>
            <a:cxnLst/>
            <a:rect l="l" t="t" r="r" b="b"/>
            <a:pathLst>
              <a:path w="990600" h="457200">
                <a:moveTo>
                  <a:pt x="0" y="457200"/>
                </a:moveTo>
                <a:lnTo>
                  <a:pt x="495300" y="0"/>
                </a:lnTo>
                <a:lnTo>
                  <a:pt x="990600" y="457200"/>
                </a:lnTo>
                <a:lnTo>
                  <a:pt x="0" y="457200"/>
                </a:lnTo>
                <a:close/>
              </a:path>
            </a:pathLst>
          </a:custGeom>
          <a:ln w="19050">
            <a:solidFill>
              <a:srgbClr val="000000"/>
            </a:solidFill>
          </a:ln>
        </p:spPr>
        <p:txBody>
          <a:bodyPr wrap="square" lIns="0" tIns="0" rIns="0" bIns="0" rtlCol="0"/>
          <a:lstStyle/>
          <a:p>
            <a:endParaRPr/>
          </a:p>
        </p:txBody>
      </p:sp>
      <p:graphicFrame>
        <p:nvGraphicFramePr>
          <p:cNvPr id="13" name="object 13"/>
          <p:cNvGraphicFramePr>
            <a:graphicFrameLocks noGrp="1"/>
          </p:cNvGraphicFramePr>
          <p:nvPr/>
        </p:nvGraphicFramePr>
        <p:xfrm>
          <a:off x="5251450" y="603250"/>
          <a:ext cx="3352800" cy="2514600"/>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2514600">
                <a:tc>
                  <a:txBody>
                    <a:bodyPr/>
                    <a:lstStyle/>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spcBef>
                          <a:spcPts val="55"/>
                        </a:spcBef>
                      </a:pPr>
                      <a:endParaRPr sz="2250">
                        <a:latin typeface="Times New Roman"/>
                        <a:cs typeface="Times New Roman"/>
                      </a:endParaRPr>
                    </a:p>
                    <a:p>
                      <a:pPr marL="362585">
                        <a:lnSpc>
                          <a:spcPct val="100000"/>
                        </a:lnSpc>
                      </a:pPr>
                      <a:r>
                        <a:rPr sz="1600" spc="-5" dirty="0">
                          <a:latin typeface="Book Antiqua"/>
                          <a:cs typeface="Book Antiqua"/>
                        </a:rPr>
                        <a:t>Lot</a:t>
                      </a:r>
                      <a:r>
                        <a:rPr sz="1600" spc="-25" dirty="0">
                          <a:latin typeface="Book Antiqua"/>
                          <a:cs typeface="Book Antiqua"/>
                        </a:rPr>
                        <a:t> </a:t>
                      </a:r>
                      <a:r>
                        <a:rPr sz="1600" spc="-5" dirty="0">
                          <a:latin typeface="Book Antiqua"/>
                          <a:cs typeface="Book Antiqua"/>
                        </a:rPr>
                        <a:t>0</a:t>
                      </a:r>
                      <a:endParaRPr sz="1600">
                        <a:latin typeface="Book Antiqua"/>
                        <a:cs typeface="Book Antiq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spcBef>
                          <a:spcPts val="35"/>
                        </a:spcBef>
                      </a:pPr>
                      <a:endParaRPr sz="2350">
                        <a:latin typeface="Times New Roman"/>
                        <a:cs typeface="Times New Roman"/>
                      </a:endParaRPr>
                    </a:p>
                    <a:p>
                      <a:pPr marL="320040">
                        <a:lnSpc>
                          <a:spcPct val="100000"/>
                        </a:lnSpc>
                      </a:pPr>
                      <a:r>
                        <a:rPr sz="1600" spc="-5" dirty="0">
                          <a:latin typeface="Book Antiqua"/>
                          <a:cs typeface="Book Antiqua"/>
                        </a:rPr>
                        <a:t>Lot</a:t>
                      </a:r>
                      <a:r>
                        <a:rPr sz="1600" spc="-25" dirty="0">
                          <a:latin typeface="Book Antiqua"/>
                          <a:cs typeface="Book Antiqua"/>
                        </a:rPr>
                        <a:t> </a:t>
                      </a:r>
                      <a:r>
                        <a:rPr sz="1600" spc="-5" dirty="0">
                          <a:latin typeface="Book Antiqua"/>
                          <a:cs typeface="Book Antiqua"/>
                        </a:rPr>
                        <a:t>0</a:t>
                      </a:r>
                      <a:endParaRPr sz="1600">
                        <a:latin typeface="Book Antiqua"/>
                        <a:cs typeface="Book Antiq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spcBef>
                          <a:spcPts val="35"/>
                        </a:spcBef>
                      </a:pPr>
                      <a:endParaRPr sz="1600">
                        <a:latin typeface="Times New Roman"/>
                        <a:cs typeface="Times New Roman"/>
                      </a:endParaRPr>
                    </a:p>
                    <a:p>
                      <a:pPr marL="320040">
                        <a:lnSpc>
                          <a:spcPct val="100000"/>
                        </a:lnSpc>
                      </a:pPr>
                      <a:r>
                        <a:rPr sz="1600" spc="-5" dirty="0">
                          <a:latin typeface="Book Antiqua"/>
                          <a:cs typeface="Book Antiqua"/>
                        </a:rPr>
                        <a:t>Lot</a:t>
                      </a:r>
                      <a:r>
                        <a:rPr sz="1600" spc="-25" dirty="0">
                          <a:latin typeface="Book Antiqua"/>
                          <a:cs typeface="Book Antiqua"/>
                        </a:rPr>
                        <a:t> </a:t>
                      </a:r>
                      <a:r>
                        <a:rPr sz="1600" spc="-5" dirty="0">
                          <a:latin typeface="Book Antiqua"/>
                          <a:cs typeface="Book Antiqua"/>
                        </a:rPr>
                        <a:t>0</a:t>
                      </a:r>
                      <a:endParaRPr sz="1600">
                        <a:latin typeface="Book Antiqua"/>
                        <a:cs typeface="Book Antiq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bl>
          </a:graphicData>
        </a:graphic>
      </p:graphicFrame>
      <p:sp>
        <p:nvSpPr>
          <p:cNvPr id="14" name="object 14"/>
          <p:cNvSpPr/>
          <p:nvPr/>
        </p:nvSpPr>
        <p:spPr>
          <a:xfrm>
            <a:off x="6438900" y="1371600"/>
            <a:ext cx="990600" cy="457200"/>
          </a:xfrm>
          <a:custGeom>
            <a:avLst/>
            <a:gdLst/>
            <a:ahLst/>
            <a:cxnLst/>
            <a:rect l="l" t="t" r="r" b="b"/>
            <a:pathLst>
              <a:path w="990600" h="457200">
                <a:moveTo>
                  <a:pt x="0" y="457200"/>
                </a:moveTo>
                <a:lnTo>
                  <a:pt x="495300" y="0"/>
                </a:lnTo>
                <a:lnTo>
                  <a:pt x="990600" y="457200"/>
                </a:lnTo>
                <a:lnTo>
                  <a:pt x="0" y="457200"/>
                </a:lnTo>
                <a:close/>
              </a:path>
            </a:pathLst>
          </a:custGeom>
          <a:ln w="19050">
            <a:solidFill>
              <a:srgbClr val="000000"/>
            </a:solidFill>
          </a:ln>
        </p:spPr>
        <p:txBody>
          <a:bodyPr wrap="square" lIns="0" tIns="0" rIns="0" bIns="0" rtlCol="0"/>
          <a:lstStyle/>
          <a:p>
            <a:endParaRPr/>
          </a:p>
        </p:txBody>
      </p:sp>
      <p:sp>
        <p:nvSpPr>
          <p:cNvPr id="15" name="object 15"/>
          <p:cNvSpPr/>
          <p:nvPr/>
        </p:nvSpPr>
        <p:spPr>
          <a:xfrm>
            <a:off x="5334000" y="1219200"/>
            <a:ext cx="990600" cy="685800"/>
          </a:xfrm>
          <a:custGeom>
            <a:avLst/>
            <a:gdLst/>
            <a:ahLst/>
            <a:cxnLst/>
            <a:rect l="l" t="t" r="r" b="b"/>
            <a:pathLst>
              <a:path w="990600" h="685800">
                <a:moveTo>
                  <a:pt x="0" y="0"/>
                </a:moveTo>
                <a:lnTo>
                  <a:pt x="990600" y="0"/>
                </a:lnTo>
                <a:lnTo>
                  <a:pt x="990600" y="685800"/>
                </a:lnTo>
                <a:lnTo>
                  <a:pt x="0" y="685800"/>
                </a:lnTo>
                <a:lnTo>
                  <a:pt x="0" y="0"/>
                </a:lnTo>
                <a:close/>
              </a:path>
            </a:pathLst>
          </a:custGeom>
          <a:ln w="19050">
            <a:solidFill>
              <a:srgbClr val="000000"/>
            </a:solidFill>
          </a:ln>
        </p:spPr>
        <p:txBody>
          <a:bodyPr wrap="square" lIns="0" tIns="0" rIns="0" bIns="0" rtlCol="0"/>
          <a:lstStyle/>
          <a:p>
            <a:endParaRPr/>
          </a:p>
        </p:txBody>
      </p:sp>
      <p:sp>
        <p:nvSpPr>
          <p:cNvPr id="16" name="object 16"/>
          <p:cNvSpPr/>
          <p:nvPr/>
        </p:nvSpPr>
        <p:spPr>
          <a:xfrm>
            <a:off x="5334000" y="762000"/>
            <a:ext cx="990600" cy="457200"/>
          </a:xfrm>
          <a:custGeom>
            <a:avLst/>
            <a:gdLst/>
            <a:ahLst/>
            <a:cxnLst/>
            <a:rect l="l" t="t" r="r" b="b"/>
            <a:pathLst>
              <a:path w="990600" h="457200">
                <a:moveTo>
                  <a:pt x="0" y="457200"/>
                </a:moveTo>
                <a:lnTo>
                  <a:pt x="495300" y="0"/>
                </a:lnTo>
                <a:lnTo>
                  <a:pt x="990600" y="457200"/>
                </a:lnTo>
                <a:lnTo>
                  <a:pt x="0" y="457200"/>
                </a:lnTo>
                <a:close/>
              </a:path>
            </a:pathLst>
          </a:custGeom>
          <a:ln w="19050">
            <a:solidFill>
              <a:srgbClr val="000000"/>
            </a:solidFill>
          </a:ln>
        </p:spPr>
        <p:txBody>
          <a:bodyPr wrap="square" lIns="0" tIns="0" rIns="0" bIns="0" rtlCol="0"/>
          <a:lstStyle/>
          <a:p>
            <a:endParaRPr/>
          </a:p>
        </p:txBody>
      </p:sp>
      <p:sp>
        <p:nvSpPr>
          <p:cNvPr id="17" name="object 17"/>
          <p:cNvSpPr/>
          <p:nvPr/>
        </p:nvSpPr>
        <p:spPr>
          <a:xfrm>
            <a:off x="7543800" y="2362200"/>
            <a:ext cx="990600" cy="685800"/>
          </a:xfrm>
          <a:custGeom>
            <a:avLst/>
            <a:gdLst/>
            <a:ahLst/>
            <a:cxnLst/>
            <a:rect l="l" t="t" r="r" b="b"/>
            <a:pathLst>
              <a:path w="990600" h="685800">
                <a:moveTo>
                  <a:pt x="0" y="0"/>
                </a:moveTo>
                <a:lnTo>
                  <a:pt x="990600" y="0"/>
                </a:lnTo>
                <a:lnTo>
                  <a:pt x="990600" y="685800"/>
                </a:lnTo>
                <a:lnTo>
                  <a:pt x="0" y="685800"/>
                </a:lnTo>
                <a:lnTo>
                  <a:pt x="0" y="0"/>
                </a:lnTo>
                <a:close/>
              </a:path>
            </a:pathLst>
          </a:custGeom>
          <a:ln w="19050">
            <a:solidFill>
              <a:srgbClr val="000000"/>
            </a:solidFill>
          </a:ln>
        </p:spPr>
        <p:txBody>
          <a:bodyPr wrap="square" lIns="0" tIns="0" rIns="0" bIns="0" rtlCol="0"/>
          <a:lstStyle/>
          <a:p>
            <a:endParaRPr/>
          </a:p>
        </p:txBody>
      </p:sp>
      <p:sp>
        <p:nvSpPr>
          <p:cNvPr id="18" name="object 18"/>
          <p:cNvSpPr/>
          <p:nvPr/>
        </p:nvSpPr>
        <p:spPr>
          <a:xfrm>
            <a:off x="7543800" y="1905000"/>
            <a:ext cx="990600" cy="457200"/>
          </a:xfrm>
          <a:custGeom>
            <a:avLst/>
            <a:gdLst/>
            <a:ahLst/>
            <a:cxnLst/>
            <a:rect l="l" t="t" r="r" b="b"/>
            <a:pathLst>
              <a:path w="990600" h="457200">
                <a:moveTo>
                  <a:pt x="0" y="457200"/>
                </a:moveTo>
                <a:lnTo>
                  <a:pt x="495300" y="0"/>
                </a:lnTo>
                <a:lnTo>
                  <a:pt x="990600" y="457200"/>
                </a:lnTo>
                <a:lnTo>
                  <a:pt x="0" y="457200"/>
                </a:lnTo>
                <a:close/>
              </a:path>
            </a:pathLst>
          </a:custGeom>
          <a:ln w="19050">
            <a:solidFill>
              <a:srgbClr val="000000"/>
            </a:solidFill>
          </a:ln>
        </p:spPr>
        <p:txBody>
          <a:bodyPr wrap="square" lIns="0" tIns="0" rIns="0" bIns="0" rtlCol="0"/>
          <a:lstStyle/>
          <a:p>
            <a:endParaRPr/>
          </a:p>
        </p:txBody>
      </p:sp>
      <p:pic>
        <p:nvPicPr>
          <p:cNvPr id="23" name="Picture 22">
            <a:extLst>
              <a:ext uri="{FF2B5EF4-FFF2-40B4-BE49-F238E27FC236}">
                <a16:creationId xmlns:a16="http://schemas.microsoft.com/office/drawing/2014/main" id="{D168F635-6ED9-4DE4-9D9B-9A495F35FABA}"/>
              </a:ext>
            </a:extLst>
          </p:cNvPr>
          <p:cNvPicPr>
            <a:picLocks noChangeAspect="1"/>
          </p:cNvPicPr>
          <p:nvPr/>
        </p:nvPicPr>
        <p:blipFill>
          <a:blip r:embed="rId2"/>
          <a:stretch>
            <a:fillRect/>
          </a:stretch>
        </p:blipFill>
        <p:spPr>
          <a:xfrm>
            <a:off x="7358962" y="5752194"/>
            <a:ext cx="1611478" cy="10083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57800" y="609600"/>
            <a:ext cx="3352800" cy="2514600"/>
          </a:xfrm>
          <a:custGeom>
            <a:avLst/>
            <a:gdLst/>
            <a:ahLst/>
            <a:cxnLst/>
            <a:rect l="l" t="t" r="r" b="b"/>
            <a:pathLst>
              <a:path w="3352800" h="2514600">
                <a:moveTo>
                  <a:pt x="0" y="0"/>
                </a:moveTo>
                <a:lnTo>
                  <a:pt x="3352800" y="0"/>
                </a:lnTo>
                <a:lnTo>
                  <a:pt x="3352800" y="2514600"/>
                </a:lnTo>
                <a:lnTo>
                  <a:pt x="0" y="2514600"/>
                </a:lnTo>
                <a:lnTo>
                  <a:pt x="0" y="0"/>
                </a:lnTo>
                <a:close/>
              </a:path>
            </a:pathLst>
          </a:custGeom>
          <a:ln w="12700">
            <a:solidFill>
              <a:srgbClr val="000000"/>
            </a:solidFill>
          </a:ln>
        </p:spPr>
        <p:txBody>
          <a:bodyPr wrap="square" lIns="0" tIns="0" rIns="0" bIns="0" rtlCol="0"/>
          <a:lstStyle/>
          <a:p>
            <a:endParaRPr/>
          </a:p>
        </p:txBody>
      </p:sp>
      <p:sp>
        <p:nvSpPr>
          <p:cNvPr id="3" name="object 3"/>
          <p:cNvSpPr txBox="1"/>
          <p:nvPr/>
        </p:nvSpPr>
        <p:spPr>
          <a:xfrm>
            <a:off x="6174740" y="2530855"/>
            <a:ext cx="181737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Book Antiqua"/>
                <a:cs typeface="Book Antiqua"/>
              </a:rPr>
              <a:t>3 </a:t>
            </a:r>
            <a:r>
              <a:rPr sz="1800" spc="-5" dirty="0">
                <a:latin typeface="Book Antiqua"/>
                <a:cs typeface="Book Antiqua"/>
              </a:rPr>
              <a:t>Unit</a:t>
            </a:r>
            <a:r>
              <a:rPr sz="1800" spc="-80" dirty="0">
                <a:latin typeface="Book Antiqua"/>
                <a:cs typeface="Book Antiqua"/>
              </a:rPr>
              <a:t> </a:t>
            </a:r>
            <a:r>
              <a:rPr sz="1800" spc="-5" dirty="0">
                <a:latin typeface="Book Antiqua"/>
                <a:cs typeface="Book Antiqua"/>
              </a:rPr>
              <a:t>Apartment</a:t>
            </a:r>
            <a:endParaRPr sz="1800">
              <a:latin typeface="Book Antiqua"/>
              <a:cs typeface="Book Antiqua"/>
            </a:endParaRPr>
          </a:p>
        </p:txBody>
      </p:sp>
      <p:sp>
        <p:nvSpPr>
          <p:cNvPr id="4" name="object 4"/>
          <p:cNvSpPr/>
          <p:nvPr/>
        </p:nvSpPr>
        <p:spPr>
          <a:xfrm>
            <a:off x="457200" y="609600"/>
            <a:ext cx="3352800" cy="2514600"/>
          </a:xfrm>
          <a:custGeom>
            <a:avLst/>
            <a:gdLst/>
            <a:ahLst/>
            <a:cxnLst/>
            <a:rect l="l" t="t" r="r" b="b"/>
            <a:pathLst>
              <a:path w="3352800" h="2514600">
                <a:moveTo>
                  <a:pt x="0" y="0"/>
                </a:moveTo>
                <a:lnTo>
                  <a:pt x="3352800" y="0"/>
                </a:lnTo>
                <a:lnTo>
                  <a:pt x="3352800" y="2514600"/>
                </a:lnTo>
                <a:lnTo>
                  <a:pt x="0" y="2514600"/>
                </a:lnTo>
                <a:lnTo>
                  <a:pt x="0" y="0"/>
                </a:lnTo>
                <a:close/>
              </a:path>
            </a:pathLst>
          </a:custGeom>
          <a:ln w="12700">
            <a:solidFill>
              <a:srgbClr val="000000"/>
            </a:solidFill>
          </a:ln>
        </p:spPr>
        <p:txBody>
          <a:bodyPr wrap="square" lIns="0" tIns="0" rIns="0" bIns="0" rtlCol="0"/>
          <a:lstStyle/>
          <a:p>
            <a:endParaRPr/>
          </a:p>
        </p:txBody>
      </p:sp>
      <p:sp>
        <p:nvSpPr>
          <p:cNvPr id="5" name="object 5"/>
          <p:cNvSpPr/>
          <p:nvPr/>
        </p:nvSpPr>
        <p:spPr>
          <a:xfrm>
            <a:off x="4038600" y="1828800"/>
            <a:ext cx="934085" cy="1905"/>
          </a:xfrm>
          <a:custGeom>
            <a:avLst/>
            <a:gdLst/>
            <a:ahLst/>
            <a:cxnLst/>
            <a:rect l="l" t="t" r="r" b="b"/>
            <a:pathLst>
              <a:path w="934085" h="1905">
                <a:moveTo>
                  <a:pt x="0" y="0"/>
                </a:moveTo>
                <a:lnTo>
                  <a:pt x="934021" y="1498"/>
                </a:lnTo>
              </a:path>
            </a:pathLst>
          </a:custGeom>
          <a:ln w="57150">
            <a:solidFill>
              <a:srgbClr val="000000"/>
            </a:solidFill>
          </a:ln>
        </p:spPr>
        <p:txBody>
          <a:bodyPr wrap="square" lIns="0" tIns="0" rIns="0" bIns="0" rtlCol="0"/>
          <a:lstStyle/>
          <a:p>
            <a:endParaRPr/>
          </a:p>
        </p:txBody>
      </p:sp>
      <p:sp>
        <p:nvSpPr>
          <p:cNvPr id="6" name="object 6"/>
          <p:cNvSpPr/>
          <p:nvPr/>
        </p:nvSpPr>
        <p:spPr>
          <a:xfrm>
            <a:off x="4801006" y="1729999"/>
            <a:ext cx="172085" cy="200025"/>
          </a:xfrm>
          <a:custGeom>
            <a:avLst/>
            <a:gdLst/>
            <a:ahLst/>
            <a:cxnLst/>
            <a:rect l="l" t="t" r="r" b="b"/>
            <a:pathLst>
              <a:path w="172085" h="200025">
                <a:moveTo>
                  <a:pt x="330" y="0"/>
                </a:moveTo>
                <a:lnTo>
                  <a:pt x="171615" y="100291"/>
                </a:lnTo>
                <a:lnTo>
                  <a:pt x="0" y="200025"/>
                </a:lnTo>
              </a:path>
            </a:pathLst>
          </a:custGeom>
          <a:ln w="57149">
            <a:solidFill>
              <a:srgbClr val="000000"/>
            </a:solidFill>
          </a:ln>
        </p:spPr>
        <p:txBody>
          <a:bodyPr wrap="square" lIns="0" tIns="0" rIns="0" bIns="0" rtlCol="0"/>
          <a:lstStyle/>
          <a:p>
            <a:endParaRPr/>
          </a:p>
        </p:txBody>
      </p:sp>
      <p:sp>
        <p:nvSpPr>
          <p:cNvPr id="7" name="object 7"/>
          <p:cNvSpPr/>
          <p:nvPr/>
        </p:nvSpPr>
        <p:spPr>
          <a:xfrm>
            <a:off x="1638300" y="1447800"/>
            <a:ext cx="990600" cy="685800"/>
          </a:xfrm>
          <a:custGeom>
            <a:avLst/>
            <a:gdLst/>
            <a:ahLst/>
            <a:cxnLst/>
            <a:rect l="l" t="t" r="r" b="b"/>
            <a:pathLst>
              <a:path w="990600" h="685800">
                <a:moveTo>
                  <a:pt x="0" y="0"/>
                </a:moveTo>
                <a:lnTo>
                  <a:pt x="990600" y="0"/>
                </a:lnTo>
                <a:lnTo>
                  <a:pt x="990600" y="685800"/>
                </a:lnTo>
                <a:lnTo>
                  <a:pt x="0" y="685800"/>
                </a:lnTo>
                <a:lnTo>
                  <a:pt x="0" y="0"/>
                </a:lnTo>
                <a:close/>
              </a:path>
            </a:pathLst>
          </a:custGeom>
          <a:ln w="19050">
            <a:solidFill>
              <a:srgbClr val="000000"/>
            </a:solidFill>
          </a:ln>
        </p:spPr>
        <p:txBody>
          <a:bodyPr wrap="square" lIns="0" tIns="0" rIns="0" bIns="0" rtlCol="0"/>
          <a:lstStyle/>
          <a:p>
            <a:endParaRPr/>
          </a:p>
        </p:txBody>
      </p:sp>
      <p:sp>
        <p:nvSpPr>
          <p:cNvPr id="8" name="object 8"/>
          <p:cNvSpPr/>
          <p:nvPr/>
        </p:nvSpPr>
        <p:spPr>
          <a:xfrm>
            <a:off x="1638300" y="990600"/>
            <a:ext cx="990600" cy="457200"/>
          </a:xfrm>
          <a:custGeom>
            <a:avLst/>
            <a:gdLst/>
            <a:ahLst/>
            <a:cxnLst/>
            <a:rect l="l" t="t" r="r" b="b"/>
            <a:pathLst>
              <a:path w="990600" h="457200">
                <a:moveTo>
                  <a:pt x="0" y="457200"/>
                </a:moveTo>
                <a:lnTo>
                  <a:pt x="495300" y="0"/>
                </a:lnTo>
                <a:lnTo>
                  <a:pt x="990600" y="457200"/>
                </a:lnTo>
                <a:lnTo>
                  <a:pt x="0" y="457200"/>
                </a:lnTo>
                <a:close/>
              </a:path>
            </a:pathLst>
          </a:custGeom>
          <a:ln w="19050">
            <a:solidFill>
              <a:srgbClr val="000000"/>
            </a:solidFill>
          </a:ln>
        </p:spPr>
        <p:txBody>
          <a:bodyPr wrap="square" lIns="0" tIns="0" rIns="0" bIns="0" rtlCol="0"/>
          <a:lstStyle/>
          <a:p>
            <a:endParaRPr/>
          </a:p>
        </p:txBody>
      </p:sp>
      <p:sp>
        <p:nvSpPr>
          <p:cNvPr id="9" name="object 9"/>
          <p:cNvSpPr/>
          <p:nvPr/>
        </p:nvSpPr>
        <p:spPr>
          <a:xfrm>
            <a:off x="6324600" y="838200"/>
            <a:ext cx="1447800" cy="381000"/>
          </a:xfrm>
          <a:custGeom>
            <a:avLst/>
            <a:gdLst/>
            <a:ahLst/>
            <a:cxnLst/>
            <a:rect l="l" t="t" r="r" b="b"/>
            <a:pathLst>
              <a:path w="1447800" h="381000">
                <a:moveTo>
                  <a:pt x="0" y="381000"/>
                </a:moveTo>
                <a:lnTo>
                  <a:pt x="723900" y="0"/>
                </a:lnTo>
                <a:lnTo>
                  <a:pt x="1447800" y="381000"/>
                </a:lnTo>
                <a:lnTo>
                  <a:pt x="0" y="381000"/>
                </a:lnTo>
                <a:close/>
              </a:path>
            </a:pathLst>
          </a:custGeom>
          <a:ln w="19050">
            <a:solidFill>
              <a:srgbClr val="000000"/>
            </a:solidFill>
          </a:ln>
        </p:spPr>
        <p:txBody>
          <a:bodyPr wrap="square" lIns="0" tIns="0" rIns="0" bIns="0" rtlCol="0"/>
          <a:lstStyle/>
          <a:p>
            <a:endParaRPr/>
          </a:p>
        </p:txBody>
      </p:sp>
      <p:sp>
        <p:nvSpPr>
          <p:cNvPr id="10" name="object 10"/>
          <p:cNvSpPr txBox="1"/>
          <p:nvPr/>
        </p:nvSpPr>
        <p:spPr>
          <a:xfrm>
            <a:off x="473956" y="3809492"/>
            <a:ext cx="8109584" cy="1008380"/>
          </a:xfrm>
          <a:prstGeom prst="rect">
            <a:avLst/>
          </a:prstGeom>
        </p:spPr>
        <p:txBody>
          <a:bodyPr vert="horz" wrap="square" lIns="0" tIns="12700" rIns="0" bIns="0" rtlCol="0">
            <a:spAutoFit/>
          </a:bodyPr>
          <a:lstStyle/>
          <a:p>
            <a:pPr algn="ctr">
              <a:lnSpc>
                <a:spcPct val="100000"/>
              </a:lnSpc>
              <a:spcBef>
                <a:spcPts val="100"/>
              </a:spcBef>
            </a:pPr>
            <a:r>
              <a:rPr sz="3600" spc="-5" dirty="0">
                <a:latin typeface="Book Antiqua"/>
                <a:cs typeface="Book Antiqua"/>
              </a:rPr>
              <a:t>What is NOT considered </a:t>
            </a:r>
            <a:r>
              <a:rPr sz="3600" dirty="0">
                <a:latin typeface="Book Antiqua"/>
                <a:cs typeface="Book Antiqua"/>
              </a:rPr>
              <a:t>a</a:t>
            </a:r>
            <a:r>
              <a:rPr sz="3600" spc="-40" dirty="0">
                <a:latin typeface="Book Antiqua"/>
                <a:cs typeface="Book Antiqua"/>
              </a:rPr>
              <a:t> </a:t>
            </a:r>
            <a:r>
              <a:rPr sz="3600" spc="-5" dirty="0">
                <a:latin typeface="Book Antiqua"/>
                <a:cs typeface="Book Antiqua"/>
              </a:rPr>
              <a:t>Subdivision?</a:t>
            </a:r>
            <a:endParaRPr sz="3600">
              <a:latin typeface="Book Antiqua"/>
              <a:cs typeface="Book Antiqua"/>
            </a:endParaRPr>
          </a:p>
          <a:p>
            <a:pPr marL="83185" algn="ctr">
              <a:lnSpc>
                <a:spcPct val="100000"/>
              </a:lnSpc>
              <a:spcBef>
                <a:spcPts val="55"/>
              </a:spcBef>
            </a:pPr>
            <a:r>
              <a:rPr sz="2800" dirty="0">
                <a:latin typeface="Book Antiqua"/>
                <a:cs typeface="Book Antiqua"/>
              </a:rPr>
              <a:t>30-A </a:t>
            </a:r>
            <a:r>
              <a:rPr sz="2800" spc="-10" dirty="0">
                <a:latin typeface="Book Antiqua"/>
                <a:cs typeface="Book Antiqua"/>
              </a:rPr>
              <a:t>M.R.S.A.</a:t>
            </a:r>
            <a:r>
              <a:rPr sz="2800" spc="10" dirty="0">
                <a:latin typeface="Book Antiqua"/>
                <a:cs typeface="Book Antiqua"/>
              </a:rPr>
              <a:t> </a:t>
            </a:r>
            <a:r>
              <a:rPr sz="2800" dirty="0">
                <a:latin typeface="Book Antiqua"/>
                <a:cs typeface="Book Antiqua"/>
              </a:rPr>
              <a:t>§4401.4.F.</a:t>
            </a:r>
            <a:endParaRPr sz="2800">
              <a:latin typeface="Book Antiqua"/>
              <a:cs typeface="Book Antiqua"/>
            </a:endParaRPr>
          </a:p>
        </p:txBody>
      </p:sp>
      <p:sp>
        <p:nvSpPr>
          <p:cNvPr id="11" name="object 11"/>
          <p:cNvSpPr txBox="1"/>
          <p:nvPr/>
        </p:nvSpPr>
        <p:spPr>
          <a:xfrm>
            <a:off x="1296916" y="5226811"/>
            <a:ext cx="6544309" cy="330835"/>
          </a:xfrm>
          <a:prstGeom prst="rect">
            <a:avLst/>
          </a:prstGeom>
        </p:spPr>
        <p:txBody>
          <a:bodyPr vert="horz" wrap="square" lIns="0" tIns="12700" rIns="0" bIns="0" rtlCol="0">
            <a:spAutoFit/>
          </a:bodyPr>
          <a:lstStyle/>
          <a:p>
            <a:pPr marL="12700">
              <a:lnSpc>
                <a:spcPct val="100000"/>
              </a:lnSpc>
              <a:spcBef>
                <a:spcPts val="100"/>
              </a:spcBef>
            </a:pPr>
            <a:r>
              <a:rPr sz="2000" spc="-5" dirty="0">
                <a:latin typeface="Book Antiqua"/>
                <a:cs typeface="Book Antiqua"/>
              </a:rPr>
              <a:t>Exemptions </a:t>
            </a:r>
            <a:r>
              <a:rPr sz="2000" dirty="0">
                <a:latin typeface="Book Antiqua"/>
                <a:cs typeface="Book Antiqua"/>
              </a:rPr>
              <a:t>for dwelling </a:t>
            </a:r>
            <a:r>
              <a:rPr sz="2000" spc="-5" dirty="0">
                <a:latin typeface="Book Antiqua"/>
                <a:cs typeface="Book Antiqua"/>
              </a:rPr>
              <a:t>units </a:t>
            </a:r>
            <a:r>
              <a:rPr sz="2000" dirty="0">
                <a:latin typeface="Book Antiqua"/>
                <a:cs typeface="Book Antiqua"/>
              </a:rPr>
              <a:t>follow </a:t>
            </a:r>
            <a:r>
              <a:rPr sz="2000" spc="-5" dirty="0">
                <a:latin typeface="Book Antiqua"/>
                <a:cs typeface="Book Antiqua"/>
              </a:rPr>
              <a:t>exemptions </a:t>
            </a:r>
            <a:r>
              <a:rPr sz="2000" dirty="0">
                <a:latin typeface="Book Antiqua"/>
                <a:cs typeface="Book Antiqua"/>
              </a:rPr>
              <a:t>for</a:t>
            </a:r>
            <a:r>
              <a:rPr sz="2000" spc="-114" dirty="0">
                <a:latin typeface="Book Antiqua"/>
                <a:cs typeface="Book Antiqua"/>
              </a:rPr>
              <a:t> </a:t>
            </a:r>
            <a:r>
              <a:rPr sz="2000" dirty="0">
                <a:latin typeface="Book Antiqua"/>
                <a:cs typeface="Book Antiqua"/>
              </a:rPr>
              <a:t>land</a:t>
            </a:r>
          </a:p>
        </p:txBody>
      </p:sp>
      <p:sp>
        <p:nvSpPr>
          <p:cNvPr id="12" name="object 12"/>
          <p:cNvSpPr txBox="1"/>
          <p:nvPr/>
        </p:nvSpPr>
        <p:spPr>
          <a:xfrm>
            <a:off x="929639" y="2500149"/>
            <a:ext cx="2327275" cy="269240"/>
          </a:xfrm>
          <a:prstGeom prst="rect">
            <a:avLst/>
          </a:prstGeom>
        </p:spPr>
        <p:txBody>
          <a:bodyPr vert="horz" wrap="square" lIns="0" tIns="12065" rIns="0" bIns="0" rtlCol="0">
            <a:spAutoFit/>
          </a:bodyPr>
          <a:lstStyle/>
          <a:p>
            <a:pPr>
              <a:lnSpc>
                <a:spcPct val="100000"/>
              </a:lnSpc>
              <a:spcBef>
                <a:spcPts val="95"/>
              </a:spcBef>
            </a:pPr>
            <a:r>
              <a:rPr sz="1600" spc="-5" dirty="0">
                <a:latin typeface="Book Antiqua"/>
                <a:cs typeface="Book Antiqua"/>
              </a:rPr>
              <a:t>Home subdivided in</a:t>
            </a:r>
            <a:r>
              <a:rPr sz="1600" spc="-70" dirty="0">
                <a:latin typeface="Book Antiqua"/>
                <a:cs typeface="Book Antiqua"/>
              </a:rPr>
              <a:t> </a:t>
            </a:r>
            <a:r>
              <a:rPr sz="1600" dirty="0">
                <a:latin typeface="Book Antiqua"/>
                <a:cs typeface="Book Antiqua"/>
              </a:rPr>
              <a:t>1970</a:t>
            </a:r>
            <a:endParaRPr sz="1600">
              <a:latin typeface="Book Antiqua"/>
              <a:cs typeface="Book Antiqua"/>
            </a:endParaRPr>
          </a:p>
        </p:txBody>
      </p:sp>
      <p:sp>
        <p:nvSpPr>
          <p:cNvPr id="13" name="object 13"/>
          <p:cNvSpPr/>
          <p:nvPr/>
        </p:nvSpPr>
        <p:spPr>
          <a:xfrm>
            <a:off x="2133600" y="1447800"/>
            <a:ext cx="0" cy="685800"/>
          </a:xfrm>
          <a:custGeom>
            <a:avLst/>
            <a:gdLst/>
            <a:ahLst/>
            <a:cxnLst/>
            <a:rect l="l" t="t" r="r" b="b"/>
            <a:pathLst>
              <a:path h="685800">
                <a:moveTo>
                  <a:pt x="0" y="0"/>
                </a:moveTo>
                <a:lnTo>
                  <a:pt x="0" y="685800"/>
                </a:lnTo>
              </a:path>
            </a:pathLst>
          </a:custGeom>
          <a:ln w="19050">
            <a:solidFill>
              <a:srgbClr val="000000"/>
            </a:solidFill>
          </a:ln>
        </p:spPr>
        <p:txBody>
          <a:bodyPr wrap="square" lIns="0" tIns="0" rIns="0" bIns="0" rtlCol="0"/>
          <a:lstStyle/>
          <a:p>
            <a:endParaRPr/>
          </a:p>
        </p:txBody>
      </p:sp>
      <p:graphicFrame>
        <p:nvGraphicFramePr>
          <p:cNvPr id="14" name="object 14"/>
          <p:cNvGraphicFramePr>
            <a:graphicFrameLocks noGrp="1"/>
          </p:cNvGraphicFramePr>
          <p:nvPr/>
        </p:nvGraphicFramePr>
        <p:xfrm>
          <a:off x="6315075" y="1209675"/>
          <a:ext cx="1447800" cy="1143000"/>
        </p:xfrm>
        <a:graphic>
          <a:graphicData uri="http://schemas.openxmlformats.org/drawingml/2006/table">
            <a:tbl>
              <a:tblPr firstRow="1" bandRow="1">
                <a:tableStyleId>{2D5ABB26-0587-4C30-8999-92F81FD0307C}</a:tableStyleId>
              </a:tblPr>
              <a:tblGrid>
                <a:gridCol w="6858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609600">
                <a:tc rowSpan="2">
                  <a:txBody>
                    <a:bodyPr/>
                    <a:lstStyle/>
                    <a:p>
                      <a:pPr>
                        <a:lnSpc>
                          <a:spcPct val="100000"/>
                        </a:lnSpc>
                        <a:spcBef>
                          <a:spcPts val="40"/>
                        </a:spcBef>
                      </a:pPr>
                      <a:endParaRPr sz="2850">
                        <a:latin typeface="Times New Roman"/>
                        <a:cs typeface="Times New Roman"/>
                      </a:endParaRPr>
                    </a:p>
                    <a:p>
                      <a:pPr marR="75565" algn="ctr">
                        <a:lnSpc>
                          <a:spcPct val="100000"/>
                        </a:lnSpc>
                      </a:pPr>
                      <a:r>
                        <a:rPr sz="1800" dirty="0">
                          <a:latin typeface="Book Antiqua"/>
                          <a:cs typeface="Book Antiqua"/>
                        </a:rPr>
                        <a:t>0</a:t>
                      </a:r>
                      <a:endParaRPr sz="1800">
                        <a:latin typeface="Book Antiqua"/>
                        <a:cs typeface="Book Antiqua"/>
                      </a:endParaRPr>
                    </a:p>
                  </a:txBody>
                  <a:tcPr marL="0" marR="0" marT="50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635" algn="ctr">
                        <a:lnSpc>
                          <a:spcPct val="100000"/>
                        </a:lnSpc>
                        <a:spcBef>
                          <a:spcPts val="825"/>
                        </a:spcBef>
                      </a:pPr>
                      <a:r>
                        <a:rPr sz="1800" dirty="0">
                          <a:latin typeface="Book Antiqua"/>
                          <a:cs typeface="Book Antiqua"/>
                        </a:rPr>
                        <a:t>1</a:t>
                      </a:r>
                      <a:endParaRPr sz="1800">
                        <a:latin typeface="Book Antiqua"/>
                        <a:cs typeface="Book Antiqua"/>
                      </a:endParaRPr>
                    </a:p>
                  </a:txBody>
                  <a:tcPr marL="0" marR="0" marT="1047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533400">
                <a:tc vMerge="1">
                  <a:txBody>
                    <a:bodyPr/>
                    <a:lstStyle/>
                    <a:p>
                      <a:endParaRPr/>
                    </a:p>
                  </a:txBody>
                  <a:tcPr marL="0" marR="0" marT="50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635" algn="ctr">
                        <a:lnSpc>
                          <a:spcPct val="100000"/>
                        </a:lnSpc>
                        <a:spcBef>
                          <a:spcPts val="825"/>
                        </a:spcBef>
                      </a:pPr>
                      <a:r>
                        <a:rPr sz="1800" dirty="0">
                          <a:latin typeface="Book Antiqua"/>
                          <a:cs typeface="Book Antiqua"/>
                        </a:rPr>
                        <a:t>2</a:t>
                      </a:r>
                      <a:endParaRPr sz="1800">
                        <a:latin typeface="Book Antiqua"/>
                        <a:cs typeface="Book Antiqua"/>
                      </a:endParaRPr>
                    </a:p>
                  </a:txBody>
                  <a:tcPr marL="0" marR="0" marT="1047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bl>
          </a:graphicData>
        </a:graphic>
      </p:graphicFrame>
      <p:sp>
        <p:nvSpPr>
          <p:cNvPr id="15" name="object 15"/>
          <p:cNvSpPr txBox="1"/>
          <p:nvPr/>
        </p:nvSpPr>
        <p:spPr>
          <a:xfrm>
            <a:off x="1784638" y="1628123"/>
            <a:ext cx="127000" cy="299720"/>
          </a:xfrm>
          <a:prstGeom prst="rect">
            <a:avLst/>
          </a:prstGeom>
        </p:spPr>
        <p:txBody>
          <a:bodyPr vert="horz" wrap="square" lIns="0" tIns="12700" rIns="0" bIns="0" rtlCol="0">
            <a:spAutoFit/>
          </a:bodyPr>
          <a:lstStyle/>
          <a:p>
            <a:pPr>
              <a:lnSpc>
                <a:spcPct val="100000"/>
              </a:lnSpc>
              <a:spcBef>
                <a:spcPts val="100"/>
              </a:spcBef>
            </a:pPr>
            <a:r>
              <a:rPr sz="1800" dirty="0">
                <a:latin typeface="Book Antiqua"/>
                <a:cs typeface="Book Antiqua"/>
              </a:rPr>
              <a:t>0</a:t>
            </a:r>
            <a:endParaRPr sz="1800">
              <a:latin typeface="Book Antiqua"/>
              <a:cs typeface="Book Antiqua"/>
            </a:endParaRPr>
          </a:p>
        </p:txBody>
      </p:sp>
      <p:sp>
        <p:nvSpPr>
          <p:cNvPr id="16" name="object 16"/>
          <p:cNvSpPr txBox="1"/>
          <p:nvPr/>
        </p:nvSpPr>
        <p:spPr>
          <a:xfrm>
            <a:off x="2301274" y="1616464"/>
            <a:ext cx="127000" cy="299720"/>
          </a:xfrm>
          <a:prstGeom prst="rect">
            <a:avLst/>
          </a:prstGeom>
        </p:spPr>
        <p:txBody>
          <a:bodyPr vert="horz" wrap="square" lIns="0" tIns="12700" rIns="0" bIns="0" rtlCol="0">
            <a:spAutoFit/>
          </a:bodyPr>
          <a:lstStyle/>
          <a:p>
            <a:pPr>
              <a:lnSpc>
                <a:spcPct val="100000"/>
              </a:lnSpc>
              <a:spcBef>
                <a:spcPts val="100"/>
              </a:spcBef>
            </a:pPr>
            <a:r>
              <a:rPr sz="1800" dirty="0">
                <a:latin typeface="Book Antiqua"/>
                <a:cs typeface="Book Antiqua"/>
              </a:rPr>
              <a:t>0</a:t>
            </a:r>
            <a:endParaRPr sz="1800">
              <a:latin typeface="Book Antiqua"/>
              <a:cs typeface="Book Antiqua"/>
            </a:endParaRPr>
          </a:p>
        </p:txBody>
      </p:sp>
      <p:pic>
        <p:nvPicPr>
          <p:cNvPr id="21" name="Picture 20">
            <a:extLst>
              <a:ext uri="{FF2B5EF4-FFF2-40B4-BE49-F238E27FC236}">
                <a16:creationId xmlns:a16="http://schemas.microsoft.com/office/drawing/2014/main" id="{10FA3C47-8ABD-4E2E-B837-74A018624877}"/>
              </a:ext>
            </a:extLst>
          </p:cNvPr>
          <p:cNvPicPr>
            <a:picLocks noChangeAspect="1"/>
          </p:cNvPicPr>
          <p:nvPr/>
        </p:nvPicPr>
        <p:blipFill>
          <a:blip r:embed="rId2"/>
          <a:stretch>
            <a:fillRect/>
          </a:stretch>
        </p:blipFill>
        <p:spPr>
          <a:xfrm>
            <a:off x="7375004" y="5788279"/>
            <a:ext cx="1611478" cy="10083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85518" y="1980691"/>
            <a:ext cx="3611245" cy="1557020"/>
          </a:xfrm>
          <a:prstGeom prst="rect">
            <a:avLst/>
          </a:prstGeom>
        </p:spPr>
        <p:txBody>
          <a:bodyPr vert="horz" wrap="square" lIns="0" tIns="12700" rIns="0" bIns="0" rtlCol="0">
            <a:spAutoFit/>
          </a:bodyPr>
          <a:lstStyle/>
          <a:p>
            <a:pPr marL="12700" marR="5080" algn="ctr">
              <a:lnSpc>
                <a:spcPct val="100000"/>
              </a:lnSpc>
              <a:spcBef>
                <a:spcPts val="100"/>
              </a:spcBef>
            </a:pPr>
            <a:r>
              <a:rPr dirty="0"/>
              <a:t>What </a:t>
            </a:r>
            <a:r>
              <a:rPr spc="-5" dirty="0"/>
              <a:t>is </a:t>
            </a:r>
            <a:r>
              <a:rPr dirty="0"/>
              <a:t>a Tract</a:t>
            </a:r>
            <a:r>
              <a:rPr spc="-110" dirty="0"/>
              <a:t> </a:t>
            </a:r>
            <a:r>
              <a:rPr dirty="0"/>
              <a:t>or  </a:t>
            </a:r>
            <a:r>
              <a:rPr spc="-5" dirty="0"/>
              <a:t>Parcel </a:t>
            </a:r>
            <a:r>
              <a:rPr dirty="0"/>
              <a:t>of</a:t>
            </a:r>
            <a:r>
              <a:rPr spc="-45" dirty="0"/>
              <a:t> </a:t>
            </a:r>
            <a:r>
              <a:rPr spc="-5" dirty="0"/>
              <a:t>land?</a:t>
            </a:r>
          </a:p>
          <a:p>
            <a:pPr marL="635" algn="ctr">
              <a:lnSpc>
                <a:spcPct val="100000"/>
              </a:lnSpc>
              <a:spcBef>
                <a:spcPts val="55"/>
              </a:spcBef>
            </a:pPr>
            <a:r>
              <a:rPr sz="2800" dirty="0"/>
              <a:t>30-A </a:t>
            </a:r>
            <a:r>
              <a:rPr sz="2800" spc="-10" dirty="0"/>
              <a:t>M.R.S.A.</a:t>
            </a:r>
            <a:r>
              <a:rPr sz="2800" spc="-25" dirty="0"/>
              <a:t> </a:t>
            </a:r>
            <a:r>
              <a:rPr sz="2800" dirty="0"/>
              <a:t>§4401.6.</a:t>
            </a:r>
            <a:endParaRPr sz="2800"/>
          </a:p>
        </p:txBody>
      </p:sp>
      <p:sp>
        <p:nvSpPr>
          <p:cNvPr id="3" name="object 3"/>
          <p:cNvSpPr txBox="1"/>
          <p:nvPr/>
        </p:nvSpPr>
        <p:spPr>
          <a:xfrm>
            <a:off x="4822094" y="3943604"/>
            <a:ext cx="3538220" cy="756920"/>
          </a:xfrm>
          <a:prstGeom prst="rect">
            <a:avLst/>
          </a:prstGeom>
        </p:spPr>
        <p:txBody>
          <a:bodyPr vert="horz" wrap="square" lIns="0" tIns="12700" rIns="0" bIns="0" rtlCol="0">
            <a:spAutoFit/>
          </a:bodyPr>
          <a:lstStyle/>
          <a:p>
            <a:pPr marL="661670" marR="5080" indent="-649605">
              <a:lnSpc>
                <a:spcPct val="100000"/>
              </a:lnSpc>
              <a:spcBef>
                <a:spcPts val="100"/>
              </a:spcBef>
            </a:pPr>
            <a:r>
              <a:rPr sz="2400" dirty="0">
                <a:latin typeface="Book Antiqua"/>
                <a:cs typeface="Book Antiqua"/>
              </a:rPr>
              <a:t>All </a:t>
            </a:r>
            <a:r>
              <a:rPr sz="2400" spc="-5" dirty="0">
                <a:latin typeface="Book Antiqua"/>
                <a:cs typeface="Book Antiqua"/>
              </a:rPr>
              <a:t>contiguous land in the  </a:t>
            </a:r>
            <a:r>
              <a:rPr sz="2400" dirty="0">
                <a:latin typeface="Book Antiqua"/>
                <a:cs typeface="Book Antiqua"/>
              </a:rPr>
              <a:t>same</a:t>
            </a:r>
            <a:r>
              <a:rPr sz="2400" spc="-35" dirty="0">
                <a:latin typeface="Book Antiqua"/>
                <a:cs typeface="Book Antiqua"/>
              </a:rPr>
              <a:t> </a:t>
            </a:r>
            <a:r>
              <a:rPr sz="2400" spc="-5" dirty="0">
                <a:latin typeface="Book Antiqua"/>
                <a:cs typeface="Book Antiqua"/>
              </a:rPr>
              <a:t>ownership</a:t>
            </a:r>
            <a:endParaRPr sz="2400">
              <a:latin typeface="Book Antiqua"/>
              <a:cs typeface="Book Antiqua"/>
            </a:endParaRPr>
          </a:p>
        </p:txBody>
      </p:sp>
      <p:sp>
        <p:nvSpPr>
          <p:cNvPr id="4" name="object 4"/>
          <p:cNvSpPr txBox="1"/>
          <p:nvPr/>
        </p:nvSpPr>
        <p:spPr>
          <a:xfrm>
            <a:off x="1755139" y="27996"/>
            <a:ext cx="72771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Book Antiqua"/>
                <a:cs typeface="Book Antiqua"/>
              </a:rPr>
              <a:t>1</a:t>
            </a:r>
            <a:r>
              <a:rPr sz="1600" spc="-75" dirty="0">
                <a:latin typeface="Book Antiqua"/>
                <a:cs typeface="Book Antiqua"/>
              </a:rPr>
              <a:t> </a:t>
            </a:r>
            <a:r>
              <a:rPr sz="1600" spc="-5" dirty="0">
                <a:latin typeface="Book Antiqua"/>
                <a:cs typeface="Book Antiqua"/>
              </a:rPr>
              <a:t>Parcel</a:t>
            </a:r>
            <a:endParaRPr sz="1600">
              <a:latin typeface="Book Antiqua"/>
              <a:cs typeface="Book Antiqua"/>
            </a:endParaRPr>
          </a:p>
        </p:txBody>
      </p:sp>
      <p:sp>
        <p:nvSpPr>
          <p:cNvPr id="5" name="object 5"/>
          <p:cNvSpPr/>
          <p:nvPr/>
        </p:nvSpPr>
        <p:spPr>
          <a:xfrm>
            <a:off x="1447800" y="1337845"/>
            <a:ext cx="521334" cy="1905"/>
          </a:xfrm>
          <a:custGeom>
            <a:avLst/>
            <a:gdLst/>
            <a:ahLst/>
            <a:cxnLst/>
            <a:rect l="l" t="t" r="r" b="b"/>
            <a:pathLst>
              <a:path w="521335" h="1905">
                <a:moveTo>
                  <a:pt x="0" y="0"/>
                </a:moveTo>
                <a:lnTo>
                  <a:pt x="520827" y="1549"/>
                </a:lnTo>
              </a:path>
            </a:pathLst>
          </a:custGeom>
          <a:ln w="12700">
            <a:solidFill>
              <a:srgbClr val="000000"/>
            </a:solidFill>
          </a:ln>
        </p:spPr>
        <p:txBody>
          <a:bodyPr wrap="square" lIns="0" tIns="0" rIns="0" bIns="0" rtlCol="0"/>
          <a:lstStyle/>
          <a:p>
            <a:endParaRPr/>
          </a:p>
        </p:txBody>
      </p:sp>
      <p:sp>
        <p:nvSpPr>
          <p:cNvPr id="6" name="object 6"/>
          <p:cNvSpPr/>
          <p:nvPr/>
        </p:nvSpPr>
        <p:spPr>
          <a:xfrm>
            <a:off x="1892294" y="1294716"/>
            <a:ext cx="76835" cy="88900"/>
          </a:xfrm>
          <a:custGeom>
            <a:avLst/>
            <a:gdLst/>
            <a:ahLst/>
            <a:cxnLst/>
            <a:rect l="l" t="t" r="r" b="b"/>
            <a:pathLst>
              <a:path w="76835" h="88900">
                <a:moveTo>
                  <a:pt x="266" y="0"/>
                </a:moveTo>
                <a:lnTo>
                  <a:pt x="76326" y="44678"/>
                </a:lnTo>
                <a:lnTo>
                  <a:pt x="0" y="88900"/>
                </a:lnTo>
              </a:path>
            </a:pathLst>
          </a:custGeom>
          <a:ln w="12699">
            <a:solidFill>
              <a:srgbClr val="000000"/>
            </a:solidFill>
          </a:ln>
        </p:spPr>
        <p:txBody>
          <a:bodyPr wrap="square" lIns="0" tIns="0" rIns="0" bIns="0" rtlCol="0"/>
          <a:lstStyle/>
          <a:p>
            <a:endParaRPr/>
          </a:p>
        </p:txBody>
      </p:sp>
      <p:graphicFrame>
        <p:nvGraphicFramePr>
          <p:cNvPr id="7" name="object 7"/>
          <p:cNvGraphicFramePr>
            <a:graphicFrameLocks noGrp="1"/>
          </p:cNvGraphicFramePr>
          <p:nvPr>
            <p:extLst>
              <p:ext uri="{D42A27DB-BD31-4B8C-83A1-F6EECF244321}">
                <p14:modId xmlns:p14="http://schemas.microsoft.com/office/powerpoint/2010/main" val="1942444347"/>
              </p:ext>
            </p:extLst>
          </p:nvPr>
        </p:nvGraphicFramePr>
        <p:xfrm>
          <a:off x="450850" y="498283"/>
          <a:ext cx="3352800" cy="2287460"/>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152400">
                  <a:extLst>
                    <a:ext uri="{9D8B030D-6E8A-4147-A177-3AD203B41FA5}">
                      <a16:colId xmlns:a16="http://schemas.microsoft.com/office/drawing/2014/main" val="20001"/>
                    </a:ext>
                  </a:extLst>
                </a:gridCol>
                <a:gridCol w="152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2287460">
                <a:tc>
                  <a:txBody>
                    <a:bodyPr/>
                    <a:lstStyle/>
                    <a:p>
                      <a:pPr>
                        <a:lnSpc>
                          <a:spcPct val="100000"/>
                        </a:lnSpc>
                      </a:pPr>
                      <a:endParaRPr sz="1900" dirty="0">
                        <a:latin typeface="Times New Roman"/>
                        <a:cs typeface="Times New Roman"/>
                      </a:endParaRPr>
                    </a:p>
                    <a:p>
                      <a:pPr>
                        <a:lnSpc>
                          <a:spcPct val="100000"/>
                        </a:lnSpc>
                        <a:spcBef>
                          <a:spcPts val="45"/>
                        </a:spcBef>
                      </a:pPr>
                      <a:endParaRPr sz="2450" dirty="0">
                        <a:latin typeface="Times New Roman"/>
                        <a:cs typeface="Times New Roman"/>
                      </a:endParaRPr>
                    </a:p>
                    <a:p>
                      <a:pPr marL="167640" marR="619125">
                        <a:lnSpc>
                          <a:spcPct val="100000"/>
                        </a:lnSpc>
                      </a:pPr>
                      <a:r>
                        <a:rPr sz="1600" spc="-5" dirty="0">
                          <a:latin typeface="Book Antiqua"/>
                          <a:cs typeface="Book Antiqua"/>
                        </a:rPr>
                        <a:t>Public</a:t>
                      </a:r>
                      <a:r>
                        <a:rPr sz="1600" spc="-105" dirty="0">
                          <a:latin typeface="Book Antiqua"/>
                          <a:cs typeface="Book Antiqua"/>
                        </a:rPr>
                        <a:t> </a:t>
                      </a:r>
                      <a:r>
                        <a:rPr sz="1600" dirty="0">
                          <a:latin typeface="Book Antiqua"/>
                          <a:cs typeface="Book Antiqua"/>
                        </a:rPr>
                        <a:t>or  </a:t>
                      </a:r>
                      <a:r>
                        <a:rPr sz="1600" spc="-5" dirty="0">
                          <a:latin typeface="Book Antiqua"/>
                          <a:cs typeface="Book Antiqua"/>
                        </a:rPr>
                        <a:t>Private  Road</a:t>
                      </a:r>
                      <a:endParaRPr sz="1600" dirty="0">
                        <a:latin typeface="Book Antiqua"/>
                        <a:cs typeface="Book Antiq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bl>
          </a:graphicData>
        </a:graphic>
      </p:graphicFrame>
      <p:sp>
        <p:nvSpPr>
          <p:cNvPr id="8" name="object 8"/>
          <p:cNvSpPr/>
          <p:nvPr/>
        </p:nvSpPr>
        <p:spPr>
          <a:xfrm>
            <a:off x="1371600" y="4495801"/>
            <a:ext cx="521334" cy="1905"/>
          </a:xfrm>
          <a:custGeom>
            <a:avLst/>
            <a:gdLst/>
            <a:ahLst/>
            <a:cxnLst/>
            <a:rect l="l" t="t" r="r" b="b"/>
            <a:pathLst>
              <a:path w="521335" h="1904">
                <a:moveTo>
                  <a:pt x="0" y="0"/>
                </a:moveTo>
                <a:lnTo>
                  <a:pt x="520827" y="1549"/>
                </a:lnTo>
              </a:path>
            </a:pathLst>
          </a:custGeom>
          <a:ln w="12700">
            <a:solidFill>
              <a:srgbClr val="000000"/>
            </a:solidFill>
          </a:ln>
        </p:spPr>
        <p:txBody>
          <a:bodyPr wrap="square" lIns="0" tIns="0" rIns="0" bIns="0" rtlCol="0"/>
          <a:lstStyle/>
          <a:p>
            <a:endParaRPr/>
          </a:p>
        </p:txBody>
      </p:sp>
      <p:sp>
        <p:nvSpPr>
          <p:cNvPr id="9" name="object 9"/>
          <p:cNvSpPr/>
          <p:nvPr/>
        </p:nvSpPr>
        <p:spPr>
          <a:xfrm>
            <a:off x="1816094" y="4452670"/>
            <a:ext cx="76835" cy="88900"/>
          </a:xfrm>
          <a:custGeom>
            <a:avLst/>
            <a:gdLst/>
            <a:ahLst/>
            <a:cxnLst/>
            <a:rect l="l" t="t" r="r" b="b"/>
            <a:pathLst>
              <a:path w="76835" h="88900">
                <a:moveTo>
                  <a:pt x="266" y="0"/>
                </a:moveTo>
                <a:lnTo>
                  <a:pt x="76326" y="44678"/>
                </a:lnTo>
                <a:lnTo>
                  <a:pt x="0" y="88899"/>
                </a:lnTo>
              </a:path>
            </a:pathLst>
          </a:custGeom>
          <a:ln w="12699">
            <a:solidFill>
              <a:srgbClr val="000000"/>
            </a:solidFill>
          </a:ln>
        </p:spPr>
        <p:txBody>
          <a:bodyPr wrap="square" lIns="0" tIns="0" rIns="0" bIns="0" rtlCol="0"/>
          <a:lstStyle/>
          <a:p>
            <a:endParaRPr/>
          </a:p>
        </p:txBody>
      </p:sp>
      <p:graphicFrame>
        <p:nvGraphicFramePr>
          <p:cNvPr id="10" name="object 10"/>
          <p:cNvGraphicFramePr>
            <a:graphicFrameLocks noGrp="1"/>
          </p:cNvGraphicFramePr>
          <p:nvPr/>
        </p:nvGraphicFramePr>
        <p:xfrm>
          <a:off x="450850" y="3498850"/>
          <a:ext cx="3352800" cy="2514600"/>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0000"/>
                    </a:ext>
                  </a:extLst>
                </a:gridCol>
                <a:gridCol w="152400">
                  <a:extLst>
                    <a:ext uri="{9D8B030D-6E8A-4147-A177-3AD203B41FA5}">
                      <a16:colId xmlns:a16="http://schemas.microsoft.com/office/drawing/2014/main" val="20001"/>
                    </a:ext>
                  </a:extLst>
                </a:gridCol>
                <a:gridCol w="1524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2514600">
                <a:tc>
                  <a:txBody>
                    <a:bodyPr/>
                    <a:lstStyle/>
                    <a:p>
                      <a:pPr>
                        <a:lnSpc>
                          <a:spcPct val="100000"/>
                        </a:lnSpc>
                      </a:pPr>
                      <a:endParaRPr sz="1900" dirty="0">
                        <a:latin typeface="Times New Roman"/>
                        <a:cs typeface="Times New Roman"/>
                      </a:endParaRPr>
                    </a:p>
                    <a:p>
                      <a:pPr>
                        <a:lnSpc>
                          <a:spcPct val="100000"/>
                        </a:lnSpc>
                        <a:spcBef>
                          <a:spcPts val="45"/>
                        </a:spcBef>
                      </a:pPr>
                      <a:endParaRPr sz="2450" dirty="0">
                        <a:latin typeface="Times New Roman"/>
                        <a:cs typeface="Times New Roman"/>
                      </a:endParaRPr>
                    </a:p>
                    <a:p>
                      <a:pPr marL="91440" marR="619125">
                        <a:lnSpc>
                          <a:spcPct val="100000"/>
                        </a:lnSpc>
                      </a:pPr>
                      <a:r>
                        <a:rPr sz="1600" spc="-5" dirty="0">
                          <a:latin typeface="Book Antiqua"/>
                          <a:cs typeface="Book Antiqua"/>
                        </a:rPr>
                        <a:t>Public</a:t>
                      </a:r>
                      <a:r>
                        <a:rPr sz="1600" spc="-105" dirty="0">
                          <a:latin typeface="Book Antiqua"/>
                          <a:cs typeface="Book Antiqua"/>
                        </a:rPr>
                        <a:t> </a:t>
                      </a:r>
                      <a:r>
                        <a:rPr sz="1600" dirty="0">
                          <a:latin typeface="Book Antiqua"/>
                          <a:cs typeface="Book Antiqua"/>
                        </a:rPr>
                        <a:t>or  </a:t>
                      </a:r>
                      <a:r>
                        <a:rPr sz="1600" spc="-5" dirty="0">
                          <a:latin typeface="Book Antiqua"/>
                          <a:cs typeface="Book Antiqua"/>
                        </a:rPr>
                        <a:t>Private  Road</a:t>
                      </a:r>
                      <a:endParaRPr sz="1600" dirty="0">
                        <a:latin typeface="Book Antiqua"/>
                        <a:cs typeface="Book Antiq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bl>
          </a:graphicData>
        </a:graphic>
      </p:graphicFrame>
      <p:sp>
        <p:nvSpPr>
          <p:cNvPr id="11" name="object 11"/>
          <p:cNvSpPr txBox="1"/>
          <p:nvPr/>
        </p:nvSpPr>
        <p:spPr>
          <a:xfrm>
            <a:off x="535940" y="2785743"/>
            <a:ext cx="3293110" cy="702945"/>
          </a:xfrm>
          <a:prstGeom prst="rect">
            <a:avLst/>
          </a:prstGeom>
        </p:spPr>
        <p:txBody>
          <a:bodyPr vert="horz" wrap="square" lIns="0" tIns="107314" rIns="0" bIns="0" rtlCol="0">
            <a:spAutoFit/>
          </a:bodyPr>
          <a:lstStyle/>
          <a:p>
            <a:pPr algn="ctr">
              <a:lnSpc>
                <a:spcPct val="100000"/>
              </a:lnSpc>
              <a:spcBef>
                <a:spcPts val="844"/>
              </a:spcBef>
            </a:pPr>
            <a:r>
              <a:rPr sz="1600" dirty="0">
                <a:latin typeface="Book Antiqua"/>
                <a:cs typeface="Book Antiqua"/>
              </a:rPr>
              <a:t>Road </a:t>
            </a:r>
            <a:r>
              <a:rPr sz="1600" spc="-5" dirty="0">
                <a:latin typeface="Book Antiqua"/>
                <a:cs typeface="Book Antiqua"/>
              </a:rPr>
              <a:t>established </a:t>
            </a:r>
            <a:r>
              <a:rPr sz="1600" b="1" spc="-5" dirty="0">
                <a:latin typeface="Book Antiqua"/>
                <a:cs typeface="Book Antiqua"/>
              </a:rPr>
              <a:t>after </a:t>
            </a:r>
            <a:r>
              <a:rPr sz="1600" spc="-5" dirty="0">
                <a:latin typeface="Book Antiqua"/>
                <a:cs typeface="Book Antiqua"/>
              </a:rPr>
              <a:t>Sept. </a:t>
            </a:r>
            <a:r>
              <a:rPr sz="1600" dirty="0">
                <a:latin typeface="Book Antiqua"/>
                <a:cs typeface="Book Antiqua"/>
              </a:rPr>
              <a:t>22,</a:t>
            </a:r>
            <a:r>
              <a:rPr sz="1600" spc="-40" dirty="0">
                <a:latin typeface="Book Antiqua"/>
                <a:cs typeface="Book Antiqua"/>
              </a:rPr>
              <a:t> </a:t>
            </a:r>
            <a:r>
              <a:rPr sz="1600" dirty="0">
                <a:latin typeface="Book Antiqua"/>
                <a:cs typeface="Book Antiqua"/>
              </a:rPr>
              <a:t>1971</a:t>
            </a:r>
            <a:endParaRPr sz="1600">
              <a:latin typeface="Book Antiqua"/>
              <a:cs typeface="Book Antiqua"/>
            </a:endParaRPr>
          </a:p>
          <a:p>
            <a:pPr marR="108585" algn="ctr">
              <a:lnSpc>
                <a:spcPct val="100000"/>
              </a:lnSpc>
              <a:spcBef>
                <a:spcPts val="745"/>
              </a:spcBef>
            </a:pPr>
            <a:r>
              <a:rPr sz="1600" spc="-5" dirty="0">
                <a:latin typeface="Book Antiqua"/>
                <a:cs typeface="Book Antiqua"/>
              </a:rPr>
              <a:t>2</a:t>
            </a:r>
            <a:r>
              <a:rPr sz="1600" spc="-15" dirty="0">
                <a:latin typeface="Book Antiqua"/>
                <a:cs typeface="Book Antiqua"/>
              </a:rPr>
              <a:t> </a:t>
            </a:r>
            <a:r>
              <a:rPr sz="1600" spc="-5" dirty="0">
                <a:latin typeface="Book Antiqua"/>
                <a:cs typeface="Book Antiqua"/>
              </a:rPr>
              <a:t>Parcels</a:t>
            </a:r>
            <a:endParaRPr sz="1600">
              <a:latin typeface="Book Antiqua"/>
              <a:cs typeface="Book Antiqua"/>
            </a:endParaRPr>
          </a:p>
        </p:txBody>
      </p:sp>
      <p:sp>
        <p:nvSpPr>
          <p:cNvPr id="12" name="object 12"/>
          <p:cNvSpPr txBox="1"/>
          <p:nvPr/>
        </p:nvSpPr>
        <p:spPr>
          <a:xfrm>
            <a:off x="383515" y="6039091"/>
            <a:ext cx="3462654" cy="269240"/>
          </a:xfrm>
          <a:prstGeom prst="rect">
            <a:avLst/>
          </a:prstGeom>
        </p:spPr>
        <p:txBody>
          <a:bodyPr vert="horz" wrap="square" lIns="0" tIns="12065" rIns="0" bIns="0" rtlCol="0">
            <a:spAutoFit/>
          </a:bodyPr>
          <a:lstStyle/>
          <a:p>
            <a:pPr marL="12700">
              <a:lnSpc>
                <a:spcPct val="100000"/>
              </a:lnSpc>
              <a:spcBef>
                <a:spcPts val="95"/>
              </a:spcBef>
            </a:pPr>
            <a:r>
              <a:rPr sz="1600" dirty="0">
                <a:latin typeface="Book Antiqua"/>
                <a:cs typeface="Book Antiqua"/>
              </a:rPr>
              <a:t>Road </a:t>
            </a:r>
            <a:r>
              <a:rPr sz="1600" spc="-5" dirty="0">
                <a:latin typeface="Book Antiqua"/>
                <a:cs typeface="Book Antiqua"/>
              </a:rPr>
              <a:t>established </a:t>
            </a:r>
            <a:r>
              <a:rPr sz="1600" b="1" spc="-5" dirty="0">
                <a:latin typeface="Book Antiqua"/>
                <a:cs typeface="Book Antiqua"/>
              </a:rPr>
              <a:t>before </a:t>
            </a:r>
            <a:r>
              <a:rPr sz="1600" spc="-5" dirty="0">
                <a:latin typeface="Book Antiqua"/>
                <a:cs typeface="Book Antiqua"/>
              </a:rPr>
              <a:t>Sept. </a:t>
            </a:r>
            <a:r>
              <a:rPr sz="1600" dirty="0">
                <a:latin typeface="Book Antiqua"/>
                <a:cs typeface="Book Antiqua"/>
              </a:rPr>
              <a:t>22,</a:t>
            </a:r>
            <a:r>
              <a:rPr sz="1600" spc="-40" dirty="0">
                <a:latin typeface="Book Antiqua"/>
                <a:cs typeface="Book Antiqua"/>
              </a:rPr>
              <a:t> </a:t>
            </a:r>
            <a:r>
              <a:rPr sz="1600" dirty="0">
                <a:latin typeface="Book Antiqua"/>
                <a:cs typeface="Book Antiqua"/>
              </a:rPr>
              <a:t>1971</a:t>
            </a:r>
            <a:endParaRPr sz="1600">
              <a:latin typeface="Book Antiqua"/>
              <a:cs typeface="Book Antiqua"/>
            </a:endParaRPr>
          </a:p>
        </p:txBody>
      </p:sp>
      <p:pic>
        <p:nvPicPr>
          <p:cNvPr id="17" name="Picture 16">
            <a:extLst>
              <a:ext uri="{FF2B5EF4-FFF2-40B4-BE49-F238E27FC236}">
                <a16:creationId xmlns:a16="http://schemas.microsoft.com/office/drawing/2014/main" id="{4F75C079-930E-49F9-9650-8CC1D5DE596D}"/>
              </a:ext>
            </a:extLst>
          </p:cNvPr>
          <p:cNvPicPr>
            <a:picLocks noChangeAspect="1"/>
          </p:cNvPicPr>
          <p:nvPr/>
        </p:nvPicPr>
        <p:blipFill>
          <a:blip r:embed="rId2"/>
          <a:stretch>
            <a:fillRect/>
          </a:stretch>
        </p:blipFill>
        <p:spPr>
          <a:xfrm>
            <a:off x="7239000" y="5727352"/>
            <a:ext cx="1731440" cy="108344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1088684" y="804519"/>
            <a:ext cx="7202456" cy="1049235"/>
          </a:xfrm>
          <a:prstGeom prst="rect">
            <a:avLst/>
          </a:prstGeom>
        </p:spPr>
        <p:txBody>
          <a:bodyPr vert="horz" lIns="91440" tIns="45720" rIns="91440" bIns="45720" rtlCol="0" anchor="t">
            <a:normAutofit/>
          </a:bodyPr>
          <a:lstStyle/>
          <a:p>
            <a:pPr marL="12700" defTabSz="914400"/>
            <a:r>
              <a:rPr lang="en-US" spc="-5"/>
              <a:t>What is </a:t>
            </a:r>
            <a:r>
              <a:rPr lang="en-US" spc="-10"/>
              <a:t>subdivision</a:t>
            </a:r>
            <a:r>
              <a:rPr lang="en-US" spc="-25"/>
              <a:t> </a:t>
            </a:r>
            <a:r>
              <a:rPr lang="en-US" spc="-5"/>
              <a:t>law?</a:t>
            </a:r>
            <a:endParaRPr lang="en-US"/>
          </a:p>
        </p:txBody>
      </p:sp>
      <p:cxnSp>
        <p:nvCxnSpPr>
          <p:cNvPr id="16" name="Straight Connector 15">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1853754"/>
            <a:ext cx="720245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8" name="Rectangle 17">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a:extLst>
              <a:ext uri="{FF2B5EF4-FFF2-40B4-BE49-F238E27FC236}">
                <a16:creationId xmlns:a16="http://schemas.microsoft.com/office/drawing/2014/main" id="{03ED99B7-F20F-4CA0-8AD1-9B819A9BF4DB}"/>
              </a:ext>
            </a:extLst>
          </p:cNvPr>
          <p:cNvPicPr>
            <a:picLocks noChangeAspect="1"/>
          </p:cNvPicPr>
          <p:nvPr/>
        </p:nvPicPr>
        <p:blipFill>
          <a:blip r:embed="rId2"/>
          <a:stretch>
            <a:fillRect/>
          </a:stretch>
        </p:blipFill>
        <p:spPr>
          <a:xfrm>
            <a:off x="7350123" y="5694707"/>
            <a:ext cx="1600200" cy="1001323"/>
          </a:xfrm>
          <a:prstGeom prst="rect">
            <a:avLst/>
          </a:prstGeom>
        </p:spPr>
      </p:pic>
      <p:graphicFrame>
        <p:nvGraphicFramePr>
          <p:cNvPr id="10" name="object 3">
            <a:extLst>
              <a:ext uri="{FF2B5EF4-FFF2-40B4-BE49-F238E27FC236}">
                <a16:creationId xmlns:a16="http://schemas.microsoft.com/office/drawing/2014/main" id="{279B0DF9-6551-F733-169B-EE7C1859DE39}"/>
              </a:ext>
            </a:extLst>
          </p:cNvPr>
          <p:cNvGraphicFramePr/>
          <p:nvPr>
            <p:extLst>
              <p:ext uri="{D42A27DB-BD31-4B8C-83A1-F6EECF244321}">
                <p14:modId xmlns:p14="http://schemas.microsoft.com/office/powerpoint/2010/main" val="2734139673"/>
              </p:ext>
            </p:extLst>
          </p:nvPr>
        </p:nvGraphicFramePr>
        <p:xfrm>
          <a:off x="381000" y="2318905"/>
          <a:ext cx="7203281" cy="3723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41487-5B47-B9AC-DC22-B444F595E1A2}"/>
              </a:ext>
            </a:extLst>
          </p:cNvPr>
          <p:cNvSpPr>
            <a:spLocks noGrp="1"/>
          </p:cNvSpPr>
          <p:nvPr>
            <p:ph type="title"/>
          </p:nvPr>
        </p:nvSpPr>
        <p:spPr/>
        <p:txBody>
          <a:bodyPr/>
          <a:lstStyle/>
          <a:p>
            <a:r>
              <a:rPr lang="en-US" dirty="0"/>
              <a:t>Do Municipalities Collaborate on Subdivision? </a:t>
            </a:r>
          </a:p>
        </p:txBody>
      </p:sp>
      <p:sp>
        <p:nvSpPr>
          <p:cNvPr id="3" name="Content Placeholder 2">
            <a:extLst>
              <a:ext uri="{FF2B5EF4-FFF2-40B4-BE49-F238E27FC236}">
                <a16:creationId xmlns:a16="http://schemas.microsoft.com/office/drawing/2014/main" id="{6FE9C88C-A337-84CF-2E33-56ACB211373D}"/>
              </a:ext>
            </a:extLst>
          </p:cNvPr>
          <p:cNvSpPr>
            <a:spLocks noGrp="1"/>
          </p:cNvSpPr>
          <p:nvPr>
            <p:ph idx="1"/>
          </p:nvPr>
        </p:nvSpPr>
        <p:spPr/>
        <p:txBody>
          <a:bodyPr>
            <a:normAutofit fontScale="85000" lnSpcReduction="20000"/>
          </a:bodyPr>
          <a:lstStyle/>
          <a:p>
            <a:pPr algn="just">
              <a:spcBef>
                <a:spcPts val="600"/>
              </a:spcBef>
              <a:spcAft>
                <a:spcPts val="600"/>
              </a:spcAft>
            </a:pPr>
            <a:r>
              <a:rPr lang="en-US" b="1" i="0" dirty="0">
                <a:solidFill>
                  <a:srgbClr val="000000"/>
                </a:solidFill>
                <a:effectLst/>
                <a:latin typeface="Kreon"/>
              </a:rPr>
              <a:t>1-A.  Joint meetings.  </a:t>
            </a:r>
            <a:r>
              <a:rPr lang="en-US" b="0" i="0" dirty="0">
                <a:solidFill>
                  <a:srgbClr val="000000"/>
                </a:solidFill>
                <a:effectLst/>
                <a:latin typeface="Kreon"/>
              </a:rPr>
              <a:t>If any portion of a subdivision crosses municipal boundaries, all meetings and hearings to review the application must be held jointly by the reviewing authorities from each municipality. All meetings and hearings to review an application under </a:t>
            </a:r>
            <a:r>
              <a:rPr lang="en-US" b="0" i="0" u="none" strike="noStrike" dirty="0">
                <a:solidFill>
                  <a:srgbClr val="0056A0"/>
                </a:solidFill>
                <a:effectLst/>
                <a:latin typeface="Kreon"/>
                <a:hlinkClick r:id="rId2"/>
              </a:rPr>
              <a:t>section 4407</a:t>
            </a:r>
            <a:r>
              <a:rPr lang="en-US" b="0" i="0" dirty="0">
                <a:solidFill>
                  <a:srgbClr val="000000"/>
                </a:solidFill>
                <a:effectLst/>
                <a:latin typeface="Kreon"/>
              </a:rPr>
              <a:t> for a revision or amendment to a subdivision that crosses municipal boundaries must be held jointly by the reviewing authorities from each municipality. In addition to other review criteria, the reviewing authorities shall consider and make a finding of fact regarding the criteria described in </a:t>
            </a:r>
            <a:r>
              <a:rPr lang="en-US" b="0" i="0" u="none" strike="noStrike" dirty="0">
                <a:solidFill>
                  <a:srgbClr val="0056A0"/>
                </a:solidFill>
                <a:effectLst/>
                <a:latin typeface="Kreon"/>
                <a:hlinkClick r:id="rId3"/>
              </a:rPr>
              <a:t>section 4404, subsection 19</a:t>
            </a:r>
            <a:r>
              <a:rPr lang="en-US" b="0" i="0" dirty="0">
                <a:solidFill>
                  <a:srgbClr val="000000"/>
                </a:solidFill>
                <a:effectLst/>
                <a:latin typeface="Kreon"/>
              </a:rPr>
              <a:t>.  </a:t>
            </a:r>
          </a:p>
          <a:p>
            <a:pPr algn="just">
              <a:spcBef>
                <a:spcPts val="600"/>
              </a:spcBef>
              <a:spcAft>
                <a:spcPts val="600"/>
              </a:spcAft>
            </a:pPr>
            <a:r>
              <a:rPr lang="en-US" b="0" i="0" dirty="0">
                <a:solidFill>
                  <a:srgbClr val="000000"/>
                </a:solidFill>
                <a:effectLst/>
                <a:latin typeface="Kreon"/>
              </a:rPr>
              <a:t>The reviewing authorities in each municipality, upon written agreement, may waive the requirement under this subsection for any joint meeting or hearing.  </a:t>
            </a:r>
          </a:p>
          <a:p>
            <a:endParaRPr lang="en-US" dirty="0"/>
          </a:p>
        </p:txBody>
      </p:sp>
      <p:pic>
        <p:nvPicPr>
          <p:cNvPr id="4" name="Picture 3">
            <a:extLst>
              <a:ext uri="{FF2B5EF4-FFF2-40B4-BE49-F238E27FC236}">
                <a16:creationId xmlns:a16="http://schemas.microsoft.com/office/drawing/2014/main" id="{0BD4C3DD-A5AA-765A-D07C-99B3B855E099}"/>
              </a:ext>
            </a:extLst>
          </p:cNvPr>
          <p:cNvPicPr>
            <a:picLocks noChangeAspect="1"/>
          </p:cNvPicPr>
          <p:nvPr/>
        </p:nvPicPr>
        <p:blipFill>
          <a:blip r:embed="rId4"/>
          <a:stretch>
            <a:fillRect/>
          </a:stretch>
        </p:blipFill>
        <p:spPr>
          <a:xfrm>
            <a:off x="7564222" y="5847276"/>
            <a:ext cx="1566808" cy="981541"/>
          </a:xfrm>
          <a:prstGeom prst="rect">
            <a:avLst/>
          </a:prstGeom>
        </p:spPr>
      </p:pic>
    </p:spTree>
    <p:extLst>
      <p:ext uri="{BB962C8B-B14F-4D97-AF65-F5344CB8AC3E}">
        <p14:creationId xmlns:p14="http://schemas.microsoft.com/office/powerpoint/2010/main" val="2877498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9" name="Straight Connector 18">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3" name="Rectangle 22">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313302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7" name="Rectangle 26">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TextBox 8">
            <a:extLst>
              <a:ext uri="{FF2B5EF4-FFF2-40B4-BE49-F238E27FC236}">
                <a16:creationId xmlns:a16="http://schemas.microsoft.com/office/drawing/2014/main" id="{1DE1189C-C1EA-B518-10AC-40253ABBE024}"/>
              </a:ext>
            </a:extLst>
          </p:cNvPr>
          <p:cNvSpPr txBox="1"/>
          <p:nvPr/>
        </p:nvSpPr>
        <p:spPr>
          <a:xfrm>
            <a:off x="1088685" y="2015732"/>
            <a:ext cx="3129159" cy="3450613"/>
          </a:xfrm>
          <a:prstGeom prst="rect">
            <a:avLst/>
          </a:prstGeom>
        </p:spPr>
        <p:txBody>
          <a:bodyPr vert="horz" lIns="91440" tIns="45720" rIns="91440" bIns="45720" rtlCol="0" anchor="t">
            <a:normAutofit fontScale="92500" lnSpcReduction="20000"/>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b="1" dirty="0"/>
              <a:t>In the Beginning</a:t>
            </a:r>
          </a:p>
          <a:p>
            <a:pPr indent="-228600" defTabSz="914400">
              <a:lnSpc>
                <a:spcPct val="120000"/>
              </a:lnSpc>
              <a:spcAft>
                <a:spcPts val="600"/>
              </a:spcAft>
              <a:buClr>
                <a:schemeClr val="accent1"/>
              </a:buClr>
              <a:buSzPct val="100000"/>
              <a:buFont typeface="Arial" panose="020B0604020202020204" pitchFamily="34" charset="0"/>
              <a:buChar char="•"/>
            </a:pPr>
            <a:r>
              <a:rPr lang="en-US" b="1" dirty="0"/>
              <a:t>The subdivision law was created by the Legislature due to the large land split that occurred with the development of Lake Arrowhead in Waterboro and Limerick several hundred house lots were created at the time as vacation homes in the mid 1960’s with no review.</a:t>
            </a:r>
          </a:p>
        </p:txBody>
      </p:sp>
      <p:pic>
        <p:nvPicPr>
          <p:cNvPr id="10" name="Picture 9">
            <a:extLst>
              <a:ext uri="{FF2B5EF4-FFF2-40B4-BE49-F238E27FC236}">
                <a16:creationId xmlns:a16="http://schemas.microsoft.com/office/drawing/2014/main" id="{DA7C5E1B-659E-615E-A563-A9EA5B20370A}"/>
              </a:ext>
            </a:extLst>
          </p:cNvPr>
          <p:cNvPicPr>
            <a:picLocks noChangeAspect="1"/>
          </p:cNvPicPr>
          <p:nvPr/>
        </p:nvPicPr>
        <p:blipFill>
          <a:blip r:embed="rId3"/>
          <a:stretch>
            <a:fillRect/>
          </a:stretch>
        </p:blipFill>
        <p:spPr>
          <a:xfrm>
            <a:off x="4181495" y="575337"/>
            <a:ext cx="4810105" cy="5368261"/>
          </a:xfrm>
          <a:prstGeom prst="rect">
            <a:avLst/>
          </a:prstGeom>
        </p:spPr>
      </p:pic>
      <p:pic>
        <p:nvPicPr>
          <p:cNvPr id="29" name="Picture 28">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1" name="Straight Connector 30">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836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2" name="Picture 11" descr="Calculator, pen, compass, money and a paper with graphs printed on it">
            <a:extLst>
              <a:ext uri="{FF2B5EF4-FFF2-40B4-BE49-F238E27FC236}">
                <a16:creationId xmlns:a16="http://schemas.microsoft.com/office/drawing/2014/main" id="{8FD300C4-51BC-330C-4691-371EAED655D5}"/>
              </a:ext>
            </a:extLst>
          </p:cNvPr>
          <p:cNvPicPr>
            <a:picLocks noChangeAspect="1"/>
          </p:cNvPicPr>
          <p:nvPr/>
        </p:nvPicPr>
        <p:blipFill rotWithShape="1">
          <a:blip r:embed="rId2">
            <a:duotone>
              <a:schemeClr val="bg2">
                <a:shade val="45000"/>
                <a:satMod val="135000"/>
              </a:schemeClr>
              <a:prstClr val="white"/>
            </a:duotone>
            <a:alphaModFix amt="50000"/>
          </a:blip>
          <a:srcRect l="11945" r="7722" b="-1"/>
          <a:stretch/>
        </p:blipFill>
        <p:spPr>
          <a:xfrm>
            <a:off x="26168" y="152400"/>
            <a:ext cx="9143772" cy="6857990"/>
          </a:xfrm>
          <a:prstGeom prst="rect">
            <a:avLst/>
          </a:prstGeom>
        </p:spPr>
      </p:pic>
      <p:sp>
        <p:nvSpPr>
          <p:cNvPr id="11" name="Title 10">
            <a:extLst>
              <a:ext uri="{FF2B5EF4-FFF2-40B4-BE49-F238E27FC236}">
                <a16:creationId xmlns:a16="http://schemas.microsoft.com/office/drawing/2014/main" id="{19864179-D818-21E6-CF34-717F88D57988}"/>
              </a:ext>
            </a:extLst>
          </p:cNvPr>
          <p:cNvSpPr>
            <a:spLocks noGrp="1"/>
          </p:cNvSpPr>
          <p:nvPr>
            <p:ph type="title"/>
          </p:nvPr>
        </p:nvSpPr>
        <p:spPr>
          <a:xfrm>
            <a:off x="1415929" y="288876"/>
            <a:ext cx="6571343" cy="1539924"/>
          </a:xfrm>
        </p:spPr>
        <p:txBody>
          <a:bodyPr>
            <a:normAutofit/>
          </a:bodyPr>
          <a:lstStyle/>
          <a:p>
            <a:r>
              <a:rPr lang="en-US" dirty="0"/>
              <a:t>Standards to Approve a Subdivision by for your Notice of Decision </a:t>
            </a:r>
          </a:p>
        </p:txBody>
      </p:sp>
      <p:sp>
        <p:nvSpPr>
          <p:cNvPr id="13" name="Content Placeholder 12">
            <a:extLst>
              <a:ext uri="{FF2B5EF4-FFF2-40B4-BE49-F238E27FC236}">
                <a16:creationId xmlns:a16="http://schemas.microsoft.com/office/drawing/2014/main" id="{028AC8FA-63AC-D2D8-2795-E302B0FF3371}"/>
              </a:ext>
            </a:extLst>
          </p:cNvPr>
          <p:cNvSpPr>
            <a:spLocks noGrp="1"/>
          </p:cNvSpPr>
          <p:nvPr>
            <p:ph sz="half" idx="1"/>
          </p:nvPr>
        </p:nvSpPr>
        <p:spPr>
          <a:xfrm>
            <a:off x="1415929" y="1948687"/>
            <a:ext cx="4569361" cy="3437560"/>
          </a:xfrm>
        </p:spPr>
        <p:txBody>
          <a:bodyPr>
            <a:normAutofit fontScale="25000" lnSpcReduction="20000"/>
          </a:bodyPr>
          <a:lstStyle/>
          <a:p>
            <a:pPr marL="457200" marR="2057400">
              <a:lnSpc>
                <a:spcPct val="107000"/>
              </a:lnSpc>
              <a:spcBef>
                <a:spcPts val="0"/>
              </a:spcBef>
              <a:spcAft>
                <a:spcPts val="80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11.1 Pollution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2057400">
              <a:lnSpc>
                <a:spcPct val="107000"/>
              </a:lnSpc>
              <a:spcBef>
                <a:spcPts val="0"/>
              </a:spcBef>
              <a:spcAft>
                <a:spcPts val="80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11.2 Sufficient Water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2057400">
              <a:lnSpc>
                <a:spcPct val="107000"/>
              </a:lnSpc>
              <a:spcBef>
                <a:spcPts val="0"/>
              </a:spcBef>
              <a:spcAft>
                <a:spcPts val="80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11.3 Impact On Existing Water Supplies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2057400">
              <a:lnSpc>
                <a:spcPct val="107000"/>
              </a:lnSpc>
              <a:spcBef>
                <a:spcPts val="0"/>
              </a:spcBef>
              <a:spcAft>
                <a:spcPts val="80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11.4 Soil Erosion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2057400">
              <a:lnSpc>
                <a:spcPct val="107000"/>
              </a:lnSpc>
              <a:spcBef>
                <a:spcPts val="0"/>
              </a:spcBef>
              <a:spcAft>
                <a:spcPts val="80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11.5 Traffic Conditions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2057400">
              <a:lnSpc>
                <a:spcPct val="107000"/>
              </a:lnSpc>
              <a:spcBef>
                <a:spcPts val="0"/>
              </a:spcBef>
              <a:spcAft>
                <a:spcPts val="80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11.6 Sewage Disposal</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2057400">
              <a:lnSpc>
                <a:spcPct val="107000"/>
              </a:lnSpc>
              <a:spcBef>
                <a:spcPts val="0"/>
              </a:spcBef>
              <a:spcAft>
                <a:spcPts val="80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11.7 Impact On Municipality’s Ability To Dispose Of Solid Waste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2057400">
              <a:lnSpc>
                <a:spcPct val="107000"/>
              </a:lnSpc>
              <a:spcBef>
                <a:spcPts val="0"/>
              </a:spcBef>
              <a:spcAft>
                <a:spcPts val="80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11.8 Preservation Of Natural Beauty And Aesthetics.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2057400">
              <a:lnSpc>
                <a:spcPct val="107000"/>
              </a:lnSpc>
              <a:spcBef>
                <a:spcPts val="0"/>
              </a:spcBef>
              <a:spcAft>
                <a:spcPts val="80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11.9 Conformance with comprehensive plan, zoning ordinance, and other land use ordinances.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2057400">
              <a:lnSpc>
                <a:spcPct val="107000"/>
              </a:lnSpc>
              <a:spcBef>
                <a:spcPts val="0"/>
              </a:spcBef>
              <a:spcAft>
                <a:spcPts val="80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11.10 Financial and technical capacity.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2057400">
              <a:lnSpc>
                <a:spcPct val="107000"/>
              </a:lnSpc>
              <a:spcBef>
                <a:spcPts val="0"/>
              </a:spcBef>
              <a:spcAft>
                <a:spcPts val="80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11.11 Impact on water quality or shoreline.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2057400">
              <a:lnSpc>
                <a:spcPct val="107000"/>
              </a:lnSpc>
              <a:spcBef>
                <a:spcPts val="0"/>
              </a:spcBef>
              <a:spcAft>
                <a:spcPts val="80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11.12 Impact On Ground Water Quality Or Quantity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4" name="Content Placeholder 13">
            <a:extLst>
              <a:ext uri="{FF2B5EF4-FFF2-40B4-BE49-F238E27FC236}">
                <a16:creationId xmlns:a16="http://schemas.microsoft.com/office/drawing/2014/main" id="{916D904F-78D8-94AD-BB2A-C25568486A8E}"/>
              </a:ext>
            </a:extLst>
          </p:cNvPr>
          <p:cNvSpPr>
            <a:spLocks noGrp="1"/>
          </p:cNvSpPr>
          <p:nvPr>
            <p:ph sz="half" idx="2"/>
          </p:nvPr>
        </p:nvSpPr>
        <p:spPr>
          <a:xfrm>
            <a:off x="4916806" y="1965276"/>
            <a:ext cx="5321618" cy="3929664"/>
          </a:xfrm>
        </p:spPr>
        <p:txBody>
          <a:bodyPr>
            <a:normAutofit fontScale="25000" lnSpcReduction="20000"/>
          </a:bodyPr>
          <a:lstStyle/>
          <a:p>
            <a:pPr marL="457200" marR="2057400">
              <a:lnSpc>
                <a:spcPct val="107000"/>
              </a:lnSpc>
              <a:spcBef>
                <a:spcPts val="0"/>
              </a:spcBef>
              <a:spcAft>
                <a:spcPts val="800"/>
              </a:spcAft>
            </a:pPr>
            <a:r>
              <a:rPr lang="en-US" sz="3600" b="1" dirty="0">
                <a:effectLst/>
                <a:ea typeface="Calibri" panose="020F0502020204030204" pitchFamily="34" charset="0"/>
                <a:cs typeface="Calibri" panose="020F0502020204030204" pitchFamily="34" charset="0"/>
              </a:rPr>
              <a:t>11.13 Floodplain Management</a:t>
            </a:r>
            <a:endParaRPr lang="en-US" sz="3600" dirty="0">
              <a:effectLst/>
              <a:ea typeface="Calibri" panose="020F0502020204030204" pitchFamily="34" charset="0"/>
              <a:cs typeface="Times New Roman" panose="02020603050405020304" pitchFamily="18" charset="0"/>
            </a:endParaRPr>
          </a:p>
          <a:p>
            <a:pPr marL="457200" marR="2057400">
              <a:lnSpc>
                <a:spcPct val="107000"/>
              </a:lnSpc>
              <a:spcBef>
                <a:spcPts val="0"/>
              </a:spcBef>
              <a:spcAft>
                <a:spcPts val="800"/>
              </a:spcAft>
            </a:pPr>
            <a:r>
              <a:rPr lang="en-US" sz="3600" b="1" dirty="0">
                <a:effectLst/>
                <a:ea typeface="Calibri" panose="020F0502020204030204" pitchFamily="34" charset="0"/>
                <a:cs typeface="Calibri" panose="020F0502020204030204" pitchFamily="34" charset="0"/>
              </a:rPr>
              <a:t>11.14 Identification Of Freshwater Wetlands</a:t>
            </a:r>
            <a:r>
              <a:rPr lang="en-US" sz="3600" dirty="0">
                <a:effectLst/>
                <a:ea typeface="Calibri" panose="020F0502020204030204" pitchFamily="34" charset="0"/>
                <a:cs typeface="Calibri" panose="020F0502020204030204" pitchFamily="34" charset="0"/>
              </a:rPr>
              <a:t>.</a:t>
            </a:r>
            <a:endParaRPr lang="en-US" sz="3600" dirty="0">
              <a:effectLst/>
              <a:ea typeface="Calibri" panose="020F0502020204030204" pitchFamily="34" charset="0"/>
              <a:cs typeface="Times New Roman" panose="02020603050405020304" pitchFamily="18" charset="0"/>
            </a:endParaRPr>
          </a:p>
          <a:p>
            <a:pPr marL="457200" marR="2057400">
              <a:lnSpc>
                <a:spcPct val="107000"/>
              </a:lnSpc>
              <a:spcBef>
                <a:spcPts val="0"/>
              </a:spcBef>
              <a:spcAft>
                <a:spcPts val="800"/>
              </a:spcAft>
            </a:pPr>
            <a:r>
              <a:rPr lang="en-US" sz="3600" b="1" dirty="0">
                <a:effectLst/>
                <a:ea typeface="Calibri" panose="020F0502020204030204" pitchFamily="34" charset="0"/>
                <a:cs typeface="Calibri" panose="020F0502020204030204" pitchFamily="34" charset="0"/>
              </a:rPr>
              <a:t>11.15 Storm Water Management</a:t>
            </a:r>
            <a:r>
              <a:rPr lang="en-US" sz="3600" dirty="0">
                <a:effectLst/>
                <a:ea typeface="Calibri" panose="020F0502020204030204" pitchFamily="34" charset="0"/>
                <a:cs typeface="Calibri" panose="020F0502020204030204" pitchFamily="34" charset="0"/>
              </a:rPr>
              <a:t>.</a:t>
            </a:r>
            <a:endParaRPr lang="en-US" sz="3600" dirty="0">
              <a:effectLst/>
              <a:ea typeface="Calibri" panose="020F0502020204030204" pitchFamily="34" charset="0"/>
              <a:cs typeface="Times New Roman" panose="02020603050405020304" pitchFamily="18" charset="0"/>
            </a:endParaRPr>
          </a:p>
          <a:p>
            <a:pPr marL="457200" marR="2057400">
              <a:lnSpc>
                <a:spcPct val="107000"/>
              </a:lnSpc>
              <a:spcBef>
                <a:spcPts val="0"/>
              </a:spcBef>
              <a:spcAft>
                <a:spcPts val="800"/>
              </a:spcAft>
            </a:pPr>
            <a:r>
              <a:rPr lang="en-US" sz="3600" b="1" dirty="0">
                <a:effectLst/>
                <a:ea typeface="Calibri" panose="020F0502020204030204" pitchFamily="34" charset="0"/>
                <a:cs typeface="Calibri" panose="020F0502020204030204" pitchFamily="34" charset="0"/>
              </a:rPr>
              <a:t>11.16 Reservation or Dedication and Maintenance of Open Space and Common Land, Facilities</a:t>
            </a:r>
            <a:endParaRPr lang="en-US" sz="3600" dirty="0">
              <a:effectLst/>
              <a:ea typeface="Calibri" panose="020F0502020204030204" pitchFamily="34" charset="0"/>
              <a:cs typeface="Times New Roman" panose="02020603050405020304" pitchFamily="18" charset="0"/>
            </a:endParaRPr>
          </a:p>
          <a:p>
            <a:pPr marL="457200" marR="2057400">
              <a:lnSpc>
                <a:spcPct val="107000"/>
              </a:lnSpc>
              <a:spcBef>
                <a:spcPts val="0"/>
              </a:spcBef>
              <a:spcAft>
                <a:spcPts val="800"/>
              </a:spcAft>
            </a:pPr>
            <a:r>
              <a:rPr lang="en-US" sz="3600" b="1" dirty="0">
                <a:effectLst/>
                <a:ea typeface="Calibri" panose="020F0502020204030204" pitchFamily="34" charset="0"/>
                <a:cs typeface="Calibri" panose="020F0502020204030204" pitchFamily="34" charset="0"/>
              </a:rPr>
              <a:t>and Services	</a:t>
            </a:r>
            <a:endParaRPr lang="en-US" sz="3600" dirty="0">
              <a:effectLst/>
              <a:ea typeface="Calibri" panose="020F0502020204030204" pitchFamily="34" charset="0"/>
              <a:cs typeface="Times New Roman" panose="02020603050405020304" pitchFamily="18" charset="0"/>
            </a:endParaRPr>
          </a:p>
          <a:p>
            <a:pPr marL="457200" marR="2057400">
              <a:lnSpc>
                <a:spcPct val="107000"/>
              </a:lnSpc>
              <a:spcBef>
                <a:spcPts val="0"/>
              </a:spcBef>
              <a:spcAft>
                <a:spcPts val="800"/>
              </a:spcAft>
            </a:pPr>
            <a:r>
              <a:rPr lang="en-US" sz="3600" b="1" dirty="0">
                <a:effectLst/>
                <a:ea typeface="Calibri" panose="020F0502020204030204" pitchFamily="34" charset="0"/>
                <a:cs typeface="Calibri" panose="020F0502020204030204" pitchFamily="34" charset="0"/>
              </a:rPr>
              <a:t>11.17 Compliance with Timber Harvesting Standards</a:t>
            </a:r>
            <a:endParaRPr lang="en-US" sz="3600" dirty="0">
              <a:effectLst/>
              <a:ea typeface="Calibri" panose="020F0502020204030204" pitchFamily="34" charset="0"/>
              <a:cs typeface="Times New Roman" panose="02020603050405020304" pitchFamily="18" charset="0"/>
            </a:endParaRPr>
          </a:p>
          <a:p>
            <a:r>
              <a:rPr lang="en-US" sz="4000" dirty="0"/>
              <a:t>These are found in MRSA 4404 Review Criteria </a:t>
            </a:r>
          </a:p>
        </p:txBody>
      </p:sp>
    </p:spTree>
    <p:extLst>
      <p:ext uri="{BB962C8B-B14F-4D97-AF65-F5344CB8AC3E}">
        <p14:creationId xmlns:p14="http://schemas.microsoft.com/office/powerpoint/2010/main" val="2276953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8308D-CB0E-47E2-AAE9-BB353E7FA7E8}"/>
              </a:ext>
            </a:extLst>
          </p:cNvPr>
          <p:cNvSpPr>
            <a:spLocks noGrp="1"/>
          </p:cNvSpPr>
          <p:nvPr>
            <p:ph type="title"/>
          </p:nvPr>
        </p:nvSpPr>
        <p:spPr/>
        <p:txBody>
          <a:bodyPr/>
          <a:lstStyle/>
          <a:p>
            <a:pPr algn="ctr"/>
            <a:r>
              <a:rPr lang="en-US" dirty="0"/>
              <a:t>Other </a:t>
            </a:r>
            <a:r>
              <a:rPr lang="en-US"/>
              <a:t>Interesting Tidbits</a:t>
            </a:r>
            <a:endParaRPr lang="en-US" dirty="0"/>
          </a:p>
        </p:txBody>
      </p:sp>
      <p:sp>
        <p:nvSpPr>
          <p:cNvPr id="3" name="Content Placeholder 2">
            <a:extLst>
              <a:ext uri="{FF2B5EF4-FFF2-40B4-BE49-F238E27FC236}">
                <a16:creationId xmlns:a16="http://schemas.microsoft.com/office/drawing/2014/main" id="{140D812F-194E-46A9-8612-1AB8DD3AD67E}"/>
              </a:ext>
            </a:extLst>
          </p:cNvPr>
          <p:cNvSpPr>
            <a:spLocks noGrp="1"/>
          </p:cNvSpPr>
          <p:nvPr>
            <p:ph idx="1"/>
          </p:nvPr>
        </p:nvSpPr>
        <p:spPr/>
        <p:txBody>
          <a:bodyPr>
            <a:normAutofit/>
          </a:bodyPr>
          <a:lstStyle/>
          <a:p>
            <a:r>
              <a:rPr lang="en-US" sz="1200" dirty="0">
                <a:latin typeface="+mj-lt"/>
              </a:rPr>
              <a:t>When a lot split occurs and the deed is executed (signed) the lot is official it does not have to be recorded in the Registry of Deeds to be a legal lot</a:t>
            </a:r>
          </a:p>
          <a:p>
            <a:r>
              <a:rPr lang="en-US" sz="1200" dirty="0">
                <a:latin typeface="+mj-lt"/>
              </a:rPr>
              <a:t>Waivers can be granted for Submission information and street standards only!  Lots must meet the minimum lot size for the zone unless they are doing a cluster development. </a:t>
            </a:r>
          </a:p>
          <a:p>
            <a:pPr algn="just">
              <a:spcBef>
                <a:spcPts val="600"/>
              </a:spcBef>
              <a:spcAft>
                <a:spcPts val="600"/>
              </a:spcAft>
            </a:pPr>
            <a:r>
              <a:rPr lang="en-US" sz="1100" i="0" dirty="0">
                <a:solidFill>
                  <a:srgbClr val="000000"/>
                </a:solidFill>
                <a:effectLst/>
                <a:latin typeface="+mj-lt"/>
              </a:rPr>
              <a:t>Sales or other conveyances.  </a:t>
            </a:r>
            <a:r>
              <a:rPr lang="en-US" sz="1100" b="0" i="0" dirty="0">
                <a:solidFill>
                  <a:srgbClr val="000000"/>
                </a:solidFill>
                <a:effectLst/>
                <a:latin typeface="+mj-lt"/>
              </a:rPr>
              <a:t>No person may sell, lease, develop, build upon or convey for consideration, or offer or agree to sell, lease, develop, build upon or convey for consideration any land or dwelling unit in a subdivision that has not been approved by the municipal reviewing authority of the municipality where the subdivision is located and approved under </a:t>
            </a:r>
            <a:r>
              <a:rPr lang="en-US" sz="1100" b="0" i="0" u="none" strike="noStrike" dirty="0">
                <a:solidFill>
                  <a:srgbClr val="0056A0"/>
                </a:solidFill>
                <a:effectLst/>
                <a:latin typeface="+mj-lt"/>
                <a:hlinkClick r:id="rId2"/>
              </a:rPr>
              <a:t>Title 38, chapter 3, subchapter I, article 6</a:t>
            </a:r>
            <a:r>
              <a:rPr lang="en-US" sz="1100" b="0" i="0" dirty="0">
                <a:solidFill>
                  <a:srgbClr val="000000"/>
                </a:solidFill>
                <a:effectLst/>
                <a:latin typeface="+mj-lt"/>
              </a:rPr>
              <a:t>, where applicable, and subsequently recorded in the proper registry of deeds. </a:t>
            </a:r>
            <a:r>
              <a:rPr lang="en-US" sz="1100" b="0" i="1" dirty="0">
                <a:solidFill>
                  <a:srgbClr val="000000"/>
                </a:solidFill>
                <a:effectLst/>
                <a:latin typeface="+mj-lt"/>
              </a:rPr>
              <a:t>MRSA 4406 Enforcement; Prohibited Activities   </a:t>
            </a:r>
          </a:p>
          <a:p>
            <a:r>
              <a:rPr lang="en-US" sz="1200" dirty="0">
                <a:latin typeface="+mj-lt"/>
              </a:rPr>
              <a:t>Before signing a final subdivision plan, all conditions of approval, waivers and variances if granted by the Board of Appeals MUST be located on the plan to be recorded.  </a:t>
            </a:r>
          </a:p>
          <a:p>
            <a:r>
              <a:rPr lang="en-US" sz="1200" dirty="0">
                <a:latin typeface="+mj-lt"/>
              </a:rPr>
              <a:t>All plans must be </a:t>
            </a:r>
            <a:r>
              <a:rPr lang="en-US" sz="1200" b="1" dirty="0">
                <a:latin typeface="+mj-lt"/>
              </a:rPr>
              <a:t>Stamped and Signed by the Engineer of record </a:t>
            </a:r>
            <a:r>
              <a:rPr lang="en-US" sz="1200" dirty="0">
                <a:latin typeface="+mj-lt"/>
              </a:rPr>
              <a:t>on the project or they should not be accepted for Planning Board </a:t>
            </a:r>
          </a:p>
          <a:p>
            <a:endParaRPr lang="en-US" sz="1200" dirty="0"/>
          </a:p>
        </p:txBody>
      </p:sp>
      <p:pic>
        <p:nvPicPr>
          <p:cNvPr id="5" name="Picture 4">
            <a:extLst>
              <a:ext uri="{FF2B5EF4-FFF2-40B4-BE49-F238E27FC236}">
                <a16:creationId xmlns:a16="http://schemas.microsoft.com/office/drawing/2014/main" id="{A03D063E-F9B3-465D-A386-B973F0F523FD}"/>
              </a:ext>
            </a:extLst>
          </p:cNvPr>
          <p:cNvPicPr>
            <a:picLocks noChangeAspect="1"/>
          </p:cNvPicPr>
          <p:nvPr/>
        </p:nvPicPr>
        <p:blipFill>
          <a:blip r:embed="rId3"/>
          <a:stretch>
            <a:fillRect/>
          </a:stretch>
        </p:blipFill>
        <p:spPr>
          <a:xfrm>
            <a:off x="7578646" y="5073962"/>
            <a:ext cx="1565354" cy="979518"/>
          </a:xfrm>
          <a:prstGeom prst="rect">
            <a:avLst/>
          </a:prstGeom>
        </p:spPr>
      </p:pic>
    </p:spTree>
    <p:extLst>
      <p:ext uri="{BB962C8B-B14F-4D97-AF65-F5344CB8AC3E}">
        <p14:creationId xmlns:p14="http://schemas.microsoft.com/office/powerpoint/2010/main" val="3054421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F9B89-CA96-D9DD-BD89-226B88118D8D}"/>
              </a:ext>
            </a:extLst>
          </p:cNvPr>
          <p:cNvSpPr>
            <a:spLocks noGrp="1"/>
          </p:cNvSpPr>
          <p:nvPr>
            <p:ph type="title"/>
          </p:nvPr>
        </p:nvSpPr>
        <p:spPr>
          <a:xfrm>
            <a:off x="1443490" y="403797"/>
            <a:ext cx="6571343" cy="1049235"/>
          </a:xfrm>
        </p:spPr>
        <p:txBody>
          <a:bodyPr/>
          <a:lstStyle/>
          <a:p>
            <a:r>
              <a:rPr lang="en-US" dirty="0"/>
              <a:t>Links you should be aware of</a:t>
            </a:r>
          </a:p>
        </p:txBody>
      </p:sp>
      <p:sp>
        <p:nvSpPr>
          <p:cNvPr id="8" name="TextBox 7">
            <a:extLst>
              <a:ext uri="{FF2B5EF4-FFF2-40B4-BE49-F238E27FC236}">
                <a16:creationId xmlns:a16="http://schemas.microsoft.com/office/drawing/2014/main" id="{E0695BC5-1DE7-0108-442E-4C3768B4ECBD}"/>
              </a:ext>
            </a:extLst>
          </p:cNvPr>
          <p:cNvSpPr txBox="1"/>
          <p:nvPr/>
        </p:nvSpPr>
        <p:spPr>
          <a:xfrm>
            <a:off x="533401" y="1905000"/>
            <a:ext cx="8610599" cy="3970318"/>
          </a:xfrm>
          <a:prstGeom prst="rect">
            <a:avLst/>
          </a:prstGeom>
          <a:noFill/>
        </p:spPr>
        <p:txBody>
          <a:bodyPr wrap="square">
            <a:spAutoFit/>
          </a:bodyPr>
          <a:lstStyle/>
          <a:p>
            <a:pPr marL="0" marR="0">
              <a:spcBef>
                <a:spcPts val="0"/>
              </a:spcBef>
              <a:spcAft>
                <a:spcPts val="0"/>
              </a:spcAft>
            </a:pPr>
            <a:r>
              <a:rPr lang="en-US" sz="1800" dirty="0">
                <a:solidFill>
                  <a:srgbClr val="6A6A6A"/>
                </a:solidFill>
                <a:effectLst/>
                <a:latin typeface="Calibri" panose="020F0502020204030204" pitchFamily="34" charset="0"/>
                <a:ea typeface="Calibri" panose="020F0502020204030204" pitchFamily="34" charset="0"/>
                <a:cs typeface="Calibri" panose="020F0502020204030204" pitchFamily="34" charset="0"/>
              </a:rPr>
              <a:t>Here’s the link to MPAP’s “Legislation” webpage which has a ton of resources.  Planners should “book mark” it:</a:t>
            </a:r>
            <a:endParaRPr lang="en-US" sz="2000" dirty="0">
              <a:solidFill>
                <a:srgbClr val="6A6A6A"/>
              </a:solidFill>
              <a:effectLst/>
              <a:latin typeface="Verdana" panose="020B060403050404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800" u="sng" dirty="0">
                <a:solidFill>
                  <a:srgbClr val="6A6A6A"/>
                </a:solidFill>
                <a:effectLst/>
                <a:latin typeface="Calibri" panose="020F0502020204030204" pitchFamily="34" charset="0"/>
                <a:ea typeface="Calibri" panose="020F0502020204030204" pitchFamily="34" charset="0"/>
                <a:cs typeface="Calibri" panose="020F0502020204030204" pitchFamily="34" charset="0"/>
                <a:hlinkClick r:id="rId2"/>
              </a:rPr>
              <a:t>https://www.maine.gov/dacf/municipalplanning/legislation.shtml</a:t>
            </a:r>
            <a:endParaRPr lang="en-US" sz="2000" dirty="0">
              <a:solidFill>
                <a:srgbClr val="6A6A6A"/>
              </a:solidFill>
              <a:effectLst/>
              <a:latin typeface="Verdana" panose="020B060403050404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800" dirty="0">
                <a:solidFill>
                  <a:srgbClr val="6A6A6A"/>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solidFill>
                <a:srgbClr val="6A6A6A"/>
              </a:solidFill>
              <a:effectLst/>
              <a:latin typeface="Verdana" panose="020B060403050404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800" dirty="0">
                <a:solidFill>
                  <a:srgbClr val="6A6A6A"/>
                </a:solidFill>
                <a:effectLst/>
                <a:latin typeface="Calibri" panose="020F0502020204030204" pitchFamily="34" charset="0"/>
                <a:ea typeface="Calibri" panose="020F0502020204030204" pitchFamily="34" charset="0"/>
                <a:cs typeface="Calibri" panose="020F0502020204030204" pitchFamily="34" charset="0"/>
              </a:rPr>
              <a:t>General Land Use including Chapter 4 Subdivisions:</a:t>
            </a:r>
            <a:endParaRPr lang="en-US" sz="2000" dirty="0">
              <a:solidFill>
                <a:srgbClr val="6A6A6A"/>
              </a:solidFill>
              <a:effectLst/>
              <a:latin typeface="Verdana" panose="020B060403050404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800" u="sng" dirty="0">
                <a:solidFill>
                  <a:srgbClr val="6A6A6A"/>
                </a:solidFill>
                <a:effectLst/>
                <a:latin typeface="Calibri" panose="020F0502020204030204" pitchFamily="34" charset="0"/>
                <a:ea typeface="Calibri" panose="020F0502020204030204" pitchFamily="34" charset="0"/>
                <a:cs typeface="Calibri" panose="020F0502020204030204" pitchFamily="34" charset="0"/>
                <a:hlinkClick r:id="rId3"/>
              </a:rPr>
              <a:t>http://www.mainelegislature.org/legis/statutes/30-a/title30-Ach187sec0.html</a:t>
            </a:r>
            <a:endParaRPr lang="en-US" sz="2000" dirty="0">
              <a:solidFill>
                <a:srgbClr val="6A6A6A"/>
              </a:solidFill>
              <a:effectLst/>
              <a:latin typeface="Verdana" panose="020B060403050404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800" dirty="0">
                <a:solidFill>
                  <a:srgbClr val="6A6A6A"/>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solidFill>
                <a:srgbClr val="6A6A6A"/>
              </a:solidFill>
              <a:effectLst/>
              <a:latin typeface="Verdana" panose="020B060403050404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800" dirty="0">
                <a:solidFill>
                  <a:srgbClr val="6A6A6A"/>
                </a:solidFill>
                <a:effectLst/>
                <a:latin typeface="Calibri" panose="020F0502020204030204" pitchFamily="34" charset="0"/>
                <a:ea typeface="Calibri" panose="020F0502020204030204" pitchFamily="34" charset="0"/>
                <a:cs typeface="Calibri" panose="020F0502020204030204" pitchFamily="34" charset="0"/>
              </a:rPr>
              <a:t>The entire document (no link to just Chapter 4 I could find!). And then search for “Chapter 4 Subdivisions” to get to the beginning:</a:t>
            </a:r>
            <a:endParaRPr lang="en-US" sz="2000" dirty="0">
              <a:solidFill>
                <a:srgbClr val="6A6A6A"/>
              </a:solidFill>
              <a:effectLst/>
              <a:latin typeface="Verdana" panose="020B060403050404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800" u="sng" dirty="0">
                <a:solidFill>
                  <a:srgbClr val="6A6A6A"/>
                </a:solidFill>
                <a:effectLst/>
                <a:latin typeface="Calibri" panose="020F0502020204030204" pitchFamily="34" charset="0"/>
                <a:ea typeface="Calibri" panose="020F0502020204030204" pitchFamily="34" charset="0"/>
                <a:cs typeface="Calibri" panose="020F0502020204030204" pitchFamily="34" charset="0"/>
                <a:hlinkClick r:id="rId4"/>
              </a:rPr>
              <a:t>http://www.mainelegislature.org/legis/statutes/30-a/title30-Ach187.pdf</a:t>
            </a:r>
            <a:endParaRPr lang="en-US" sz="2000" dirty="0">
              <a:solidFill>
                <a:srgbClr val="6A6A6A"/>
              </a:solidFill>
              <a:effectLst/>
              <a:latin typeface="Verdana" panose="020B060403050404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800" dirty="0">
                <a:solidFill>
                  <a:srgbClr val="6A6A6A"/>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solidFill>
                <a:srgbClr val="6A6A6A"/>
              </a:solidFill>
              <a:effectLst/>
              <a:latin typeface="Verdana" panose="020B060403050404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800" dirty="0">
                <a:solidFill>
                  <a:srgbClr val="6A6A6A"/>
                </a:solidFill>
                <a:effectLst/>
                <a:latin typeface="Calibri" panose="020F0502020204030204" pitchFamily="34" charset="0"/>
                <a:ea typeface="Calibri" panose="020F0502020204030204" pitchFamily="34" charset="0"/>
                <a:cs typeface="Calibri" panose="020F0502020204030204" pitchFamily="34" charset="0"/>
              </a:rPr>
              <a:t>The </a:t>
            </a:r>
            <a:r>
              <a:rPr lang="en-US" sz="1800" u="sng" dirty="0">
                <a:solidFill>
                  <a:srgbClr val="6A6A6A"/>
                </a:solidFill>
                <a:effectLst/>
                <a:latin typeface="Calibri" panose="020F0502020204030204" pitchFamily="34" charset="0"/>
                <a:ea typeface="Calibri" panose="020F0502020204030204" pitchFamily="34" charset="0"/>
                <a:cs typeface="Calibri" panose="020F0502020204030204" pitchFamily="34" charset="0"/>
              </a:rPr>
              <a:t>Chapter 203: Subdivision Ordinance Review Criteria Rule</a:t>
            </a:r>
            <a:r>
              <a:rPr lang="en-US" sz="1800" dirty="0">
                <a:solidFill>
                  <a:srgbClr val="6A6A6A"/>
                </a:solidFill>
                <a:effectLst/>
                <a:latin typeface="Calibri" panose="020F0502020204030204" pitchFamily="34" charset="0"/>
                <a:ea typeface="Calibri" panose="020F0502020204030204" pitchFamily="34" charset="0"/>
                <a:cs typeface="Calibri" panose="020F0502020204030204" pitchFamily="34" charset="0"/>
              </a:rPr>
              <a:t>:</a:t>
            </a:r>
            <a:endParaRPr lang="en-US" sz="2000" dirty="0">
              <a:solidFill>
                <a:srgbClr val="6A6A6A"/>
              </a:solidFill>
              <a:effectLst/>
              <a:latin typeface="Verdana" panose="020B060403050404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800" u="sng" dirty="0">
                <a:solidFill>
                  <a:srgbClr val="6A6A6A"/>
                </a:solidFill>
                <a:effectLst/>
                <a:latin typeface="Calibri" panose="020F0502020204030204" pitchFamily="34" charset="0"/>
                <a:ea typeface="Calibri" panose="020F0502020204030204" pitchFamily="34" charset="0"/>
                <a:cs typeface="Calibri" panose="020F0502020204030204" pitchFamily="34" charset="0"/>
                <a:hlinkClick r:id="rId5"/>
              </a:rPr>
              <a:t>https://www.maine.gov/dacf/municipalplanning/docs/105c203.pdf</a:t>
            </a:r>
            <a:endParaRPr lang="en-US" sz="2000" dirty="0">
              <a:solidFill>
                <a:srgbClr val="6A6A6A"/>
              </a:solidFill>
              <a:effectLst/>
              <a:latin typeface="Verdana" panose="020B060403050404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800" dirty="0">
                <a:solidFill>
                  <a:srgbClr val="6A6A6A"/>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solidFill>
                <a:srgbClr val="6A6A6A"/>
              </a:solidFill>
              <a:effectLst/>
              <a:latin typeface="Verdana" panose="020B060403050404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6727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5" name="Straight Connector 14">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12F6065-5345-44BD-B66E-5487CCD7A9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279E1FA4-890B-4B99-B1AD-AA4B78666B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BEE58B7-C53C-4E7B-A78E-2C44E3E05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805B2DE2-C4F4-436C-8FCB-FCF9C9646978}"/>
              </a:ext>
            </a:extLst>
          </p:cNvPr>
          <p:cNvSpPr>
            <a:spLocks noGrp="1"/>
          </p:cNvSpPr>
          <p:nvPr>
            <p:ph type="title"/>
          </p:nvPr>
        </p:nvSpPr>
        <p:spPr>
          <a:xfrm>
            <a:off x="1332318" y="4460798"/>
            <a:ext cx="6477804" cy="558063"/>
          </a:xfrm>
        </p:spPr>
        <p:txBody>
          <a:bodyPr vert="horz" lIns="91440" tIns="45720" rIns="91440" bIns="0" rtlCol="0" anchor="b">
            <a:normAutofit/>
          </a:bodyPr>
          <a:lstStyle/>
          <a:p>
            <a:pPr defTabSz="914400"/>
            <a:r>
              <a:rPr lang="en-US" sz="3100"/>
              <a:t>What is a Subdivision</a:t>
            </a:r>
          </a:p>
        </p:txBody>
      </p:sp>
      <p:grpSp>
        <p:nvGrpSpPr>
          <p:cNvPr id="23" name="Group 22">
            <a:extLst>
              <a:ext uri="{FF2B5EF4-FFF2-40B4-BE49-F238E27FC236}">
                <a16:creationId xmlns:a16="http://schemas.microsoft.com/office/drawing/2014/main" id="{B4BA1F0E-270C-4AB7-809E-DBD5AB8966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3679" y="323838"/>
            <a:ext cx="6496126" cy="3652791"/>
            <a:chOff x="7773058" y="600024"/>
            <a:chExt cx="3630912" cy="5222486"/>
          </a:xfrm>
        </p:grpSpPr>
        <p:sp>
          <p:nvSpPr>
            <p:cNvPr id="24" name="Rectangle 23">
              <a:extLst>
                <a:ext uri="{FF2B5EF4-FFF2-40B4-BE49-F238E27FC236}">
                  <a16:creationId xmlns:a16="http://schemas.microsoft.com/office/drawing/2014/main" id="{F753DA19-3231-4BF9-80B9-6200D2367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3058" y="600024"/>
              <a:ext cx="3630912" cy="522248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41F8506-51A0-4CD0-889F-826E9E678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04482" y="1062693"/>
              <a:ext cx="3367301" cy="429234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29BCA0E2-0826-4688-8066-477F24371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3241" y="822145"/>
            <a:ext cx="5777159" cy="2662923"/>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Businessman thinking">
            <a:extLst>
              <a:ext uri="{FF2B5EF4-FFF2-40B4-BE49-F238E27FC236}">
                <a16:creationId xmlns:a16="http://schemas.microsoft.com/office/drawing/2014/main" id="{936F2C31-22D2-58B7-C828-78AADDE6E2F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59480" y="963739"/>
            <a:ext cx="793689" cy="2369223"/>
          </a:xfrm>
          <a:prstGeom prst="rect">
            <a:avLst/>
          </a:prstGeom>
        </p:spPr>
      </p:pic>
      <p:pic>
        <p:nvPicPr>
          <p:cNvPr id="5" name="Picture 4" descr="Logo, company name&#10;&#10;Description automatically generated">
            <a:extLst>
              <a:ext uri="{FF2B5EF4-FFF2-40B4-BE49-F238E27FC236}">
                <a16:creationId xmlns:a16="http://schemas.microsoft.com/office/drawing/2014/main" id="{EA543385-E61D-406C-BFA3-2304705E3E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9090" y="1305070"/>
            <a:ext cx="2699945" cy="1686560"/>
          </a:xfrm>
          <a:prstGeom prst="rect">
            <a:avLst/>
          </a:prstGeom>
        </p:spPr>
      </p:pic>
      <p:cxnSp>
        <p:nvCxnSpPr>
          <p:cNvPr id="29" name="Straight Connector 28">
            <a:extLst>
              <a:ext uri="{FF2B5EF4-FFF2-40B4-BE49-F238E27FC236}">
                <a16:creationId xmlns:a16="http://schemas.microsoft.com/office/drawing/2014/main" id="{4C3F4B1E-3EAB-415B-825A-464AAF1D75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32546" y="5027185"/>
            <a:ext cx="6482257"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1" name="Picture 30">
            <a:extLst>
              <a:ext uri="{FF2B5EF4-FFF2-40B4-BE49-F238E27FC236}">
                <a16:creationId xmlns:a16="http://schemas.microsoft.com/office/drawing/2014/main" id="{6B708961-E777-4956-A983-78A4F532F4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3" name="Straight Connector 32">
            <a:extLst>
              <a:ext uri="{FF2B5EF4-FFF2-40B4-BE49-F238E27FC236}">
                <a16:creationId xmlns:a16="http://schemas.microsoft.com/office/drawing/2014/main" id="{59D3B50E-372C-47D8-BC90-104318AD8B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241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7725" y="970792"/>
            <a:ext cx="8082915" cy="1858842"/>
          </a:xfrm>
          <a:prstGeom prst="rect">
            <a:avLst/>
          </a:prstGeom>
        </p:spPr>
        <p:txBody>
          <a:bodyPr vert="horz" wrap="square" lIns="0" tIns="12065" rIns="0" bIns="0" rtlCol="0">
            <a:spAutoFit/>
          </a:bodyPr>
          <a:lstStyle/>
          <a:p>
            <a:pPr marL="12700">
              <a:lnSpc>
                <a:spcPct val="100000"/>
              </a:lnSpc>
              <a:spcBef>
                <a:spcPts val="95"/>
              </a:spcBef>
            </a:pPr>
            <a:r>
              <a:rPr sz="4000" spc="-5" dirty="0"/>
              <a:t>How does one create a</a:t>
            </a:r>
            <a:r>
              <a:rPr sz="4000" spc="-20" dirty="0"/>
              <a:t> </a:t>
            </a:r>
            <a:r>
              <a:rPr sz="4000" spc="-10" dirty="0"/>
              <a:t>subdivision?</a:t>
            </a:r>
            <a:br>
              <a:rPr lang="en-US" sz="4000" spc="-10" dirty="0"/>
            </a:br>
            <a:endParaRPr sz="4000" dirty="0"/>
          </a:p>
        </p:txBody>
      </p:sp>
      <p:sp>
        <p:nvSpPr>
          <p:cNvPr id="3" name="object 3"/>
          <p:cNvSpPr txBox="1">
            <a:spLocks noGrp="1"/>
          </p:cNvSpPr>
          <p:nvPr>
            <p:ph idx="1"/>
          </p:nvPr>
        </p:nvSpPr>
        <p:spPr>
          <a:xfrm>
            <a:off x="1143000" y="2175538"/>
            <a:ext cx="5843090" cy="4269759"/>
          </a:xfrm>
          <a:prstGeom prst="rect">
            <a:avLst/>
          </a:prstGeom>
        </p:spPr>
        <p:txBody>
          <a:bodyPr vert="horz" wrap="square" lIns="0" tIns="12065" rIns="0" bIns="0" rtlCol="0">
            <a:spAutoFit/>
          </a:bodyPr>
          <a:lstStyle/>
          <a:p>
            <a:pPr marL="1270" algn="ctr">
              <a:lnSpc>
                <a:spcPct val="100000"/>
              </a:lnSpc>
              <a:spcBef>
                <a:spcPts val="95"/>
              </a:spcBef>
            </a:pPr>
            <a:r>
              <a:rPr sz="2400" dirty="0"/>
              <a:t>30-A </a:t>
            </a:r>
            <a:r>
              <a:rPr sz="2400" spc="-10" dirty="0"/>
              <a:t>M.R.S.A.</a:t>
            </a:r>
            <a:r>
              <a:rPr sz="2400" spc="10" dirty="0"/>
              <a:t> </a:t>
            </a:r>
            <a:r>
              <a:rPr sz="2400" dirty="0"/>
              <a:t>§4401.4.</a:t>
            </a:r>
          </a:p>
          <a:p>
            <a:pPr marL="12700" marR="7620" indent="635" algn="just">
              <a:lnSpc>
                <a:spcPct val="100000"/>
              </a:lnSpc>
              <a:spcBef>
                <a:spcPts val="2160"/>
              </a:spcBef>
            </a:pPr>
            <a:r>
              <a:rPr sz="2400" spc="-5" dirty="0"/>
              <a:t>The division of a tract or parcel of </a:t>
            </a:r>
            <a:r>
              <a:rPr sz="2400" dirty="0"/>
              <a:t>land </a:t>
            </a:r>
            <a:r>
              <a:rPr sz="2400" spc="-5" dirty="0"/>
              <a:t>into 3 </a:t>
            </a:r>
            <a:r>
              <a:rPr sz="2400" spc="-10" dirty="0"/>
              <a:t>or  </a:t>
            </a:r>
            <a:r>
              <a:rPr sz="2400" spc="-5" dirty="0"/>
              <a:t>more lots within </a:t>
            </a:r>
            <a:r>
              <a:rPr sz="2400" dirty="0"/>
              <a:t>any </a:t>
            </a:r>
            <a:r>
              <a:rPr sz="2400" spc="-5" dirty="0"/>
              <a:t>5 </a:t>
            </a:r>
            <a:r>
              <a:rPr sz="2400" dirty="0"/>
              <a:t>year </a:t>
            </a:r>
            <a:r>
              <a:rPr sz="2400" spc="-5" dirty="0"/>
              <a:t>period that </a:t>
            </a:r>
            <a:r>
              <a:rPr sz="2400" dirty="0"/>
              <a:t>begins </a:t>
            </a:r>
            <a:r>
              <a:rPr sz="2400" spc="-5" dirty="0"/>
              <a:t>on </a:t>
            </a:r>
            <a:r>
              <a:rPr sz="2400" spc="-10" dirty="0"/>
              <a:t>or  </a:t>
            </a:r>
            <a:r>
              <a:rPr sz="2400" dirty="0"/>
              <a:t>after </a:t>
            </a:r>
            <a:r>
              <a:rPr sz="2400" spc="-5" dirty="0"/>
              <a:t>September </a:t>
            </a:r>
            <a:r>
              <a:rPr sz="2400" dirty="0"/>
              <a:t>23,</a:t>
            </a:r>
            <a:r>
              <a:rPr sz="2400" spc="-40" dirty="0"/>
              <a:t> </a:t>
            </a:r>
            <a:r>
              <a:rPr sz="2400" dirty="0"/>
              <a:t>1971.</a:t>
            </a:r>
          </a:p>
          <a:p>
            <a:pPr marL="13970" marR="5080" algn="just">
              <a:lnSpc>
                <a:spcPct val="100000"/>
              </a:lnSpc>
              <a:spcBef>
                <a:spcPts val="2200"/>
              </a:spcBef>
            </a:pPr>
            <a:r>
              <a:rPr sz="2400" spc="-5" dirty="0"/>
              <a:t>Includes </a:t>
            </a:r>
            <a:r>
              <a:rPr sz="2400" dirty="0"/>
              <a:t>the </a:t>
            </a:r>
            <a:r>
              <a:rPr sz="2400" spc="-5" dirty="0"/>
              <a:t>division of </a:t>
            </a:r>
            <a:r>
              <a:rPr sz="2400" dirty="0"/>
              <a:t>structures </a:t>
            </a:r>
            <a:r>
              <a:rPr sz="2400" spc="-5" dirty="0"/>
              <a:t>into </a:t>
            </a:r>
            <a:r>
              <a:rPr sz="2400" dirty="0"/>
              <a:t>3 or more </a:t>
            </a:r>
            <a:r>
              <a:rPr sz="2400" spc="-5" dirty="0"/>
              <a:t>dwelling</a:t>
            </a:r>
            <a:r>
              <a:rPr lang="en-US" sz="2400" spc="-5" dirty="0"/>
              <a:t> </a:t>
            </a:r>
            <a:r>
              <a:rPr sz="2400" spc="-5" dirty="0"/>
              <a:t>units, </a:t>
            </a:r>
            <a:r>
              <a:rPr sz="2400" dirty="0"/>
              <a:t>the </a:t>
            </a:r>
            <a:r>
              <a:rPr sz="2400" spc="-5" dirty="0"/>
              <a:t>construction or placement of </a:t>
            </a:r>
            <a:r>
              <a:rPr sz="2400" dirty="0"/>
              <a:t>3 </a:t>
            </a:r>
            <a:r>
              <a:rPr sz="2400" spc="-5" dirty="0"/>
              <a:t>or </a:t>
            </a:r>
            <a:r>
              <a:rPr sz="2400" dirty="0"/>
              <a:t>more </a:t>
            </a:r>
            <a:r>
              <a:rPr sz="2400" spc="-5" dirty="0"/>
              <a:t>dwelling  units, </a:t>
            </a:r>
            <a:r>
              <a:rPr sz="2400" dirty="0"/>
              <a:t>and </a:t>
            </a:r>
            <a:r>
              <a:rPr sz="2400" spc="-5" dirty="0"/>
              <a:t>the division of </a:t>
            </a:r>
            <a:r>
              <a:rPr sz="2400" dirty="0"/>
              <a:t>an </a:t>
            </a:r>
            <a:r>
              <a:rPr sz="2400" spc="-5" dirty="0"/>
              <a:t>existing </a:t>
            </a:r>
            <a:r>
              <a:rPr sz="2400" dirty="0"/>
              <a:t>structure </a:t>
            </a:r>
            <a:r>
              <a:rPr sz="2400" spc="-5" dirty="0"/>
              <a:t>used for  </a:t>
            </a:r>
            <a:r>
              <a:rPr sz="2400" dirty="0"/>
              <a:t>commercial </a:t>
            </a:r>
            <a:r>
              <a:rPr sz="2400" spc="-5" dirty="0"/>
              <a:t>or industrial </a:t>
            </a:r>
            <a:r>
              <a:rPr sz="2400" dirty="0"/>
              <a:t>use </a:t>
            </a:r>
            <a:r>
              <a:rPr sz="2400" spc="-5" dirty="0"/>
              <a:t>into </a:t>
            </a:r>
            <a:r>
              <a:rPr sz="2400" dirty="0"/>
              <a:t>3 </a:t>
            </a:r>
            <a:r>
              <a:rPr sz="2400" spc="-5" dirty="0"/>
              <a:t>or </a:t>
            </a:r>
            <a:r>
              <a:rPr sz="2400" dirty="0"/>
              <a:t>more </a:t>
            </a:r>
            <a:r>
              <a:rPr sz="2400" spc="-5" dirty="0"/>
              <a:t>dwelling</a:t>
            </a:r>
            <a:r>
              <a:rPr sz="2400" spc="35" dirty="0"/>
              <a:t> </a:t>
            </a:r>
            <a:r>
              <a:rPr sz="2400" spc="-5" dirty="0"/>
              <a:t>units.</a:t>
            </a:r>
            <a:endParaRPr sz="2400" dirty="0"/>
          </a:p>
        </p:txBody>
      </p:sp>
      <p:pic>
        <p:nvPicPr>
          <p:cNvPr id="8" name="Picture 7">
            <a:extLst>
              <a:ext uri="{FF2B5EF4-FFF2-40B4-BE49-F238E27FC236}">
                <a16:creationId xmlns:a16="http://schemas.microsoft.com/office/drawing/2014/main" id="{7EE2E938-8250-4AF3-9156-72A3A79BD553}"/>
              </a:ext>
            </a:extLst>
          </p:cNvPr>
          <p:cNvPicPr>
            <a:picLocks noChangeAspect="1"/>
          </p:cNvPicPr>
          <p:nvPr/>
        </p:nvPicPr>
        <p:blipFill>
          <a:blip r:embed="rId2"/>
          <a:stretch>
            <a:fillRect/>
          </a:stretch>
        </p:blipFill>
        <p:spPr>
          <a:xfrm>
            <a:off x="7439162" y="5791200"/>
            <a:ext cx="1704838" cy="1066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402839" y="4510532"/>
            <a:ext cx="432181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Book Antiqua"/>
                <a:cs typeface="Book Antiqua"/>
              </a:rPr>
              <a:t>Division </a:t>
            </a:r>
            <a:r>
              <a:rPr sz="2000" spc="-5" dirty="0">
                <a:latin typeface="Book Antiqua"/>
                <a:cs typeface="Book Antiqua"/>
              </a:rPr>
              <a:t>of </a:t>
            </a:r>
            <a:r>
              <a:rPr sz="2000" dirty="0">
                <a:latin typeface="Book Antiqua"/>
                <a:cs typeface="Book Antiqua"/>
              </a:rPr>
              <a:t>a parcel </a:t>
            </a:r>
            <a:r>
              <a:rPr sz="2000" spc="-5" dirty="0">
                <a:latin typeface="Book Antiqua"/>
                <a:cs typeface="Book Antiqua"/>
              </a:rPr>
              <a:t>into </a:t>
            </a:r>
            <a:r>
              <a:rPr sz="2000" dirty="0">
                <a:latin typeface="Book Antiqua"/>
                <a:cs typeface="Book Antiqua"/>
              </a:rPr>
              <a:t>3 </a:t>
            </a:r>
            <a:r>
              <a:rPr sz="2000" spc="-5" dirty="0">
                <a:latin typeface="Book Antiqua"/>
                <a:cs typeface="Book Antiqua"/>
              </a:rPr>
              <a:t>or more</a:t>
            </a:r>
            <a:r>
              <a:rPr sz="2000" spc="-114" dirty="0">
                <a:latin typeface="Book Antiqua"/>
                <a:cs typeface="Book Antiqua"/>
              </a:rPr>
              <a:t> </a:t>
            </a:r>
            <a:r>
              <a:rPr sz="2000" spc="-5" dirty="0">
                <a:latin typeface="Book Antiqua"/>
                <a:cs typeface="Book Antiqua"/>
              </a:rPr>
              <a:t>lots</a:t>
            </a:r>
            <a:endParaRPr sz="2000">
              <a:latin typeface="Book Antiqua"/>
              <a:cs typeface="Book Antiqua"/>
            </a:endParaRPr>
          </a:p>
        </p:txBody>
      </p:sp>
      <p:sp>
        <p:nvSpPr>
          <p:cNvPr id="3" name="object 3"/>
          <p:cNvSpPr/>
          <p:nvPr/>
        </p:nvSpPr>
        <p:spPr>
          <a:xfrm>
            <a:off x="3952963" y="2540155"/>
            <a:ext cx="934085" cy="1905"/>
          </a:xfrm>
          <a:custGeom>
            <a:avLst/>
            <a:gdLst/>
            <a:ahLst/>
            <a:cxnLst/>
            <a:rect l="l" t="t" r="r" b="b"/>
            <a:pathLst>
              <a:path w="934085" h="1905">
                <a:moveTo>
                  <a:pt x="0" y="0"/>
                </a:moveTo>
                <a:lnTo>
                  <a:pt x="934021" y="1498"/>
                </a:lnTo>
              </a:path>
            </a:pathLst>
          </a:custGeom>
          <a:ln w="57150">
            <a:solidFill>
              <a:srgbClr val="000000"/>
            </a:solidFill>
          </a:ln>
        </p:spPr>
        <p:txBody>
          <a:bodyPr wrap="square" lIns="0" tIns="0" rIns="0" bIns="0" rtlCol="0"/>
          <a:lstStyle/>
          <a:p>
            <a:endParaRPr/>
          </a:p>
        </p:txBody>
      </p:sp>
      <p:sp>
        <p:nvSpPr>
          <p:cNvPr id="4" name="object 4"/>
          <p:cNvSpPr/>
          <p:nvPr/>
        </p:nvSpPr>
        <p:spPr>
          <a:xfrm>
            <a:off x="4913849" y="2453703"/>
            <a:ext cx="172085" cy="200025"/>
          </a:xfrm>
          <a:custGeom>
            <a:avLst/>
            <a:gdLst/>
            <a:ahLst/>
            <a:cxnLst/>
            <a:rect l="l" t="t" r="r" b="b"/>
            <a:pathLst>
              <a:path w="172085" h="200025">
                <a:moveTo>
                  <a:pt x="330" y="0"/>
                </a:moveTo>
                <a:lnTo>
                  <a:pt x="171615" y="100291"/>
                </a:lnTo>
                <a:lnTo>
                  <a:pt x="0" y="200025"/>
                </a:lnTo>
              </a:path>
            </a:pathLst>
          </a:custGeom>
          <a:ln w="57149">
            <a:solidFill>
              <a:srgbClr val="000000"/>
            </a:solidFill>
          </a:ln>
        </p:spPr>
        <p:txBody>
          <a:bodyPr wrap="square" lIns="0" tIns="0" rIns="0" bIns="0" rtlCol="0"/>
          <a:lstStyle/>
          <a:p>
            <a:endParaRPr/>
          </a:p>
        </p:txBody>
      </p:sp>
      <p:graphicFrame>
        <p:nvGraphicFramePr>
          <p:cNvPr id="5" name="object 5"/>
          <p:cNvGraphicFramePr>
            <a:graphicFrameLocks noGrp="1"/>
          </p:cNvGraphicFramePr>
          <p:nvPr>
            <p:extLst>
              <p:ext uri="{D42A27DB-BD31-4B8C-83A1-F6EECF244321}">
                <p14:modId xmlns:p14="http://schemas.microsoft.com/office/powerpoint/2010/main" val="654449255"/>
              </p:ext>
            </p:extLst>
          </p:nvPr>
        </p:nvGraphicFramePr>
        <p:xfrm>
          <a:off x="5477495" y="1296416"/>
          <a:ext cx="3352800" cy="2514600"/>
        </p:xfrm>
        <a:graphic>
          <a:graphicData uri="http://schemas.openxmlformats.org/drawingml/2006/table">
            <a:tbl>
              <a:tblPr firstRow="1" bandRow="1">
                <a:tableStyleId>{2D5ABB26-0587-4C30-8999-92F81FD0307C}</a:tableStyleId>
              </a:tblPr>
              <a:tblGrid>
                <a:gridCol w="9906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tblGrid>
              <a:tr h="2514600">
                <a:tc>
                  <a:txBody>
                    <a:bodyPr/>
                    <a:lstStyle/>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marL="243204">
                        <a:lnSpc>
                          <a:spcPct val="100000"/>
                        </a:lnSpc>
                        <a:spcBef>
                          <a:spcPts val="1490"/>
                        </a:spcBef>
                      </a:pPr>
                      <a:r>
                        <a:rPr sz="1600" spc="-5" dirty="0">
                          <a:latin typeface="Book Antiqua"/>
                          <a:cs typeface="Book Antiqua"/>
                        </a:rPr>
                        <a:t>Lot</a:t>
                      </a:r>
                      <a:r>
                        <a:rPr sz="1600" spc="-25" dirty="0">
                          <a:latin typeface="Book Antiqua"/>
                          <a:cs typeface="Book Antiqua"/>
                        </a:rPr>
                        <a:t> </a:t>
                      </a:r>
                      <a:r>
                        <a:rPr sz="1600" spc="-5" dirty="0">
                          <a:latin typeface="Book Antiqua"/>
                          <a:cs typeface="Book Antiqua"/>
                        </a:rPr>
                        <a:t>1</a:t>
                      </a:r>
                      <a:endParaRPr sz="1600">
                        <a:latin typeface="Book Antiqua"/>
                        <a:cs typeface="Book Antiq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marL="471805">
                        <a:lnSpc>
                          <a:spcPct val="100000"/>
                        </a:lnSpc>
                        <a:spcBef>
                          <a:spcPts val="1490"/>
                        </a:spcBef>
                      </a:pPr>
                      <a:r>
                        <a:rPr sz="1600" spc="-5" dirty="0">
                          <a:latin typeface="Book Antiqua"/>
                          <a:cs typeface="Book Antiqua"/>
                        </a:rPr>
                        <a:t>Lot</a:t>
                      </a:r>
                      <a:r>
                        <a:rPr sz="1600" spc="-25" dirty="0">
                          <a:latin typeface="Book Antiqua"/>
                          <a:cs typeface="Book Antiqua"/>
                        </a:rPr>
                        <a:t> </a:t>
                      </a:r>
                      <a:r>
                        <a:rPr sz="1600" spc="-5" dirty="0">
                          <a:latin typeface="Book Antiqua"/>
                          <a:cs typeface="Book Antiqua"/>
                        </a:rPr>
                        <a:t>2</a:t>
                      </a:r>
                      <a:endParaRPr sz="1600">
                        <a:latin typeface="Book Antiqua"/>
                        <a:cs typeface="Book Antiq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900" dirty="0">
                        <a:latin typeface="Times New Roman"/>
                        <a:cs typeface="Times New Roman"/>
                      </a:endParaRPr>
                    </a:p>
                    <a:p>
                      <a:pPr>
                        <a:lnSpc>
                          <a:spcPct val="100000"/>
                        </a:lnSpc>
                      </a:pPr>
                      <a:endParaRPr sz="1900" dirty="0">
                        <a:latin typeface="Times New Roman"/>
                        <a:cs typeface="Times New Roman"/>
                      </a:endParaRPr>
                    </a:p>
                    <a:p>
                      <a:pPr>
                        <a:lnSpc>
                          <a:spcPct val="100000"/>
                        </a:lnSpc>
                      </a:pPr>
                      <a:endParaRPr sz="1900" dirty="0">
                        <a:latin typeface="Times New Roman"/>
                        <a:cs typeface="Times New Roman"/>
                      </a:endParaRPr>
                    </a:p>
                    <a:p>
                      <a:pPr marL="395605">
                        <a:lnSpc>
                          <a:spcPct val="100000"/>
                        </a:lnSpc>
                        <a:spcBef>
                          <a:spcPts val="1490"/>
                        </a:spcBef>
                      </a:pPr>
                      <a:r>
                        <a:rPr sz="1600" spc="-5" dirty="0">
                          <a:latin typeface="Book Antiqua"/>
                          <a:cs typeface="Book Antiqua"/>
                        </a:rPr>
                        <a:t>Lot</a:t>
                      </a:r>
                      <a:r>
                        <a:rPr sz="1600" spc="-30" dirty="0">
                          <a:latin typeface="Book Antiqua"/>
                          <a:cs typeface="Book Antiqua"/>
                        </a:rPr>
                        <a:t> </a:t>
                      </a:r>
                      <a:r>
                        <a:rPr sz="1600" spc="-5" dirty="0">
                          <a:latin typeface="Book Antiqua"/>
                          <a:cs typeface="Book Antiqua"/>
                        </a:rPr>
                        <a:t>3</a:t>
                      </a:r>
                      <a:endParaRPr sz="1600" dirty="0">
                        <a:latin typeface="Book Antiqua"/>
                        <a:cs typeface="Book Antiqu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bl>
          </a:graphicData>
        </a:graphic>
      </p:graphicFrame>
      <p:sp>
        <p:nvSpPr>
          <p:cNvPr id="6" name="object 6"/>
          <p:cNvSpPr txBox="1"/>
          <p:nvPr/>
        </p:nvSpPr>
        <p:spPr>
          <a:xfrm>
            <a:off x="487319" y="1299591"/>
            <a:ext cx="3352800" cy="2514600"/>
          </a:xfrm>
          <a:prstGeom prst="rect">
            <a:avLst/>
          </a:prstGeom>
          <a:ln w="12700">
            <a:solidFill>
              <a:srgbClr val="000000"/>
            </a:solidFill>
          </a:ln>
        </p:spPr>
        <p:txBody>
          <a:bodyPr vert="horz" wrap="square" lIns="0" tIns="0" rIns="0" bIns="0" rtlCol="0">
            <a:spAutoFit/>
          </a:bodyPr>
          <a:lstStyle/>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pPr>
            <a:endParaRPr sz="1900">
              <a:latin typeface="Times New Roman"/>
              <a:cs typeface="Times New Roman"/>
            </a:endParaRPr>
          </a:p>
          <a:p>
            <a:pPr>
              <a:lnSpc>
                <a:spcPct val="100000"/>
              </a:lnSpc>
              <a:spcBef>
                <a:spcPts val="25"/>
              </a:spcBef>
            </a:pPr>
            <a:endParaRPr sz="1500">
              <a:latin typeface="Times New Roman"/>
              <a:cs typeface="Times New Roman"/>
            </a:endParaRPr>
          </a:p>
          <a:p>
            <a:pPr marL="243840">
              <a:lnSpc>
                <a:spcPct val="100000"/>
              </a:lnSpc>
              <a:spcBef>
                <a:spcPts val="5"/>
              </a:spcBef>
            </a:pPr>
            <a:r>
              <a:rPr sz="1600" spc="-5" dirty="0">
                <a:latin typeface="Book Antiqua"/>
                <a:cs typeface="Book Antiqua"/>
              </a:rPr>
              <a:t>Original undeveloped</a:t>
            </a:r>
            <a:r>
              <a:rPr sz="1600" spc="-15" dirty="0">
                <a:latin typeface="Book Antiqua"/>
                <a:cs typeface="Book Antiqua"/>
              </a:rPr>
              <a:t> </a:t>
            </a:r>
            <a:r>
              <a:rPr sz="1600" spc="-5" dirty="0">
                <a:latin typeface="Book Antiqua"/>
                <a:cs typeface="Book Antiqua"/>
              </a:rPr>
              <a:t>parcel</a:t>
            </a:r>
            <a:endParaRPr sz="1600">
              <a:latin typeface="Book Antiqua"/>
              <a:cs typeface="Book Antiqua"/>
            </a:endParaRPr>
          </a:p>
        </p:txBody>
      </p:sp>
      <p:pic>
        <p:nvPicPr>
          <p:cNvPr id="11" name="Picture 10">
            <a:extLst>
              <a:ext uri="{FF2B5EF4-FFF2-40B4-BE49-F238E27FC236}">
                <a16:creationId xmlns:a16="http://schemas.microsoft.com/office/drawing/2014/main" id="{F61C0333-7B09-4111-BBAE-65707E076073}"/>
              </a:ext>
            </a:extLst>
          </p:cNvPr>
          <p:cNvPicPr>
            <a:picLocks noChangeAspect="1"/>
          </p:cNvPicPr>
          <p:nvPr/>
        </p:nvPicPr>
        <p:blipFill>
          <a:blip r:embed="rId2"/>
          <a:stretch>
            <a:fillRect/>
          </a:stretch>
        </p:blipFill>
        <p:spPr>
          <a:xfrm>
            <a:off x="7383748" y="5943600"/>
            <a:ext cx="1470610" cy="9202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02727" y="4014787"/>
            <a:ext cx="6138545" cy="1551707"/>
          </a:xfrm>
          <a:prstGeom prst="rect">
            <a:avLst/>
          </a:prstGeom>
        </p:spPr>
        <p:txBody>
          <a:bodyPr vert="horz" wrap="square" lIns="0" tIns="12700" rIns="0" bIns="0" rtlCol="0">
            <a:spAutoFit/>
          </a:bodyPr>
          <a:lstStyle/>
          <a:p>
            <a:pPr marL="12700">
              <a:lnSpc>
                <a:spcPct val="100000"/>
              </a:lnSpc>
              <a:spcBef>
                <a:spcPts val="100"/>
              </a:spcBef>
            </a:pPr>
            <a:r>
              <a:rPr sz="2000" spc="-5" dirty="0">
                <a:latin typeface="Book Antiqua"/>
                <a:cs typeface="Book Antiqua"/>
              </a:rPr>
              <a:t>Construction or placement of </a:t>
            </a:r>
            <a:r>
              <a:rPr sz="2000" dirty="0">
                <a:latin typeface="Book Antiqua"/>
                <a:cs typeface="Book Antiqua"/>
              </a:rPr>
              <a:t>3 </a:t>
            </a:r>
            <a:r>
              <a:rPr sz="2000" spc="-5" dirty="0">
                <a:latin typeface="Book Antiqua"/>
                <a:cs typeface="Book Antiqua"/>
              </a:rPr>
              <a:t>or more </a:t>
            </a:r>
            <a:r>
              <a:rPr sz="2000" dirty="0">
                <a:latin typeface="Book Antiqua"/>
                <a:cs typeface="Book Antiqua"/>
              </a:rPr>
              <a:t>dwelling</a:t>
            </a:r>
            <a:r>
              <a:rPr sz="2000" spc="-45" dirty="0">
                <a:latin typeface="Book Antiqua"/>
                <a:cs typeface="Book Antiqua"/>
              </a:rPr>
              <a:t> </a:t>
            </a:r>
            <a:r>
              <a:rPr sz="2000" spc="-5" dirty="0">
                <a:latin typeface="Book Antiqua"/>
                <a:cs typeface="Book Antiqua"/>
              </a:rPr>
              <a:t>units</a:t>
            </a:r>
            <a:r>
              <a:rPr lang="en-US" sz="2000" spc="-5" dirty="0">
                <a:latin typeface="Book Antiqua"/>
                <a:cs typeface="Book Antiqua"/>
              </a:rPr>
              <a:t> If the town considers these as a Site plan Review Conditional Use or Special Exception Use and that process is just as stringent as the Subdivision law this process may be used as well.</a:t>
            </a:r>
            <a:endParaRPr sz="2000" dirty="0">
              <a:latin typeface="Book Antiqua"/>
              <a:cs typeface="Book Antiqua"/>
            </a:endParaRPr>
          </a:p>
        </p:txBody>
      </p:sp>
      <p:sp>
        <p:nvSpPr>
          <p:cNvPr id="3" name="object 3"/>
          <p:cNvSpPr txBox="1"/>
          <p:nvPr/>
        </p:nvSpPr>
        <p:spPr>
          <a:xfrm>
            <a:off x="457200" y="609600"/>
            <a:ext cx="3352800" cy="2514600"/>
          </a:xfrm>
          <a:prstGeom prst="rect">
            <a:avLst/>
          </a:prstGeom>
          <a:ln w="12700">
            <a:solidFill>
              <a:srgbClr val="000000"/>
            </a:solidFill>
          </a:ln>
        </p:spPr>
        <p:txBody>
          <a:bodyPr vert="horz" wrap="square" lIns="0" tIns="0" rIns="0" bIns="0" rtlCol="0">
            <a:spAutoFit/>
          </a:bodyPr>
          <a:lstStyle/>
          <a:p>
            <a:pPr>
              <a:lnSpc>
                <a:spcPct val="100000"/>
              </a:lnSpc>
            </a:pPr>
            <a:endParaRPr sz="1900" dirty="0">
              <a:latin typeface="Times New Roman"/>
              <a:cs typeface="Times New Roman"/>
            </a:endParaRPr>
          </a:p>
          <a:p>
            <a:pPr>
              <a:lnSpc>
                <a:spcPct val="100000"/>
              </a:lnSpc>
            </a:pPr>
            <a:endParaRPr sz="1900" dirty="0">
              <a:latin typeface="Times New Roman"/>
              <a:cs typeface="Times New Roman"/>
            </a:endParaRPr>
          </a:p>
          <a:p>
            <a:pPr>
              <a:lnSpc>
                <a:spcPct val="100000"/>
              </a:lnSpc>
            </a:pPr>
            <a:endParaRPr sz="1900" dirty="0">
              <a:latin typeface="Times New Roman"/>
              <a:cs typeface="Times New Roman"/>
            </a:endParaRPr>
          </a:p>
          <a:p>
            <a:pPr>
              <a:lnSpc>
                <a:spcPct val="100000"/>
              </a:lnSpc>
            </a:pPr>
            <a:endParaRPr sz="1900" dirty="0">
              <a:latin typeface="Times New Roman"/>
              <a:cs typeface="Times New Roman"/>
            </a:endParaRPr>
          </a:p>
          <a:p>
            <a:pPr>
              <a:lnSpc>
                <a:spcPct val="100000"/>
              </a:lnSpc>
            </a:pPr>
            <a:endParaRPr sz="1900" dirty="0">
              <a:latin typeface="Times New Roman"/>
              <a:cs typeface="Times New Roman"/>
            </a:endParaRPr>
          </a:p>
          <a:p>
            <a:pPr>
              <a:lnSpc>
                <a:spcPct val="100000"/>
              </a:lnSpc>
            </a:pPr>
            <a:endParaRPr sz="1900" dirty="0">
              <a:latin typeface="Times New Roman"/>
              <a:cs typeface="Times New Roman"/>
            </a:endParaRPr>
          </a:p>
          <a:p>
            <a:pPr>
              <a:lnSpc>
                <a:spcPct val="100000"/>
              </a:lnSpc>
            </a:pPr>
            <a:endParaRPr sz="1900" dirty="0">
              <a:latin typeface="Times New Roman"/>
              <a:cs typeface="Times New Roman"/>
            </a:endParaRPr>
          </a:p>
          <a:p>
            <a:pPr>
              <a:lnSpc>
                <a:spcPct val="100000"/>
              </a:lnSpc>
              <a:spcBef>
                <a:spcPts val="25"/>
              </a:spcBef>
            </a:pPr>
            <a:endParaRPr sz="1500" dirty="0">
              <a:latin typeface="Times New Roman"/>
              <a:cs typeface="Times New Roman"/>
            </a:endParaRPr>
          </a:p>
          <a:p>
            <a:pPr marL="243840">
              <a:lnSpc>
                <a:spcPct val="100000"/>
              </a:lnSpc>
              <a:spcBef>
                <a:spcPts val="5"/>
              </a:spcBef>
            </a:pPr>
            <a:r>
              <a:rPr sz="1600" spc="-5" dirty="0">
                <a:latin typeface="Book Antiqua"/>
                <a:cs typeface="Book Antiqua"/>
              </a:rPr>
              <a:t>Original undeveloped</a:t>
            </a:r>
            <a:r>
              <a:rPr sz="1600" spc="-15" dirty="0">
                <a:latin typeface="Book Antiqua"/>
                <a:cs typeface="Book Antiqua"/>
              </a:rPr>
              <a:t> </a:t>
            </a:r>
            <a:r>
              <a:rPr sz="1600" spc="-5" dirty="0">
                <a:latin typeface="Book Antiqua"/>
                <a:cs typeface="Book Antiqua"/>
              </a:rPr>
              <a:t>parcel</a:t>
            </a:r>
            <a:endParaRPr sz="1600" dirty="0">
              <a:latin typeface="Book Antiqua"/>
              <a:cs typeface="Book Antiqua"/>
            </a:endParaRPr>
          </a:p>
        </p:txBody>
      </p:sp>
      <p:sp>
        <p:nvSpPr>
          <p:cNvPr id="4" name="object 4"/>
          <p:cNvSpPr/>
          <p:nvPr/>
        </p:nvSpPr>
        <p:spPr>
          <a:xfrm>
            <a:off x="4038600" y="1828800"/>
            <a:ext cx="934085" cy="1905"/>
          </a:xfrm>
          <a:custGeom>
            <a:avLst/>
            <a:gdLst/>
            <a:ahLst/>
            <a:cxnLst/>
            <a:rect l="l" t="t" r="r" b="b"/>
            <a:pathLst>
              <a:path w="934085" h="1905">
                <a:moveTo>
                  <a:pt x="0" y="0"/>
                </a:moveTo>
                <a:lnTo>
                  <a:pt x="934021" y="1498"/>
                </a:lnTo>
              </a:path>
            </a:pathLst>
          </a:custGeom>
          <a:ln w="57150">
            <a:solidFill>
              <a:srgbClr val="000000"/>
            </a:solidFill>
          </a:ln>
        </p:spPr>
        <p:txBody>
          <a:bodyPr wrap="square" lIns="0" tIns="0" rIns="0" bIns="0" rtlCol="0"/>
          <a:lstStyle/>
          <a:p>
            <a:endParaRPr/>
          </a:p>
        </p:txBody>
      </p:sp>
      <p:sp>
        <p:nvSpPr>
          <p:cNvPr id="5" name="object 5"/>
          <p:cNvSpPr/>
          <p:nvPr/>
        </p:nvSpPr>
        <p:spPr>
          <a:xfrm>
            <a:off x="4801006" y="1729999"/>
            <a:ext cx="172085" cy="200025"/>
          </a:xfrm>
          <a:custGeom>
            <a:avLst/>
            <a:gdLst/>
            <a:ahLst/>
            <a:cxnLst/>
            <a:rect l="l" t="t" r="r" b="b"/>
            <a:pathLst>
              <a:path w="172085" h="200025">
                <a:moveTo>
                  <a:pt x="330" y="0"/>
                </a:moveTo>
                <a:lnTo>
                  <a:pt x="171615" y="100291"/>
                </a:lnTo>
                <a:lnTo>
                  <a:pt x="0" y="200025"/>
                </a:lnTo>
              </a:path>
            </a:pathLst>
          </a:custGeom>
          <a:ln w="57149">
            <a:solidFill>
              <a:srgbClr val="000000"/>
            </a:solidFill>
          </a:ln>
        </p:spPr>
        <p:txBody>
          <a:bodyPr wrap="square" lIns="0" tIns="0" rIns="0" bIns="0" rtlCol="0"/>
          <a:lstStyle/>
          <a:p>
            <a:endParaRPr/>
          </a:p>
        </p:txBody>
      </p:sp>
      <p:sp>
        <p:nvSpPr>
          <p:cNvPr id="6" name="object 6"/>
          <p:cNvSpPr/>
          <p:nvPr/>
        </p:nvSpPr>
        <p:spPr>
          <a:xfrm>
            <a:off x="5257800" y="609600"/>
            <a:ext cx="3352800" cy="2514600"/>
          </a:xfrm>
          <a:custGeom>
            <a:avLst/>
            <a:gdLst/>
            <a:ahLst/>
            <a:cxnLst/>
            <a:rect l="l" t="t" r="r" b="b"/>
            <a:pathLst>
              <a:path w="3352800" h="2514600">
                <a:moveTo>
                  <a:pt x="0" y="0"/>
                </a:moveTo>
                <a:lnTo>
                  <a:pt x="3352800" y="0"/>
                </a:lnTo>
                <a:lnTo>
                  <a:pt x="3352800" y="2514600"/>
                </a:lnTo>
                <a:lnTo>
                  <a:pt x="0" y="2514600"/>
                </a:lnTo>
                <a:lnTo>
                  <a:pt x="0" y="0"/>
                </a:lnTo>
                <a:close/>
              </a:path>
            </a:pathLst>
          </a:custGeom>
          <a:ln w="12700">
            <a:solidFill>
              <a:srgbClr val="000000"/>
            </a:solidFill>
          </a:ln>
        </p:spPr>
        <p:txBody>
          <a:bodyPr wrap="square" lIns="0" tIns="0" rIns="0" bIns="0" rtlCol="0"/>
          <a:lstStyle/>
          <a:p>
            <a:endParaRPr/>
          </a:p>
        </p:txBody>
      </p:sp>
      <p:sp>
        <p:nvSpPr>
          <p:cNvPr id="7" name="object 7"/>
          <p:cNvSpPr txBox="1">
            <a:spLocks noGrp="1"/>
          </p:cNvSpPr>
          <p:nvPr>
            <p:ph type="title"/>
          </p:nvPr>
        </p:nvSpPr>
        <p:spPr>
          <a:xfrm>
            <a:off x="6174740" y="2530855"/>
            <a:ext cx="1817370" cy="299720"/>
          </a:xfrm>
          <a:prstGeom prst="rect">
            <a:avLst/>
          </a:prstGeom>
        </p:spPr>
        <p:txBody>
          <a:bodyPr vert="horz" wrap="square" lIns="0" tIns="12700" rIns="0" bIns="0" rtlCol="0">
            <a:spAutoFit/>
          </a:bodyPr>
          <a:lstStyle/>
          <a:p>
            <a:pPr marL="12700">
              <a:lnSpc>
                <a:spcPct val="100000"/>
              </a:lnSpc>
              <a:spcBef>
                <a:spcPts val="100"/>
              </a:spcBef>
            </a:pPr>
            <a:r>
              <a:rPr sz="1800" dirty="0"/>
              <a:t>3 </a:t>
            </a:r>
            <a:r>
              <a:rPr sz="1800" spc="-5" dirty="0"/>
              <a:t>Unit</a:t>
            </a:r>
            <a:r>
              <a:rPr sz="1800" spc="-80" dirty="0"/>
              <a:t> </a:t>
            </a:r>
            <a:r>
              <a:rPr sz="1800" spc="-5" dirty="0"/>
              <a:t>Apartment</a:t>
            </a:r>
            <a:endParaRPr sz="1800"/>
          </a:p>
        </p:txBody>
      </p:sp>
      <p:sp>
        <p:nvSpPr>
          <p:cNvPr id="8" name="object 8"/>
          <p:cNvSpPr/>
          <p:nvPr/>
        </p:nvSpPr>
        <p:spPr>
          <a:xfrm>
            <a:off x="6324600" y="838200"/>
            <a:ext cx="1447800" cy="381000"/>
          </a:xfrm>
          <a:custGeom>
            <a:avLst/>
            <a:gdLst/>
            <a:ahLst/>
            <a:cxnLst/>
            <a:rect l="l" t="t" r="r" b="b"/>
            <a:pathLst>
              <a:path w="1447800" h="381000">
                <a:moveTo>
                  <a:pt x="0" y="381000"/>
                </a:moveTo>
                <a:lnTo>
                  <a:pt x="723900" y="0"/>
                </a:lnTo>
                <a:lnTo>
                  <a:pt x="1447800" y="381000"/>
                </a:lnTo>
                <a:lnTo>
                  <a:pt x="0" y="381000"/>
                </a:lnTo>
                <a:close/>
              </a:path>
            </a:pathLst>
          </a:custGeom>
          <a:ln w="19050">
            <a:solidFill>
              <a:srgbClr val="000000"/>
            </a:solidFill>
          </a:ln>
        </p:spPr>
        <p:txBody>
          <a:bodyPr wrap="square" lIns="0" tIns="0" rIns="0" bIns="0" rtlCol="0"/>
          <a:lstStyle/>
          <a:p>
            <a:endParaRPr/>
          </a:p>
        </p:txBody>
      </p:sp>
      <p:graphicFrame>
        <p:nvGraphicFramePr>
          <p:cNvPr id="9" name="object 9"/>
          <p:cNvGraphicFramePr>
            <a:graphicFrameLocks noGrp="1"/>
          </p:cNvGraphicFramePr>
          <p:nvPr/>
        </p:nvGraphicFramePr>
        <p:xfrm>
          <a:off x="6315075" y="1209675"/>
          <a:ext cx="1447800" cy="1143000"/>
        </p:xfrm>
        <a:graphic>
          <a:graphicData uri="http://schemas.openxmlformats.org/drawingml/2006/table">
            <a:tbl>
              <a:tblPr firstRow="1" bandRow="1">
                <a:tableStyleId>{2D5ABB26-0587-4C30-8999-92F81FD0307C}</a:tableStyleId>
              </a:tblPr>
              <a:tblGrid>
                <a:gridCol w="6858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533400">
                <a:tc gridSpan="2">
                  <a:txBody>
                    <a:bodyPr/>
                    <a:lstStyle/>
                    <a:p>
                      <a:pPr marR="76200" algn="ctr">
                        <a:lnSpc>
                          <a:spcPct val="100000"/>
                        </a:lnSpc>
                        <a:spcBef>
                          <a:spcPts val="825"/>
                        </a:spcBef>
                      </a:pPr>
                      <a:r>
                        <a:rPr sz="1800" dirty="0">
                          <a:latin typeface="Book Antiqua"/>
                          <a:cs typeface="Book Antiqua"/>
                        </a:rPr>
                        <a:t>1</a:t>
                      </a:r>
                      <a:endParaRPr sz="1800">
                        <a:latin typeface="Book Antiqua"/>
                        <a:cs typeface="Book Antiqua"/>
                      </a:endParaRPr>
                    </a:p>
                  </a:txBody>
                  <a:tcPr marL="0" marR="0" marT="1047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609600">
                <a:tc>
                  <a:txBody>
                    <a:bodyPr/>
                    <a:lstStyle/>
                    <a:p>
                      <a:pPr marR="76200" algn="ctr">
                        <a:lnSpc>
                          <a:spcPct val="100000"/>
                        </a:lnSpc>
                        <a:spcBef>
                          <a:spcPts val="1430"/>
                        </a:spcBef>
                      </a:pPr>
                      <a:r>
                        <a:rPr sz="1800" dirty="0">
                          <a:latin typeface="Book Antiqua"/>
                          <a:cs typeface="Book Antiqua"/>
                        </a:rPr>
                        <a:t>2</a:t>
                      </a:r>
                      <a:endParaRPr sz="1800">
                        <a:latin typeface="Book Antiqua"/>
                        <a:cs typeface="Book Antiqua"/>
                      </a:endParaRPr>
                    </a:p>
                  </a:txBody>
                  <a:tcPr marL="0" marR="0" marT="18161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430"/>
                        </a:spcBef>
                      </a:pPr>
                      <a:r>
                        <a:rPr sz="1800" dirty="0">
                          <a:latin typeface="Book Antiqua"/>
                          <a:cs typeface="Book Antiqua"/>
                        </a:rPr>
                        <a:t>3</a:t>
                      </a:r>
                      <a:endParaRPr sz="1800">
                        <a:latin typeface="Book Antiqua"/>
                        <a:cs typeface="Book Antiqua"/>
                      </a:endParaRPr>
                    </a:p>
                  </a:txBody>
                  <a:tcPr marL="0" marR="0" marT="18161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bl>
          </a:graphicData>
        </a:graphic>
      </p:graphicFrame>
      <p:pic>
        <p:nvPicPr>
          <p:cNvPr id="14" name="Picture 13">
            <a:extLst>
              <a:ext uri="{FF2B5EF4-FFF2-40B4-BE49-F238E27FC236}">
                <a16:creationId xmlns:a16="http://schemas.microsoft.com/office/drawing/2014/main" id="{4CE7827A-5C57-49F6-80BB-78B3526B4422}"/>
              </a:ext>
            </a:extLst>
          </p:cNvPr>
          <p:cNvPicPr>
            <a:picLocks noChangeAspect="1"/>
          </p:cNvPicPr>
          <p:nvPr/>
        </p:nvPicPr>
        <p:blipFill>
          <a:blip r:embed="rId2"/>
          <a:stretch>
            <a:fillRect/>
          </a:stretch>
        </p:blipFill>
        <p:spPr>
          <a:xfrm>
            <a:off x="7441354" y="5867400"/>
            <a:ext cx="1568876" cy="98172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02739" y="4205732"/>
            <a:ext cx="6289040" cy="636270"/>
          </a:xfrm>
          <a:prstGeom prst="rect">
            <a:avLst/>
          </a:prstGeom>
        </p:spPr>
        <p:txBody>
          <a:bodyPr vert="horz" wrap="square" lIns="0" tIns="12700" rIns="0" bIns="0" rtlCol="0">
            <a:spAutoFit/>
          </a:bodyPr>
          <a:lstStyle/>
          <a:p>
            <a:pPr marL="12700" marR="5080">
              <a:lnSpc>
                <a:spcPct val="100000"/>
              </a:lnSpc>
              <a:spcBef>
                <a:spcPts val="100"/>
              </a:spcBef>
            </a:pPr>
            <a:r>
              <a:rPr sz="2000" dirty="0">
                <a:latin typeface="Book Antiqua"/>
                <a:cs typeface="Book Antiqua"/>
              </a:rPr>
              <a:t>Division </a:t>
            </a:r>
            <a:r>
              <a:rPr sz="2000" spc="-5" dirty="0">
                <a:latin typeface="Book Antiqua"/>
                <a:cs typeface="Book Antiqua"/>
              </a:rPr>
              <a:t>of </a:t>
            </a:r>
            <a:r>
              <a:rPr sz="2000" dirty="0">
                <a:latin typeface="Book Antiqua"/>
                <a:cs typeface="Book Antiqua"/>
              </a:rPr>
              <a:t>an </a:t>
            </a:r>
            <a:r>
              <a:rPr sz="2000" spc="-5" dirty="0">
                <a:latin typeface="Book Antiqua"/>
                <a:cs typeface="Book Antiqua"/>
              </a:rPr>
              <a:t>existing structure </a:t>
            </a:r>
            <a:r>
              <a:rPr sz="2000" dirty="0">
                <a:latin typeface="Book Antiqua"/>
                <a:cs typeface="Book Antiqua"/>
              </a:rPr>
              <a:t>used for </a:t>
            </a:r>
            <a:r>
              <a:rPr sz="2000" spc="-5" dirty="0">
                <a:latin typeface="Book Antiqua"/>
                <a:cs typeface="Book Antiqua"/>
              </a:rPr>
              <a:t>commercial or  </a:t>
            </a:r>
            <a:r>
              <a:rPr sz="2000" dirty="0">
                <a:latin typeface="Book Antiqua"/>
                <a:cs typeface="Book Antiqua"/>
              </a:rPr>
              <a:t>industrial use </a:t>
            </a:r>
            <a:r>
              <a:rPr sz="2000" spc="-5" dirty="0">
                <a:latin typeface="Book Antiqua"/>
                <a:cs typeface="Book Antiqua"/>
              </a:rPr>
              <a:t>into </a:t>
            </a:r>
            <a:r>
              <a:rPr sz="2000" dirty="0">
                <a:latin typeface="Book Antiqua"/>
                <a:cs typeface="Book Antiqua"/>
              </a:rPr>
              <a:t>3 </a:t>
            </a:r>
            <a:r>
              <a:rPr sz="2000" spc="-5" dirty="0">
                <a:latin typeface="Book Antiqua"/>
                <a:cs typeface="Book Antiqua"/>
              </a:rPr>
              <a:t>or more </a:t>
            </a:r>
            <a:r>
              <a:rPr sz="2000" dirty="0">
                <a:latin typeface="Book Antiqua"/>
                <a:cs typeface="Book Antiqua"/>
              </a:rPr>
              <a:t>dwelling</a:t>
            </a:r>
            <a:r>
              <a:rPr sz="2000" spc="-100" dirty="0">
                <a:latin typeface="Book Antiqua"/>
                <a:cs typeface="Book Antiqua"/>
              </a:rPr>
              <a:t> </a:t>
            </a:r>
            <a:r>
              <a:rPr sz="2000" spc="-5" dirty="0">
                <a:latin typeface="Book Antiqua"/>
                <a:cs typeface="Book Antiqua"/>
              </a:rPr>
              <a:t>units</a:t>
            </a:r>
            <a:endParaRPr sz="2000">
              <a:latin typeface="Book Antiqua"/>
              <a:cs typeface="Book Antiqua"/>
            </a:endParaRPr>
          </a:p>
        </p:txBody>
      </p:sp>
      <p:sp>
        <p:nvSpPr>
          <p:cNvPr id="3" name="object 3"/>
          <p:cNvSpPr/>
          <p:nvPr/>
        </p:nvSpPr>
        <p:spPr>
          <a:xfrm>
            <a:off x="1314450" y="1066800"/>
            <a:ext cx="1638300" cy="1066800"/>
          </a:xfrm>
          <a:custGeom>
            <a:avLst/>
            <a:gdLst/>
            <a:ahLst/>
            <a:cxnLst/>
            <a:rect l="l" t="t" r="r" b="b"/>
            <a:pathLst>
              <a:path w="1638300" h="1066800">
                <a:moveTo>
                  <a:pt x="0" y="0"/>
                </a:moveTo>
                <a:lnTo>
                  <a:pt x="1638300" y="0"/>
                </a:lnTo>
                <a:lnTo>
                  <a:pt x="1638300" y="1066800"/>
                </a:lnTo>
                <a:lnTo>
                  <a:pt x="0" y="1066800"/>
                </a:lnTo>
                <a:lnTo>
                  <a:pt x="0" y="0"/>
                </a:lnTo>
                <a:close/>
              </a:path>
            </a:pathLst>
          </a:custGeom>
          <a:ln w="19050">
            <a:solidFill>
              <a:srgbClr val="000000"/>
            </a:solidFill>
          </a:ln>
        </p:spPr>
        <p:txBody>
          <a:bodyPr wrap="square" lIns="0" tIns="0" rIns="0" bIns="0" rtlCol="0"/>
          <a:lstStyle/>
          <a:p>
            <a:endParaRPr/>
          </a:p>
        </p:txBody>
      </p:sp>
      <p:sp>
        <p:nvSpPr>
          <p:cNvPr id="4" name="object 4"/>
          <p:cNvSpPr txBox="1"/>
          <p:nvPr/>
        </p:nvSpPr>
        <p:spPr>
          <a:xfrm>
            <a:off x="457200" y="609600"/>
            <a:ext cx="3352800" cy="2514600"/>
          </a:xfrm>
          <a:prstGeom prst="rect">
            <a:avLst/>
          </a:prstGeom>
          <a:ln w="12700">
            <a:solidFill>
              <a:srgbClr val="000000"/>
            </a:solidFill>
          </a:ln>
        </p:spPr>
        <p:txBody>
          <a:bodyPr vert="horz" wrap="square" lIns="0" tIns="0" rIns="0" bIns="0" rtlCol="0">
            <a:spAutoFit/>
          </a:bodyPr>
          <a:lstStyle/>
          <a:p>
            <a:pPr>
              <a:lnSpc>
                <a:spcPct val="100000"/>
              </a:lnSpc>
            </a:pPr>
            <a:endParaRPr sz="1900" dirty="0">
              <a:latin typeface="Times New Roman"/>
              <a:cs typeface="Times New Roman"/>
            </a:endParaRPr>
          </a:p>
          <a:p>
            <a:pPr>
              <a:lnSpc>
                <a:spcPct val="100000"/>
              </a:lnSpc>
            </a:pPr>
            <a:endParaRPr sz="1900" dirty="0">
              <a:latin typeface="Times New Roman"/>
              <a:cs typeface="Times New Roman"/>
            </a:endParaRPr>
          </a:p>
          <a:p>
            <a:pPr>
              <a:lnSpc>
                <a:spcPct val="100000"/>
              </a:lnSpc>
            </a:pPr>
            <a:endParaRPr sz="1900" dirty="0">
              <a:latin typeface="Times New Roman"/>
              <a:cs typeface="Times New Roman"/>
            </a:endParaRPr>
          </a:p>
          <a:p>
            <a:pPr>
              <a:lnSpc>
                <a:spcPct val="100000"/>
              </a:lnSpc>
            </a:pPr>
            <a:endParaRPr sz="1900" dirty="0">
              <a:latin typeface="Times New Roman"/>
              <a:cs typeface="Times New Roman"/>
            </a:endParaRPr>
          </a:p>
          <a:p>
            <a:pPr>
              <a:lnSpc>
                <a:spcPct val="100000"/>
              </a:lnSpc>
            </a:pPr>
            <a:endParaRPr sz="1900" dirty="0">
              <a:latin typeface="Times New Roman"/>
              <a:cs typeface="Times New Roman"/>
            </a:endParaRPr>
          </a:p>
          <a:p>
            <a:pPr>
              <a:lnSpc>
                <a:spcPct val="100000"/>
              </a:lnSpc>
              <a:spcBef>
                <a:spcPts val="15"/>
              </a:spcBef>
            </a:pPr>
            <a:endParaRPr sz="2700" dirty="0">
              <a:latin typeface="Times New Roman"/>
              <a:cs typeface="Times New Roman"/>
            </a:endParaRPr>
          </a:p>
          <a:p>
            <a:pPr marL="853440">
              <a:lnSpc>
                <a:spcPct val="100000"/>
              </a:lnSpc>
              <a:spcBef>
                <a:spcPts val="5"/>
              </a:spcBef>
            </a:pPr>
            <a:r>
              <a:rPr sz="1600" spc="-5" dirty="0">
                <a:latin typeface="Book Antiqua"/>
                <a:cs typeface="Book Antiqua"/>
              </a:rPr>
              <a:t>Industrial</a:t>
            </a:r>
            <a:r>
              <a:rPr sz="1600" spc="5" dirty="0">
                <a:latin typeface="Book Antiqua"/>
                <a:cs typeface="Book Antiqua"/>
              </a:rPr>
              <a:t> </a:t>
            </a:r>
            <a:r>
              <a:rPr sz="1600" spc="-5" dirty="0">
                <a:latin typeface="Book Antiqua"/>
                <a:cs typeface="Book Antiqua"/>
              </a:rPr>
              <a:t>factory</a:t>
            </a:r>
            <a:endParaRPr sz="1600" dirty="0">
              <a:latin typeface="Book Antiqua"/>
              <a:cs typeface="Book Antiqua"/>
            </a:endParaRPr>
          </a:p>
        </p:txBody>
      </p:sp>
      <p:sp>
        <p:nvSpPr>
          <p:cNvPr id="5" name="object 5"/>
          <p:cNvSpPr/>
          <p:nvPr/>
        </p:nvSpPr>
        <p:spPr>
          <a:xfrm>
            <a:off x="4038600" y="1828800"/>
            <a:ext cx="934085" cy="1905"/>
          </a:xfrm>
          <a:custGeom>
            <a:avLst/>
            <a:gdLst/>
            <a:ahLst/>
            <a:cxnLst/>
            <a:rect l="l" t="t" r="r" b="b"/>
            <a:pathLst>
              <a:path w="934085" h="1905">
                <a:moveTo>
                  <a:pt x="0" y="0"/>
                </a:moveTo>
                <a:lnTo>
                  <a:pt x="934021" y="1498"/>
                </a:lnTo>
              </a:path>
            </a:pathLst>
          </a:custGeom>
          <a:ln w="57150">
            <a:solidFill>
              <a:srgbClr val="000000"/>
            </a:solidFill>
          </a:ln>
        </p:spPr>
        <p:txBody>
          <a:bodyPr wrap="square" lIns="0" tIns="0" rIns="0" bIns="0" rtlCol="0"/>
          <a:lstStyle/>
          <a:p>
            <a:endParaRPr/>
          </a:p>
        </p:txBody>
      </p:sp>
      <p:sp>
        <p:nvSpPr>
          <p:cNvPr id="6" name="object 6"/>
          <p:cNvSpPr/>
          <p:nvPr/>
        </p:nvSpPr>
        <p:spPr>
          <a:xfrm>
            <a:off x="4801006" y="1729999"/>
            <a:ext cx="172085" cy="200025"/>
          </a:xfrm>
          <a:custGeom>
            <a:avLst/>
            <a:gdLst/>
            <a:ahLst/>
            <a:cxnLst/>
            <a:rect l="l" t="t" r="r" b="b"/>
            <a:pathLst>
              <a:path w="172085" h="200025">
                <a:moveTo>
                  <a:pt x="330" y="0"/>
                </a:moveTo>
                <a:lnTo>
                  <a:pt x="171615" y="100291"/>
                </a:lnTo>
                <a:lnTo>
                  <a:pt x="0" y="200025"/>
                </a:lnTo>
              </a:path>
            </a:pathLst>
          </a:custGeom>
          <a:ln w="57149">
            <a:solidFill>
              <a:srgbClr val="000000"/>
            </a:solidFill>
          </a:ln>
        </p:spPr>
        <p:txBody>
          <a:bodyPr wrap="square" lIns="0" tIns="0" rIns="0" bIns="0" rtlCol="0"/>
          <a:lstStyle/>
          <a:p>
            <a:endParaRPr/>
          </a:p>
        </p:txBody>
      </p:sp>
      <p:sp>
        <p:nvSpPr>
          <p:cNvPr id="7" name="object 7"/>
          <p:cNvSpPr/>
          <p:nvPr/>
        </p:nvSpPr>
        <p:spPr>
          <a:xfrm>
            <a:off x="5257800" y="609600"/>
            <a:ext cx="3352800" cy="2514600"/>
          </a:xfrm>
          <a:custGeom>
            <a:avLst/>
            <a:gdLst/>
            <a:ahLst/>
            <a:cxnLst/>
            <a:rect l="l" t="t" r="r" b="b"/>
            <a:pathLst>
              <a:path w="3352800" h="2514600">
                <a:moveTo>
                  <a:pt x="0" y="0"/>
                </a:moveTo>
                <a:lnTo>
                  <a:pt x="3352800" y="0"/>
                </a:lnTo>
                <a:lnTo>
                  <a:pt x="3352800" y="2514600"/>
                </a:lnTo>
                <a:lnTo>
                  <a:pt x="0" y="2514600"/>
                </a:lnTo>
                <a:lnTo>
                  <a:pt x="0" y="0"/>
                </a:lnTo>
                <a:close/>
              </a:path>
            </a:pathLst>
          </a:custGeom>
          <a:ln w="12700">
            <a:solidFill>
              <a:srgbClr val="000000"/>
            </a:solidFill>
          </a:ln>
        </p:spPr>
        <p:txBody>
          <a:bodyPr wrap="square" lIns="0" tIns="0" rIns="0" bIns="0" rtlCol="0"/>
          <a:lstStyle/>
          <a:p>
            <a:endParaRPr/>
          </a:p>
        </p:txBody>
      </p:sp>
      <p:sp>
        <p:nvSpPr>
          <p:cNvPr id="8" name="object 8"/>
          <p:cNvSpPr txBox="1">
            <a:spLocks noGrp="1"/>
          </p:cNvSpPr>
          <p:nvPr>
            <p:ph type="title"/>
          </p:nvPr>
        </p:nvSpPr>
        <p:spPr>
          <a:xfrm>
            <a:off x="5946140" y="2530855"/>
            <a:ext cx="1931670" cy="299720"/>
          </a:xfrm>
          <a:prstGeom prst="rect">
            <a:avLst/>
          </a:prstGeom>
        </p:spPr>
        <p:txBody>
          <a:bodyPr vert="horz" wrap="square" lIns="0" tIns="12700" rIns="0" bIns="0" rtlCol="0">
            <a:spAutoFit/>
          </a:bodyPr>
          <a:lstStyle/>
          <a:p>
            <a:pPr marL="12700">
              <a:lnSpc>
                <a:spcPct val="100000"/>
              </a:lnSpc>
              <a:spcBef>
                <a:spcPts val="100"/>
              </a:spcBef>
            </a:pPr>
            <a:r>
              <a:rPr sz="1800" dirty="0"/>
              <a:t>20 </a:t>
            </a:r>
            <a:r>
              <a:rPr sz="1800" spc="-5" dirty="0"/>
              <a:t>Unit</a:t>
            </a:r>
            <a:r>
              <a:rPr sz="1800" spc="-80" dirty="0"/>
              <a:t> </a:t>
            </a:r>
            <a:r>
              <a:rPr sz="1800" spc="-5" dirty="0"/>
              <a:t>Apartment</a:t>
            </a:r>
            <a:endParaRPr sz="1800"/>
          </a:p>
        </p:txBody>
      </p:sp>
      <p:graphicFrame>
        <p:nvGraphicFramePr>
          <p:cNvPr id="9" name="object 9"/>
          <p:cNvGraphicFramePr>
            <a:graphicFrameLocks noGrp="1"/>
          </p:cNvGraphicFramePr>
          <p:nvPr/>
        </p:nvGraphicFramePr>
        <p:xfrm>
          <a:off x="6086475" y="1133475"/>
          <a:ext cx="1638300" cy="1066800"/>
        </p:xfrm>
        <a:graphic>
          <a:graphicData uri="http://schemas.openxmlformats.org/drawingml/2006/table">
            <a:tbl>
              <a:tblPr firstRow="1" bandRow="1">
                <a:tableStyleId>{2D5ABB26-0587-4C30-8999-92F81FD0307C}</a:tableStyleId>
              </a:tblPr>
              <a:tblGrid>
                <a:gridCol w="3048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04800">
                  <a:extLst>
                    <a:ext uri="{9D8B030D-6E8A-4147-A177-3AD203B41FA5}">
                      <a16:colId xmlns:a16="http://schemas.microsoft.com/office/drawing/2014/main" val="20003"/>
                    </a:ext>
                  </a:extLst>
                </a:gridCol>
                <a:gridCol w="266700">
                  <a:extLst>
                    <a:ext uri="{9D8B030D-6E8A-4147-A177-3AD203B41FA5}">
                      <a16:colId xmlns:a16="http://schemas.microsoft.com/office/drawing/2014/main" val="20004"/>
                    </a:ext>
                  </a:extLst>
                </a:gridCol>
              </a:tblGrid>
              <a:tr h="304800">
                <a:tc>
                  <a:txBody>
                    <a:bodyPr/>
                    <a:lstStyle/>
                    <a:p>
                      <a:pPr>
                        <a:lnSpc>
                          <a:spcPct val="100000"/>
                        </a:lnSpc>
                      </a:pPr>
                      <a:endParaRPr sz="17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7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7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7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7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228600">
                <a:tc>
                  <a:txBody>
                    <a:bodyPr/>
                    <a:lstStyle/>
                    <a:p>
                      <a:pPr>
                        <a:lnSpc>
                          <a:spcPct val="100000"/>
                        </a:lnSpc>
                      </a:pPr>
                      <a:endParaRPr sz="13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304800">
                <a:tc>
                  <a:txBody>
                    <a:bodyPr/>
                    <a:lstStyle/>
                    <a:p>
                      <a:pPr>
                        <a:lnSpc>
                          <a:spcPct val="100000"/>
                        </a:lnSpc>
                      </a:pPr>
                      <a:endParaRPr sz="17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7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7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7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7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228600">
                <a:tc>
                  <a:txBody>
                    <a:bodyPr/>
                    <a:lstStyle/>
                    <a:p>
                      <a:pPr>
                        <a:lnSpc>
                          <a:spcPct val="100000"/>
                        </a:lnSpc>
                      </a:pPr>
                      <a:endParaRPr sz="13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bl>
          </a:graphicData>
        </a:graphic>
      </p:graphicFrame>
      <p:pic>
        <p:nvPicPr>
          <p:cNvPr id="14" name="Picture 13">
            <a:extLst>
              <a:ext uri="{FF2B5EF4-FFF2-40B4-BE49-F238E27FC236}">
                <a16:creationId xmlns:a16="http://schemas.microsoft.com/office/drawing/2014/main" id="{20F6F66C-A5D7-4291-9F61-C522DFB06D61}"/>
              </a:ext>
            </a:extLst>
          </p:cNvPr>
          <p:cNvPicPr>
            <a:picLocks noChangeAspect="1"/>
          </p:cNvPicPr>
          <p:nvPr/>
        </p:nvPicPr>
        <p:blipFill>
          <a:blip r:embed="rId2"/>
          <a:stretch>
            <a:fillRect/>
          </a:stretch>
        </p:blipFill>
        <p:spPr>
          <a:xfrm>
            <a:off x="7475046" y="5923534"/>
            <a:ext cx="1420884" cy="88911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046595"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551481" y="1905000"/>
            <a:ext cx="2045860" cy="4584527"/>
          </a:xfrm>
          <a:prstGeom prst="rect">
            <a:avLst/>
          </a:prstGeom>
        </p:spPr>
        <p:txBody>
          <a:bodyPr vert="horz" lIns="91440" tIns="45720" rIns="91440" bIns="45720" rtlCol="0" anchor="t">
            <a:normAutofit/>
          </a:bodyPr>
          <a:lstStyle/>
          <a:p>
            <a:pPr defTabSz="914400"/>
            <a:r>
              <a:rPr lang="en-US" sz="2200" b="0" i="0" kern="1200" cap="all" spc="-5" dirty="0">
                <a:solidFill>
                  <a:srgbClr val="FFFFFF"/>
                </a:solidFill>
                <a:effectLst/>
                <a:latin typeface="+mj-lt"/>
                <a:ea typeface="+mj-ea"/>
                <a:cs typeface="+mj-cs"/>
              </a:rPr>
              <a:t>What is </a:t>
            </a:r>
            <a:r>
              <a:rPr lang="en-US" sz="2200" b="0" i="0" kern="1200" cap="all" spc="-10" dirty="0">
                <a:solidFill>
                  <a:srgbClr val="FFFFFF"/>
                </a:solidFill>
                <a:effectLst/>
                <a:latin typeface="+mj-lt"/>
                <a:ea typeface="+mj-ea"/>
                <a:cs typeface="+mj-cs"/>
              </a:rPr>
              <a:t>NOT </a:t>
            </a:r>
            <a:r>
              <a:rPr lang="en-US" sz="2200" b="0" i="0" kern="1200" cap="all" spc="-5" dirty="0">
                <a:solidFill>
                  <a:srgbClr val="FFFFFF"/>
                </a:solidFill>
                <a:effectLst/>
                <a:latin typeface="+mj-lt"/>
                <a:ea typeface="+mj-ea"/>
                <a:cs typeface="+mj-cs"/>
              </a:rPr>
              <a:t>considered a</a:t>
            </a:r>
            <a:r>
              <a:rPr lang="en-US" sz="2200" b="0" i="0" kern="1200" cap="all" spc="-30" dirty="0">
                <a:solidFill>
                  <a:srgbClr val="FFFFFF"/>
                </a:solidFill>
                <a:effectLst/>
                <a:latin typeface="+mj-lt"/>
                <a:ea typeface="+mj-ea"/>
                <a:cs typeface="+mj-cs"/>
              </a:rPr>
              <a:t> </a:t>
            </a:r>
            <a:r>
              <a:rPr lang="en-US" sz="2200" b="0" i="0" kern="1200" cap="all" spc="-5" dirty="0">
                <a:solidFill>
                  <a:srgbClr val="FFFFFF"/>
                </a:solidFill>
                <a:effectLst/>
                <a:latin typeface="+mj-lt"/>
                <a:ea typeface="+mj-ea"/>
                <a:cs typeface="+mj-cs"/>
              </a:rPr>
              <a:t>Subdivision?</a:t>
            </a:r>
            <a:endParaRPr lang="en-US" sz="2200" b="0" i="0" kern="1200" cap="all" dirty="0">
              <a:solidFill>
                <a:srgbClr val="FFFFFF"/>
              </a:solidFill>
              <a:effectLst/>
              <a:latin typeface="+mj-lt"/>
              <a:ea typeface="+mj-ea"/>
              <a:cs typeface="+mj-cs"/>
            </a:endParaRPr>
          </a:p>
          <a:p>
            <a:pPr defTabSz="914400"/>
            <a:r>
              <a:rPr lang="en-US" sz="2200" b="0" i="0" kern="1200" cap="all" dirty="0">
                <a:solidFill>
                  <a:srgbClr val="FFFFFF"/>
                </a:solidFill>
                <a:effectLst/>
                <a:latin typeface="+mj-lt"/>
                <a:ea typeface="+mj-ea"/>
                <a:cs typeface="+mj-cs"/>
              </a:rPr>
              <a:t>30-A </a:t>
            </a:r>
            <a:r>
              <a:rPr lang="en-US" sz="2200" b="0" i="0" kern="1200" cap="all" spc="-10" dirty="0">
                <a:solidFill>
                  <a:srgbClr val="FFFFFF"/>
                </a:solidFill>
                <a:effectLst/>
                <a:latin typeface="+mj-lt"/>
                <a:ea typeface="+mj-ea"/>
                <a:cs typeface="+mj-cs"/>
              </a:rPr>
              <a:t>M.R.S.A.</a:t>
            </a:r>
            <a:r>
              <a:rPr lang="en-US" sz="2200" b="0" i="0" kern="1200" cap="all" spc="10" dirty="0">
                <a:solidFill>
                  <a:srgbClr val="FFFFFF"/>
                </a:solidFill>
                <a:effectLst/>
                <a:latin typeface="+mj-lt"/>
                <a:ea typeface="+mj-ea"/>
                <a:cs typeface="+mj-cs"/>
              </a:rPr>
              <a:t> </a:t>
            </a:r>
            <a:r>
              <a:rPr lang="en-US" sz="2200" b="0" i="0" kern="1200" cap="all" spc="-5" dirty="0">
                <a:solidFill>
                  <a:srgbClr val="FFFFFF"/>
                </a:solidFill>
                <a:effectLst/>
                <a:latin typeface="+mj-lt"/>
                <a:ea typeface="+mj-ea"/>
                <a:cs typeface="+mj-cs"/>
              </a:rPr>
              <a:t>§4401.4.D.</a:t>
            </a:r>
            <a:br>
              <a:rPr lang="en-US" sz="2200" b="0" i="0" kern="1200" cap="all" spc="-5" dirty="0">
                <a:solidFill>
                  <a:srgbClr val="FFFFFF"/>
                </a:solidFill>
                <a:effectLst/>
                <a:latin typeface="+mj-lt"/>
                <a:ea typeface="+mj-ea"/>
                <a:cs typeface="+mj-cs"/>
              </a:rPr>
            </a:br>
            <a:br>
              <a:rPr lang="en-US" sz="2200" b="0" i="0" kern="1200" cap="all" spc="-5" dirty="0">
                <a:solidFill>
                  <a:srgbClr val="FFFFFF"/>
                </a:solidFill>
                <a:effectLst/>
                <a:latin typeface="+mj-lt"/>
                <a:ea typeface="+mj-ea"/>
                <a:cs typeface="+mj-cs"/>
              </a:rPr>
            </a:br>
            <a:endParaRPr lang="en-US" sz="2200" b="0" i="0" kern="1200" cap="all" dirty="0">
              <a:solidFill>
                <a:srgbClr val="FFFFFF"/>
              </a:solidFill>
              <a:effectLst/>
              <a:latin typeface="+mj-lt"/>
              <a:ea typeface="+mj-ea"/>
              <a:cs typeface="+mj-cs"/>
            </a:endParaRPr>
          </a:p>
        </p:txBody>
      </p:sp>
      <p:sp>
        <p:nvSpPr>
          <p:cNvPr id="3" name="object 3"/>
          <p:cNvSpPr txBox="1"/>
          <p:nvPr/>
        </p:nvSpPr>
        <p:spPr>
          <a:xfrm>
            <a:off x="2984483" y="228600"/>
            <a:ext cx="4526120" cy="7282829"/>
          </a:xfrm>
          <a:prstGeom prst="rect">
            <a:avLst/>
          </a:prstGeom>
        </p:spPr>
        <p:txBody>
          <a:bodyPr vert="horz" lIns="91440" tIns="45720" rIns="91440" bIns="45720" rtlCol="0" anchor="t">
            <a:normAutofit/>
          </a:bodyPr>
          <a:lstStyle/>
          <a:p>
            <a:pPr marL="527685" indent="-228600" defTabSz="914400">
              <a:lnSpc>
                <a:spcPct val="110000"/>
              </a:lnSpc>
              <a:spcBef>
                <a:spcPts val="95"/>
              </a:spcBef>
              <a:buClr>
                <a:schemeClr val="accent1"/>
              </a:buClr>
              <a:buSzPct val="100000"/>
              <a:buFont typeface="Arial" panose="020B0604020202020204" pitchFamily="34" charset="0"/>
              <a:buChar char="•"/>
              <a:tabLst>
                <a:tab pos="527685" algn="l"/>
                <a:tab pos="528320" algn="l"/>
              </a:tabLst>
            </a:pPr>
            <a:r>
              <a:rPr lang="en-US" sz="1500" spc="-5" dirty="0"/>
              <a:t>A division accomplished by devise (will </a:t>
            </a:r>
            <a:r>
              <a:rPr lang="en-US" sz="1500" dirty="0"/>
              <a:t>and</a:t>
            </a:r>
            <a:r>
              <a:rPr lang="en-US" sz="1500" spc="20" dirty="0"/>
              <a:t> </a:t>
            </a:r>
            <a:r>
              <a:rPr lang="en-US" sz="1500" spc="-5" dirty="0"/>
              <a:t>testament)</a:t>
            </a:r>
            <a:endParaRPr lang="en-US" sz="1500" dirty="0"/>
          </a:p>
          <a:p>
            <a:pPr marL="527685" indent="-228600" defTabSz="914400">
              <a:lnSpc>
                <a:spcPct val="110000"/>
              </a:lnSpc>
              <a:buClr>
                <a:schemeClr val="accent1"/>
              </a:buClr>
              <a:buSzPct val="100000"/>
              <a:buFont typeface="Arial" panose="020B0604020202020204" pitchFamily="34" charset="0"/>
              <a:buChar char="•"/>
              <a:tabLst>
                <a:tab pos="527685" algn="l"/>
                <a:tab pos="528320" algn="l"/>
              </a:tabLst>
            </a:pPr>
            <a:r>
              <a:rPr lang="en-US" sz="1500" spc="-5" dirty="0"/>
              <a:t>A division accomplished by</a:t>
            </a:r>
            <a:r>
              <a:rPr lang="en-US" sz="1500" dirty="0"/>
              <a:t> </a:t>
            </a:r>
            <a:r>
              <a:rPr lang="en-US" sz="1500" spc="-5" dirty="0"/>
              <a:t>condemnation</a:t>
            </a:r>
            <a:endParaRPr lang="en-US" sz="1500" dirty="0"/>
          </a:p>
          <a:p>
            <a:pPr marL="527685" indent="-228600" defTabSz="914400">
              <a:lnSpc>
                <a:spcPct val="110000"/>
              </a:lnSpc>
              <a:buClr>
                <a:schemeClr val="accent1"/>
              </a:buClr>
              <a:buSzPct val="100000"/>
              <a:buFont typeface="Arial" panose="020B0604020202020204" pitchFamily="34" charset="0"/>
              <a:buChar char="•"/>
              <a:tabLst>
                <a:tab pos="527685" algn="l"/>
                <a:tab pos="528320" algn="l"/>
              </a:tabLst>
            </a:pPr>
            <a:r>
              <a:rPr lang="en-US" sz="1500" spc="-5" dirty="0"/>
              <a:t>A division accomplished by order of</a:t>
            </a:r>
            <a:r>
              <a:rPr lang="en-US" sz="1500" spc="25" dirty="0"/>
              <a:t> </a:t>
            </a:r>
            <a:r>
              <a:rPr lang="en-US" sz="1500" spc="-5" dirty="0"/>
              <a:t>court</a:t>
            </a:r>
            <a:endParaRPr lang="en-US" sz="1500" dirty="0"/>
          </a:p>
          <a:p>
            <a:pPr marL="527685" marR="33020" indent="-228600" defTabSz="914400">
              <a:lnSpc>
                <a:spcPct val="110000"/>
              </a:lnSpc>
              <a:buClr>
                <a:schemeClr val="accent1"/>
              </a:buClr>
              <a:buSzPct val="100000"/>
              <a:buFont typeface="Arial" panose="020B0604020202020204" pitchFamily="34" charset="0"/>
              <a:buChar char="•"/>
              <a:tabLst>
                <a:tab pos="527685" algn="l"/>
                <a:tab pos="528320" algn="l"/>
              </a:tabLst>
            </a:pPr>
            <a:r>
              <a:rPr lang="en-US" sz="1500" spc="-5" dirty="0"/>
              <a:t>A division accomplished by gift to a person related to the  donor; (Spouse, parent, grandparent, brother, sister, child or grandchild related by blood, marriage or adoption) donor </a:t>
            </a:r>
            <a:r>
              <a:rPr lang="en-US" sz="1500" dirty="0"/>
              <a:t>had </a:t>
            </a:r>
            <a:r>
              <a:rPr lang="en-US" sz="1500" spc="-5" dirty="0"/>
              <a:t>property for 5 years prior to gift; if gift is  sold within 5 years to unrelated person then gift is </a:t>
            </a:r>
            <a:r>
              <a:rPr lang="en-US" sz="1500" dirty="0"/>
              <a:t>no </a:t>
            </a:r>
            <a:r>
              <a:rPr lang="en-US" sz="1500" spc="-5" dirty="0"/>
              <a:t>longer  exempt; gift cannot be more </a:t>
            </a:r>
            <a:r>
              <a:rPr lang="en-US" sz="1500" dirty="0"/>
              <a:t>than </a:t>
            </a:r>
            <a:r>
              <a:rPr lang="en-US" sz="1500" spc="-5" dirty="0"/>
              <a:t>½ assessed value of real  estate</a:t>
            </a:r>
            <a:endParaRPr lang="en-US" sz="1500" dirty="0"/>
          </a:p>
          <a:p>
            <a:pPr marL="527685" indent="-228600" defTabSz="914400">
              <a:lnSpc>
                <a:spcPct val="110000"/>
              </a:lnSpc>
              <a:buClr>
                <a:schemeClr val="accent1"/>
              </a:buClr>
              <a:buSzPct val="100000"/>
              <a:buFont typeface="Arial" panose="020B0604020202020204" pitchFamily="34" charset="0"/>
              <a:buChar char="•"/>
              <a:tabLst>
                <a:tab pos="527685" algn="l"/>
                <a:tab pos="528320" algn="l"/>
              </a:tabLst>
            </a:pPr>
            <a:r>
              <a:rPr lang="en-US" sz="1500" spc="-5" dirty="0"/>
              <a:t>A division accomplished by gift to a</a:t>
            </a:r>
            <a:r>
              <a:rPr lang="en-US" sz="1500" spc="10" dirty="0"/>
              <a:t> </a:t>
            </a:r>
            <a:r>
              <a:rPr lang="en-US" sz="1500" spc="-5" dirty="0"/>
              <a:t>municipality</a:t>
            </a:r>
            <a:endParaRPr lang="en-US" sz="1500" dirty="0"/>
          </a:p>
          <a:p>
            <a:pPr marL="527685" marR="5080" indent="-228600" defTabSz="914400">
              <a:lnSpc>
                <a:spcPct val="110000"/>
              </a:lnSpc>
              <a:buClr>
                <a:schemeClr val="accent1"/>
              </a:buClr>
              <a:buSzPct val="100000"/>
              <a:buFont typeface="Arial" panose="020B0604020202020204" pitchFamily="34" charset="0"/>
              <a:buChar char="•"/>
              <a:tabLst>
                <a:tab pos="527685" algn="l"/>
                <a:tab pos="528320" algn="l"/>
              </a:tabLst>
            </a:pPr>
            <a:r>
              <a:rPr lang="en-US" sz="1500" spc="-5" dirty="0"/>
              <a:t>A division accomplished by the transfer of land to abutting  landowners; if exempt land is transferred within 5 years  without all of the merged land then original transferred land  </a:t>
            </a:r>
            <a:r>
              <a:rPr lang="en-US" sz="1500" dirty="0"/>
              <a:t>no </a:t>
            </a:r>
            <a:r>
              <a:rPr lang="en-US" sz="1500" spc="-5" dirty="0"/>
              <a:t>longer</a:t>
            </a:r>
            <a:r>
              <a:rPr lang="en-US" sz="1500" spc="-35" dirty="0"/>
              <a:t> </a:t>
            </a:r>
            <a:r>
              <a:rPr lang="en-US" sz="1500" spc="-5" dirty="0"/>
              <a:t>exempt</a:t>
            </a:r>
          </a:p>
          <a:p>
            <a:pPr marL="527685" marR="5080" indent="-228600" defTabSz="914400">
              <a:lnSpc>
                <a:spcPct val="110000"/>
              </a:lnSpc>
              <a:buClr>
                <a:schemeClr val="accent1"/>
              </a:buClr>
              <a:buSzPct val="100000"/>
              <a:buFont typeface="Arial" panose="020B0604020202020204" pitchFamily="34" charset="0"/>
              <a:buChar char="•"/>
              <a:tabLst>
                <a:tab pos="527685" algn="l"/>
                <a:tab pos="528320" algn="l"/>
              </a:tabLst>
            </a:pPr>
            <a:r>
              <a:rPr lang="en-US" sz="1500" spc="-5" dirty="0"/>
              <a:t>An Out Sale lot accomplished before the subdivision however; the lot must be considered as part of the subdivision review just not numbered and reviewed for impacts.</a:t>
            </a:r>
          </a:p>
          <a:p>
            <a:pPr marL="527685" marR="5080" indent="-228600" defTabSz="914400">
              <a:lnSpc>
                <a:spcPct val="110000"/>
              </a:lnSpc>
              <a:buClr>
                <a:schemeClr val="accent1"/>
              </a:buClr>
              <a:buSzPct val="100000"/>
              <a:buFont typeface="Arial" panose="020B0604020202020204" pitchFamily="34" charset="0"/>
              <a:buChar char="•"/>
              <a:tabLst>
                <a:tab pos="527685" algn="l"/>
                <a:tab pos="528320" algn="l"/>
              </a:tabLst>
            </a:pPr>
            <a:endParaRPr lang="en-US" sz="1500" spc="-5" dirty="0"/>
          </a:p>
          <a:p>
            <a:pPr marL="527685" marR="5080" indent="-228600" defTabSz="914400">
              <a:lnSpc>
                <a:spcPct val="110000"/>
              </a:lnSpc>
              <a:buClr>
                <a:schemeClr val="accent1"/>
              </a:buClr>
              <a:buSzPct val="100000"/>
              <a:buFont typeface="Arial" panose="020B0604020202020204" pitchFamily="34" charset="0"/>
              <a:buChar char="•"/>
              <a:tabLst>
                <a:tab pos="527685" algn="l"/>
                <a:tab pos="528320" algn="l"/>
              </a:tabLst>
            </a:pPr>
            <a:r>
              <a:rPr lang="en-US" sz="1500" i="1" spc="-5" dirty="0"/>
              <a:t>See MRSA 30-A 4401</a:t>
            </a:r>
            <a:endParaRPr lang="en-US" sz="1500" i="1" dirty="0"/>
          </a:p>
        </p:txBody>
      </p:sp>
      <p:pic>
        <p:nvPicPr>
          <p:cNvPr id="9" name="Picture 8">
            <a:extLst>
              <a:ext uri="{FF2B5EF4-FFF2-40B4-BE49-F238E27FC236}">
                <a16:creationId xmlns:a16="http://schemas.microsoft.com/office/drawing/2014/main" id="{0D700D62-37F4-4D80-9B90-EE884F577D29}"/>
              </a:ext>
            </a:extLst>
          </p:cNvPr>
          <p:cNvPicPr>
            <a:picLocks noChangeAspect="1"/>
          </p:cNvPicPr>
          <p:nvPr/>
        </p:nvPicPr>
        <p:blipFill>
          <a:blip r:embed="rId2"/>
          <a:stretch>
            <a:fillRect/>
          </a:stretch>
        </p:blipFill>
        <p:spPr>
          <a:xfrm>
            <a:off x="7461461" y="5825534"/>
            <a:ext cx="1648265" cy="10313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046595"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662193" y="1905000"/>
            <a:ext cx="2045860" cy="4584527"/>
          </a:xfrm>
          <a:prstGeom prst="rect">
            <a:avLst/>
          </a:prstGeom>
        </p:spPr>
        <p:txBody>
          <a:bodyPr vert="horz" lIns="91440" tIns="45720" rIns="91440" bIns="45720" rtlCol="0" anchor="t">
            <a:normAutofit/>
          </a:bodyPr>
          <a:lstStyle/>
          <a:p>
            <a:pPr defTabSz="914400"/>
            <a:r>
              <a:rPr lang="en-US" sz="2200" b="0" i="0" kern="1200" cap="all" spc="-5" dirty="0">
                <a:solidFill>
                  <a:srgbClr val="FFFFFF"/>
                </a:solidFill>
                <a:effectLst/>
                <a:latin typeface="+mj-lt"/>
                <a:ea typeface="+mj-ea"/>
                <a:cs typeface="+mj-cs"/>
              </a:rPr>
              <a:t>What is NOT considered </a:t>
            </a:r>
            <a:r>
              <a:rPr lang="en-US" sz="2200" b="0" i="0" kern="1200" cap="all" dirty="0">
                <a:solidFill>
                  <a:srgbClr val="FFFFFF"/>
                </a:solidFill>
                <a:effectLst/>
                <a:latin typeface="+mj-lt"/>
                <a:ea typeface="+mj-ea"/>
                <a:cs typeface="+mj-cs"/>
              </a:rPr>
              <a:t>a</a:t>
            </a:r>
            <a:r>
              <a:rPr lang="en-US" sz="2200" b="0" i="0" kern="1200" cap="all" spc="-40" dirty="0">
                <a:solidFill>
                  <a:srgbClr val="FFFFFF"/>
                </a:solidFill>
                <a:effectLst/>
                <a:latin typeface="+mj-lt"/>
                <a:ea typeface="+mj-ea"/>
                <a:cs typeface="+mj-cs"/>
              </a:rPr>
              <a:t> </a:t>
            </a:r>
            <a:r>
              <a:rPr lang="en-US" sz="2200" b="0" i="0" kern="1200" cap="all" spc="-5" dirty="0">
                <a:solidFill>
                  <a:srgbClr val="FFFFFF"/>
                </a:solidFill>
                <a:effectLst/>
                <a:latin typeface="+mj-lt"/>
                <a:ea typeface="+mj-ea"/>
                <a:cs typeface="+mj-cs"/>
              </a:rPr>
              <a:t>Subdivision?</a:t>
            </a:r>
          </a:p>
          <a:p>
            <a:pPr marL="83185" defTabSz="914400"/>
            <a:r>
              <a:rPr lang="en-US" sz="2200" b="0" i="0" kern="1200" cap="all" dirty="0">
                <a:solidFill>
                  <a:srgbClr val="FFFFFF"/>
                </a:solidFill>
                <a:effectLst/>
                <a:latin typeface="+mj-lt"/>
                <a:ea typeface="+mj-ea"/>
                <a:cs typeface="+mj-cs"/>
              </a:rPr>
              <a:t>30-A </a:t>
            </a:r>
            <a:r>
              <a:rPr lang="en-US" sz="2200" b="0" i="0" kern="1200" cap="all" spc="-10" dirty="0">
                <a:solidFill>
                  <a:srgbClr val="FFFFFF"/>
                </a:solidFill>
                <a:effectLst/>
                <a:latin typeface="+mj-lt"/>
                <a:ea typeface="+mj-ea"/>
                <a:cs typeface="+mj-cs"/>
              </a:rPr>
              <a:t>M.R.S.A.</a:t>
            </a:r>
            <a:r>
              <a:rPr lang="en-US" sz="2200" b="0" i="0" kern="1200" cap="all" spc="10" dirty="0">
                <a:solidFill>
                  <a:srgbClr val="FFFFFF"/>
                </a:solidFill>
                <a:effectLst/>
                <a:latin typeface="+mj-lt"/>
                <a:ea typeface="+mj-ea"/>
                <a:cs typeface="+mj-cs"/>
              </a:rPr>
              <a:t> </a:t>
            </a:r>
            <a:r>
              <a:rPr lang="en-US" sz="2200" b="0" i="0" kern="1200" cap="all" dirty="0">
                <a:solidFill>
                  <a:srgbClr val="FFFFFF"/>
                </a:solidFill>
                <a:effectLst/>
                <a:latin typeface="+mj-lt"/>
                <a:ea typeface="+mj-ea"/>
                <a:cs typeface="+mj-cs"/>
              </a:rPr>
              <a:t>§4401.4.</a:t>
            </a:r>
          </a:p>
        </p:txBody>
      </p:sp>
      <p:sp>
        <p:nvSpPr>
          <p:cNvPr id="3" name="object 3"/>
          <p:cNvSpPr txBox="1"/>
          <p:nvPr/>
        </p:nvSpPr>
        <p:spPr>
          <a:xfrm>
            <a:off x="3529195" y="1240077"/>
            <a:ext cx="4526120" cy="4916465"/>
          </a:xfrm>
          <a:prstGeom prst="rect">
            <a:avLst/>
          </a:prstGeom>
        </p:spPr>
        <p:txBody>
          <a:bodyPr vert="horz" lIns="91440" tIns="45720" rIns="91440" bIns="45720" rtlCol="0" anchor="t">
            <a:normAutofit/>
          </a:bodyPr>
          <a:lstStyle/>
          <a:p>
            <a:pPr marL="527685" marR="5080" indent="-228600" defTabSz="914400">
              <a:lnSpc>
                <a:spcPct val="110000"/>
              </a:lnSpc>
              <a:spcBef>
                <a:spcPts val="100"/>
              </a:spcBef>
              <a:buClr>
                <a:schemeClr val="accent1"/>
              </a:buClr>
              <a:buSzPct val="100000"/>
              <a:buFont typeface="Arial" panose="020B0604020202020204" pitchFamily="34" charset="0"/>
              <a:buChar char="•"/>
              <a:tabLst>
                <a:tab pos="527685" algn="l"/>
                <a:tab pos="528320" algn="l"/>
              </a:tabLst>
            </a:pPr>
            <a:r>
              <a:rPr lang="en-US" spc="-5" dirty="0"/>
              <a:t>Leased dwelling units </a:t>
            </a:r>
            <a:r>
              <a:rPr lang="en-US" dirty="0"/>
              <a:t>are </a:t>
            </a:r>
            <a:r>
              <a:rPr lang="en-US" spc="-5" dirty="0"/>
              <a:t>not </a:t>
            </a:r>
            <a:r>
              <a:rPr lang="en-US" dirty="0"/>
              <a:t>subject </a:t>
            </a:r>
            <a:r>
              <a:rPr lang="en-US" spc="-5" dirty="0"/>
              <a:t>to subdivision  review if municipal reviewing authority has determined  that other review exists </a:t>
            </a:r>
            <a:r>
              <a:rPr lang="en-US" dirty="0"/>
              <a:t>at </a:t>
            </a:r>
            <a:r>
              <a:rPr lang="en-US" spc="-5" dirty="0"/>
              <a:t>least </a:t>
            </a:r>
            <a:r>
              <a:rPr lang="en-US" dirty="0"/>
              <a:t>as </a:t>
            </a:r>
            <a:r>
              <a:rPr lang="en-US" spc="-5" dirty="0"/>
              <a:t>stringent </a:t>
            </a:r>
            <a:r>
              <a:rPr lang="en-US" dirty="0"/>
              <a:t>as  </a:t>
            </a:r>
            <a:r>
              <a:rPr lang="en-US" spc="-5" dirty="0"/>
              <a:t>subdivision review </a:t>
            </a:r>
            <a:r>
              <a:rPr lang="en-US" dirty="0"/>
              <a:t>– </a:t>
            </a:r>
            <a:r>
              <a:rPr lang="en-US" spc="-5" dirty="0"/>
              <a:t>sometimes multifamily housing is  reviewed under local Site Plan Review Ordinance</a:t>
            </a:r>
            <a:endParaRPr lang="en-US" dirty="0"/>
          </a:p>
          <a:p>
            <a:pPr marL="527685" marR="70485" indent="-228600" defTabSz="914400">
              <a:lnSpc>
                <a:spcPct val="110000"/>
              </a:lnSpc>
              <a:buClr>
                <a:schemeClr val="accent1"/>
              </a:buClr>
              <a:buSzPct val="100000"/>
              <a:buFont typeface="Arial" panose="020B0604020202020204" pitchFamily="34" charset="0"/>
              <a:buChar char="•"/>
              <a:tabLst>
                <a:tab pos="527685" algn="l"/>
                <a:tab pos="528320" algn="l"/>
              </a:tabLst>
            </a:pPr>
            <a:r>
              <a:rPr lang="en-US" dirty="0"/>
              <a:t>A </a:t>
            </a:r>
            <a:r>
              <a:rPr lang="en-US" spc="-5" dirty="0"/>
              <a:t>municipality </a:t>
            </a:r>
            <a:r>
              <a:rPr lang="en-US" dirty="0"/>
              <a:t>may </a:t>
            </a:r>
            <a:r>
              <a:rPr lang="en-US" spc="-5" dirty="0"/>
              <a:t>expand definition of subdivision to  include </a:t>
            </a:r>
            <a:r>
              <a:rPr lang="en-US" dirty="0"/>
              <a:t>commercial </a:t>
            </a:r>
            <a:r>
              <a:rPr lang="en-US" spc="-5" dirty="0"/>
              <a:t>or industrial</a:t>
            </a:r>
            <a:r>
              <a:rPr lang="en-US" spc="15" dirty="0"/>
              <a:t> </a:t>
            </a:r>
            <a:r>
              <a:rPr lang="en-US" dirty="0"/>
              <a:t>uses</a:t>
            </a:r>
          </a:p>
          <a:p>
            <a:pPr marL="527685" marR="107314" indent="-228600" defTabSz="914400">
              <a:lnSpc>
                <a:spcPct val="110000"/>
              </a:lnSpc>
              <a:buClr>
                <a:schemeClr val="accent1"/>
              </a:buClr>
              <a:buSzPct val="100000"/>
              <a:buFont typeface="Arial" panose="020B0604020202020204" pitchFamily="34" charset="0"/>
              <a:buChar char="•"/>
              <a:tabLst>
                <a:tab pos="527685" algn="l"/>
                <a:tab pos="528320" algn="l"/>
              </a:tabLst>
            </a:pPr>
            <a:r>
              <a:rPr lang="en-US" dirty="0"/>
              <a:t>The </a:t>
            </a:r>
            <a:r>
              <a:rPr lang="en-US" spc="-5" dirty="0"/>
              <a:t>grant of </a:t>
            </a:r>
            <a:r>
              <a:rPr lang="en-US" dirty="0"/>
              <a:t>a </a:t>
            </a:r>
            <a:r>
              <a:rPr lang="en-US" spc="-5" dirty="0"/>
              <a:t>bona fide security interest in </a:t>
            </a:r>
            <a:r>
              <a:rPr lang="en-US" dirty="0"/>
              <a:t>an </a:t>
            </a:r>
            <a:r>
              <a:rPr lang="en-US" spc="-5" dirty="0"/>
              <a:t>entire lot  that has </a:t>
            </a:r>
            <a:r>
              <a:rPr lang="en-US" dirty="0"/>
              <a:t>been </a:t>
            </a:r>
            <a:r>
              <a:rPr lang="en-US" spc="-5" dirty="0"/>
              <a:t>exempted from subdivision review, does  not create </a:t>
            </a:r>
            <a:r>
              <a:rPr lang="en-US" dirty="0"/>
              <a:t>a </a:t>
            </a:r>
            <a:r>
              <a:rPr lang="en-US" spc="-5" dirty="0"/>
              <a:t>lot for purposes of subdivision</a:t>
            </a:r>
            <a:r>
              <a:rPr lang="en-US" spc="30" dirty="0"/>
              <a:t> </a:t>
            </a:r>
            <a:r>
              <a:rPr lang="en-US" spc="-5" dirty="0"/>
              <a:t>review</a:t>
            </a:r>
            <a:endParaRPr lang="en-US" dirty="0"/>
          </a:p>
        </p:txBody>
      </p:sp>
      <p:pic>
        <p:nvPicPr>
          <p:cNvPr id="8" name="Picture 7">
            <a:extLst>
              <a:ext uri="{FF2B5EF4-FFF2-40B4-BE49-F238E27FC236}">
                <a16:creationId xmlns:a16="http://schemas.microsoft.com/office/drawing/2014/main" id="{3CB74133-ABF5-4995-9A5C-802CFD6ECFF1}"/>
              </a:ext>
            </a:extLst>
          </p:cNvPr>
          <p:cNvPicPr>
            <a:picLocks noChangeAspect="1"/>
          </p:cNvPicPr>
          <p:nvPr/>
        </p:nvPicPr>
        <p:blipFill>
          <a:blip r:embed="rId2"/>
          <a:stretch>
            <a:fillRect/>
          </a:stretch>
        </p:blipFill>
        <p:spPr>
          <a:xfrm>
            <a:off x="7461738" y="5824603"/>
            <a:ext cx="1682035" cy="1052531"/>
          </a:xfrm>
          <a:prstGeom prst="rect">
            <a:avLst/>
          </a:prstGeom>
        </p:spPr>
      </p:pic>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178</TotalTime>
  <Words>1687</Words>
  <Application>Microsoft Office PowerPoint</Application>
  <PresentationFormat>On-screen Show (4:3)</PresentationFormat>
  <Paragraphs>241</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Book Antiqua</vt:lpstr>
      <vt:lpstr>Calibri</vt:lpstr>
      <vt:lpstr>Gill Sans MT</vt:lpstr>
      <vt:lpstr>Kreon</vt:lpstr>
      <vt:lpstr>Times New Roman</vt:lpstr>
      <vt:lpstr>Verdana</vt:lpstr>
      <vt:lpstr>Gallery</vt:lpstr>
      <vt:lpstr>Subdivisions &amp; Subdivision Law</vt:lpstr>
      <vt:lpstr>PowerPoint Presentation</vt:lpstr>
      <vt:lpstr>What is a Subdivision</vt:lpstr>
      <vt:lpstr>How does one create a subdivision? </vt:lpstr>
      <vt:lpstr>PowerPoint Presentation</vt:lpstr>
      <vt:lpstr>3 Unit Apartment</vt:lpstr>
      <vt:lpstr>20 Unit Apartment</vt:lpstr>
      <vt:lpstr>What is NOT considered a Subdivision? 30-A M.R.S.A. §4401.4.D.  </vt:lpstr>
      <vt:lpstr>What is NOT considered a Subdivision? 30-A M.R.S.A. §4401.4.</vt:lpstr>
      <vt:lpstr>Exceptions to Subdivision law 30-A M.R.S.A. §4402.</vt:lpstr>
      <vt:lpstr>Subdivision law exists to help people maintain their  communities</vt:lpstr>
      <vt:lpstr>PowerPoint Presentation</vt:lpstr>
      <vt:lpstr>PowerPoint Presentation</vt:lpstr>
      <vt:lpstr>PowerPoint Presentation</vt:lpstr>
      <vt:lpstr>PowerPoint Presentation</vt:lpstr>
      <vt:lpstr>PowerPoint Presentation</vt:lpstr>
      <vt:lpstr>What is a Tract or  Parcel of land? 30-A M.R.S.A. §4401.6.</vt:lpstr>
      <vt:lpstr>What is subdivision law?</vt:lpstr>
      <vt:lpstr>Do Municipalities Collaborate on Subdivision? </vt:lpstr>
      <vt:lpstr>Standards to Approve a Subdivision by for your Notice of Decision </vt:lpstr>
      <vt:lpstr>Other Interesting Tidbits</vt:lpstr>
      <vt:lpstr>Links you should be aware of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subdivision law?</dc:title>
  <dc:creator>ljfeldman@SMRPC.LOCAL</dc:creator>
  <cp:lastModifiedBy>ljfeldman@SMRPC.LOCAL</cp:lastModifiedBy>
  <cp:revision>50</cp:revision>
  <dcterms:created xsi:type="dcterms:W3CDTF">2020-09-30T12:23:29Z</dcterms:created>
  <dcterms:modified xsi:type="dcterms:W3CDTF">2023-10-20T10:53:56Z</dcterms:modified>
</cp:coreProperties>
</file>