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7" r:id="rId2"/>
    <p:sldId id="312" r:id="rId3"/>
    <p:sldId id="333" r:id="rId4"/>
    <p:sldId id="334" r:id="rId5"/>
    <p:sldId id="335" r:id="rId6"/>
    <p:sldId id="325" r:id="rId7"/>
    <p:sldId id="327" r:id="rId8"/>
    <p:sldId id="337" r:id="rId9"/>
    <p:sldId id="338" r:id="rId10"/>
    <p:sldId id="259" r:id="rId11"/>
    <p:sldId id="339" r:id="rId12"/>
    <p:sldId id="336" r:id="rId13"/>
    <p:sldId id="340" r:id="rId14"/>
    <p:sldId id="341" r:id="rId15"/>
    <p:sldId id="342" r:id="rId16"/>
    <p:sldId id="343" r:id="rId17"/>
    <p:sldId id="328" r:id="rId18"/>
    <p:sldId id="329" r:id="rId19"/>
    <p:sldId id="330" r:id="rId20"/>
    <p:sldId id="331" r:id="rId21"/>
    <p:sldId id="332" r:id="rId22"/>
    <p:sldId id="344" r:id="rId23"/>
    <p:sldId id="34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B3826-12A5-4019-92AF-8C33642E26B7}"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9289-0037-423B-8765-C8207DE2E51F}" type="slidenum">
              <a:rPr lang="en-US" smtClean="0"/>
              <a:t>‹#›</a:t>
            </a:fld>
            <a:endParaRPr lang="en-US"/>
          </a:p>
        </p:txBody>
      </p:sp>
    </p:spTree>
    <p:extLst>
      <p:ext uri="{BB962C8B-B14F-4D97-AF65-F5344CB8AC3E}">
        <p14:creationId xmlns:p14="http://schemas.microsoft.com/office/powerpoint/2010/main" val="112992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6</a:t>
            </a:fld>
            <a:endParaRPr lang="en-US"/>
          </a:p>
        </p:txBody>
      </p:sp>
    </p:spTree>
    <p:extLst>
      <p:ext uri="{BB962C8B-B14F-4D97-AF65-F5344CB8AC3E}">
        <p14:creationId xmlns:p14="http://schemas.microsoft.com/office/powerpoint/2010/main" val="61259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7</a:t>
            </a:fld>
            <a:endParaRPr lang="en-US"/>
          </a:p>
        </p:txBody>
      </p:sp>
    </p:spTree>
    <p:extLst>
      <p:ext uri="{BB962C8B-B14F-4D97-AF65-F5344CB8AC3E}">
        <p14:creationId xmlns:p14="http://schemas.microsoft.com/office/powerpoint/2010/main" val="337551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8</a:t>
            </a:fld>
            <a:endParaRPr lang="en-US"/>
          </a:p>
        </p:txBody>
      </p:sp>
    </p:spTree>
    <p:extLst>
      <p:ext uri="{BB962C8B-B14F-4D97-AF65-F5344CB8AC3E}">
        <p14:creationId xmlns:p14="http://schemas.microsoft.com/office/powerpoint/2010/main" val="390533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9</a:t>
            </a:fld>
            <a:endParaRPr lang="en-US"/>
          </a:p>
        </p:txBody>
      </p:sp>
    </p:spTree>
    <p:extLst>
      <p:ext uri="{BB962C8B-B14F-4D97-AF65-F5344CB8AC3E}">
        <p14:creationId xmlns:p14="http://schemas.microsoft.com/office/powerpoint/2010/main" val="283539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12</a:t>
            </a:fld>
            <a:endParaRPr lang="en-US"/>
          </a:p>
        </p:txBody>
      </p:sp>
    </p:spTree>
    <p:extLst>
      <p:ext uri="{BB962C8B-B14F-4D97-AF65-F5344CB8AC3E}">
        <p14:creationId xmlns:p14="http://schemas.microsoft.com/office/powerpoint/2010/main" val="73193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13</a:t>
            </a:fld>
            <a:endParaRPr lang="en-US"/>
          </a:p>
        </p:txBody>
      </p:sp>
    </p:spTree>
    <p:extLst>
      <p:ext uri="{BB962C8B-B14F-4D97-AF65-F5344CB8AC3E}">
        <p14:creationId xmlns:p14="http://schemas.microsoft.com/office/powerpoint/2010/main" val="348936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14</a:t>
            </a:fld>
            <a:endParaRPr lang="en-US"/>
          </a:p>
        </p:txBody>
      </p:sp>
    </p:spTree>
    <p:extLst>
      <p:ext uri="{BB962C8B-B14F-4D97-AF65-F5344CB8AC3E}">
        <p14:creationId xmlns:p14="http://schemas.microsoft.com/office/powerpoint/2010/main" val="239994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15</a:t>
            </a:fld>
            <a:endParaRPr lang="en-US"/>
          </a:p>
        </p:txBody>
      </p:sp>
    </p:spTree>
    <p:extLst>
      <p:ext uri="{BB962C8B-B14F-4D97-AF65-F5344CB8AC3E}">
        <p14:creationId xmlns:p14="http://schemas.microsoft.com/office/powerpoint/2010/main" val="150392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19289-0037-423B-8765-C8207DE2E51F}" type="slidenum">
              <a:rPr lang="en-US" smtClean="0"/>
              <a:t>16</a:t>
            </a:fld>
            <a:endParaRPr lang="en-US"/>
          </a:p>
        </p:txBody>
      </p:sp>
    </p:spTree>
    <p:extLst>
      <p:ext uri="{BB962C8B-B14F-4D97-AF65-F5344CB8AC3E}">
        <p14:creationId xmlns:p14="http://schemas.microsoft.com/office/powerpoint/2010/main" val="343620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0AB707-72F8-48E9-B9AC-BC888B6FA8D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13825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AB707-72F8-48E9-B9AC-BC888B6FA8D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13868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AB707-72F8-48E9-B9AC-BC888B6FA8D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26604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AB707-72F8-48E9-B9AC-BC888B6FA8D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369326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AB707-72F8-48E9-B9AC-BC888B6FA8D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192772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0AB707-72F8-48E9-B9AC-BC888B6FA8D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353353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0AB707-72F8-48E9-B9AC-BC888B6FA8DD}"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33874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AB707-72F8-48E9-B9AC-BC888B6FA8DD}"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384743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B707-72F8-48E9-B9AC-BC888B6FA8DD}"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385315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AB707-72F8-48E9-B9AC-BC888B6FA8D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424716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AB707-72F8-48E9-B9AC-BC888B6FA8D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EDED-CF4B-48E2-98EA-20C21B3C8A7B}" type="slidenum">
              <a:rPr lang="en-US" smtClean="0"/>
              <a:t>‹#›</a:t>
            </a:fld>
            <a:endParaRPr lang="en-US"/>
          </a:p>
        </p:txBody>
      </p:sp>
    </p:spTree>
    <p:extLst>
      <p:ext uri="{BB962C8B-B14F-4D97-AF65-F5344CB8AC3E}">
        <p14:creationId xmlns:p14="http://schemas.microsoft.com/office/powerpoint/2010/main" val="1690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880AB707-72F8-48E9-B9AC-BC888B6FA8DD}"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F2FCEDED-CF4B-48E2-98EA-20C21B3C8A7B}" type="slidenum">
              <a:rPr lang="en-US" smtClean="0"/>
              <a:t>‹#›</a:t>
            </a:fld>
            <a:endParaRPr lang="en-US"/>
          </a:p>
        </p:txBody>
      </p:sp>
    </p:spTree>
    <p:extLst>
      <p:ext uri="{BB962C8B-B14F-4D97-AF65-F5344CB8AC3E}">
        <p14:creationId xmlns:p14="http://schemas.microsoft.com/office/powerpoint/2010/main" val="31019682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p:txBody>
          <a:bodyPr>
            <a:normAutofit fontScale="90000"/>
          </a:bodyPr>
          <a:lstStyle/>
          <a:p>
            <a:r>
              <a:rPr lang="en-US" dirty="0"/>
              <a:t>State of Maine </a:t>
            </a:r>
            <a:br>
              <a:rPr lang="en-US" dirty="0"/>
            </a:br>
            <a:r>
              <a:rPr lang="en-US" dirty="0"/>
              <a:t>Dog Licensing Database:</a:t>
            </a:r>
            <a:br>
              <a:rPr lang="en-US" dirty="0"/>
            </a:br>
            <a:r>
              <a:rPr lang="en-US"/>
              <a:t>Monthly 2025 Reports to AWP</a:t>
            </a:r>
            <a:endParaRPr lang="en-US" dirty="0"/>
          </a:p>
        </p:txBody>
      </p:sp>
      <p:pic>
        <p:nvPicPr>
          <p:cNvPr id="6" name="Picture 5" descr="A logo of a state&#10;&#10;Description automatically generated">
            <a:extLst>
              <a:ext uri="{FF2B5EF4-FFF2-40B4-BE49-F238E27FC236}">
                <a16:creationId xmlns:a16="http://schemas.microsoft.com/office/drawing/2014/main" id="{AF3632BB-DD49-EAA2-AD4B-F06AB6A84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429000"/>
            <a:ext cx="6096000" cy="3190240"/>
          </a:xfrm>
          <a:prstGeom prst="rect">
            <a:avLst/>
          </a:prstGeom>
        </p:spPr>
      </p:pic>
    </p:spTree>
    <p:extLst>
      <p:ext uri="{BB962C8B-B14F-4D97-AF65-F5344CB8AC3E}">
        <p14:creationId xmlns:p14="http://schemas.microsoft.com/office/powerpoint/2010/main" val="44168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745973" y="352329"/>
            <a:ext cx="4905797" cy="6291662"/>
          </a:xfrm>
        </p:spPr>
        <p:txBody>
          <a:bodyPr vert="horz" lIns="91440" tIns="45720" rIns="91440" bIns="45720" rtlCol="0" anchor="ctr">
            <a:normAutofit/>
          </a:bodyPr>
          <a:lstStyle/>
          <a:p>
            <a:pPr algn="ctr"/>
            <a:r>
              <a:rPr lang="en-US" sz="2000" dirty="0"/>
              <a:t>You will see the types of licenses you sold, and how many of each.  </a:t>
            </a:r>
            <a:br>
              <a:rPr lang="en-US" sz="2000" dirty="0"/>
            </a:br>
            <a:br>
              <a:rPr lang="en-US" sz="2000" dirty="0"/>
            </a:br>
            <a:r>
              <a:rPr lang="en-US" sz="2000" dirty="0"/>
              <a:t>In this report YES means the animal is spayed/neutered, NO means it is not. </a:t>
            </a:r>
            <a:br>
              <a:rPr lang="en-US" sz="2000" dirty="0"/>
            </a:br>
            <a:br>
              <a:rPr lang="en-US" sz="2000" dirty="0"/>
            </a:br>
            <a:r>
              <a:rPr lang="en-US" sz="2000" dirty="0"/>
              <a:t>So Pretend Municipality sold:</a:t>
            </a:r>
            <a:br>
              <a:rPr lang="en-US" sz="2000" dirty="0"/>
            </a:br>
            <a:r>
              <a:rPr lang="en-US" sz="2000" dirty="0"/>
              <a:t> 3 unaltered licenses</a:t>
            </a:r>
            <a:br>
              <a:rPr lang="en-US" sz="2000" dirty="0"/>
            </a:br>
            <a:r>
              <a:rPr lang="en-US" sz="2000" dirty="0"/>
              <a:t>4 altered licenses</a:t>
            </a:r>
            <a:br>
              <a:rPr lang="en-US" sz="2000" dirty="0"/>
            </a:br>
            <a:r>
              <a:rPr lang="en-US" sz="2000" dirty="0"/>
              <a:t>1 Dangerous dog license</a:t>
            </a:r>
            <a:br>
              <a:rPr lang="en-US" sz="2000" dirty="0"/>
            </a:br>
            <a:r>
              <a:rPr lang="en-US" sz="2000" dirty="0"/>
              <a:t>1 Kennel license</a:t>
            </a:r>
            <a:br>
              <a:rPr lang="en-US" sz="2000" dirty="0"/>
            </a:br>
            <a:r>
              <a:rPr lang="en-US" sz="2000" dirty="0"/>
              <a:t>4 No-fee licenses (service dogs, law enforcement k9s or search and rescue dogs)</a:t>
            </a:r>
            <a:br>
              <a:rPr lang="en-US" sz="2000" dirty="0"/>
            </a:br>
            <a:br>
              <a:rPr lang="en-US" sz="2000" dirty="0"/>
            </a:br>
            <a:br>
              <a:rPr lang="en-US" sz="2000" dirty="0"/>
            </a:br>
            <a:r>
              <a:rPr lang="en-US" sz="2000" i="0" dirty="0">
                <a:effectLst/>
                <a:latin typeface="Roboto Condensed" panose="02000000000000000000" pitchFamily="2" charset="0"/>
              </a:rPr>
              <a:t>To make this a PDF or another format click on the floppy disc icon at the top.</a:t>
            </a:r>
            <a:br>
              <a:rPr lang="en-US" sz="2000" dirty="0"/>
            </a:br>
            <a:endParaRPr lang="en-US" sz="20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80E6268C-1807-F202-B562-9F62AFED78B9}"/>
              </a:ext>
            </a:extLst>
          </p:cNvPr>
          <p:cNvPicPr>
            <a:picLocks noChangeAspect="1"/>
          </p:cNvPicPr>
          <p:nvPr/>
        </p:nvPicPr>
        <p:blipFill>
          <a:blip r:embed="rId2"/>
          <a:stretch>
            <a:fillRect/>
          </a:stretch>
        </p:blipFill>
        <p:spPr>
          <a:xfrm>
            <a:off x="6338116" y="556610"/>
            <a:ext cx="5638509" cy="6186791"/>
          </a:xfrm>
          <a:prstGeom prst="rect">
            <a:avLst/>
          </a:prstGeom>
        </p:spPr>
      </p:pic>
      <p:sp>
        <p:nvSpPr>
          <p:cNvPr id="5" name="Rectangle 4">
            <a:extLst>
              <a:ext uri="{FF2B5EF4-FFF2-40B4-BE49-F238E27FC236}">
                <a16:creationId xmlns:a16="http://schemas.microsoft.com/office/drawing/2014/main" id="{0C0F7D81-D06E-24AC-697D-4E2199D37AFB}"/>
              </a:ext>
            </a:extLst>
          </p:cNvPr>
          <p:cNvSpPr/>
          <p:nvPr/>
        </p:nvSpPr>
        <p:spPr>
          <a:xfrm>
            <a:off x="9775767" y="556610"/>
            <a:ext cx="349135" cy="3491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56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745973" y="352329"/>
            <a:ext cx="3942759" cy="6291662"/>
          </a:xfrm>
        </p:spPr>
        <p:txBody>
          <a:bodyPr vert="horz" lIns="91440" tIns="45720" rIns="91440" bIns="45720" rtlCol="0" anchor="ctr">
            <a:normAutofit/>
          </a:bodyPr>
          <a:lstStyle/>
          <a:p>
            <a:pPr algn="ctr"/>
            <a:r>
              <a:rPr lang="en-US" sz="2200" dirty="0"/>
              <a:t>Use the information pulled in License: Crosstab report along with your out of system license sales to prepare your Monthly Dog License Report</a:t>
            </a:r>
            <a:br>
              <a:rPr lang="en-US" sz="2200" dirty="0"/>
            </a:br>
            <a:endParaRPr lang="en-US" sz="22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F4028D66-C0B4-9393-B99A-DB8D82808A99}"/>
              </a:ext>
            </a:extLst>
          </p:cNvPr>
          <p:cNvPicPr>
            <a:picLocks noChangeAspect="1"/>
          </p:cNvPicPr>
          <p:nvPr/>
        </p:nvPicPr>
        <p:blipFill>
          <a:blip r:embed="rId2"/>
          <a:stretch>
            <a:fillRect/>
          </a:stretch>
        </p:blipFill>
        <p:spPr>
          <a:xfrm>
            <a:off x="4859220" y="525293"/>
            <a:ext cx="7241863" cy="6206247"/>
          </a:xfrm>
          <a:prstGeom prst="rect">
            <a:avLst/>
          </a:prstGeom>
        </p:spPr>
      </p:pic>
    </p:spTree>
    <p:extLst>
      <p:ext uri="{BB962C8B-B14F-4D97-AF65-F5344CB8AC3E}">
        <p14:creationId xmlns:p14="http://schemas.microsoft.com/office/powerpoint/2010/main" val="212842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fontScale="90000"/>
          </a:bodyPr>
          <a:lstStyle/>
          <a:p>
            <a:r>
              <a:rPr lang="en-US" sz="2000" b="1" dirty="0">
                <a:latin typeface="Roboto Condensed" panose="02000000000000000000" pitchFamily="2" charset="0"/>
              </a:rPr>
              <a:t>For Municipalities that have ONLY and ALL current month sales in the new system AND have been diligent about submitting receipts: </a:t>
            </a:r>
            <a:br>
              <a:rPr lang="en-US" sz="2000" b="1" dirty="0">
                <a:latin typeface="Roboto Condensed" panose="02000000000000000000" pitchFamily="2" charset="0"/>
              </a:rPr>
            </a:br>
            <a:r>
              <a:rPr lang="en-US" sz="2000" b="1" dirty="0">
                <a:latin typeface="Roboto Condensed" panose="02000000000000000000" pitchFamily="2" charset="0"/>
              </a:rPr>
              <a:t>CLICK on FINANCE</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1850FC2E-D750-7D2A-143E-9A8AF553DE87}"/>
              </a:ext>
            </a:extLst>
          </p:cNvPr>
          <p:cNvPicPr>
            <a:picLocks noChangeAspect="1"/>
          </p:cNvPicPr>
          <p:nvPr/>
        </p:nvPicPr>
        <p:blipFill>
          <a:blip r:embed="rId3"/>
          <a:stretch>
            <a:fillRect/>
          </a:stretch>
        </p:blipFill>
        <p:spPr>
          <a:xfrm>
            <a:off x="1963326" y="1615414"/>
            <a:ext cx="8853180" cy="5090214"/>
          </a:xfrm>
          <a:prstGeom prst="rect">
            <a:avLst/>
          </a:prstGeom>
        </p:spPr>
      </p:pic>
      <p:sp>
        <p:nvSpPr>
          <p:cNvPr id="8" name="Oval 7">
            <a:extLst>
              <a:ext uri="{FF2B5EF4-FFF2-40B4-BE49-F238E27FC236}">
                <a16:creationId xmlns:a16="http://schemas.microsoft.com/office/drawing/2014/main" id="{007EDE08-49BA-363C-5C00-D60FD7676597}"/>
              </a:ext>
            </a:extLst>
          </p:cNvPr>
          <p:cNvSpPr/>
          <p:nvPr/>
        </p:nvSpPr>
        <p:spPr>
          <a:xfrm>
            <a:off x="2279986" y="5156190"/>
            <a:ext cx="795723" cy="5047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81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a:bodyPr>
          <a:lstStyle/>
          <a:p>
            <a:r>
              <a:rPr lang="en-US" sz="2000" b="1" dirty="0">
                <a:latin typeface="Roboto Condensed" panose="02000000000000000000" pitchFamily="2" charset="0"/>
              </a:rPr>
              <a:t>Select the Receipt: Revenue report</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5" name="Picture 4">
            <a:extLst>
              <a:ext uri="{FF2B5EF4-FFF2-40B4-BE49-F238E27FC236}">
                <a16:creationId xmlns:a16="http://schemas.microsoft.com/office/drawing/2014/main" id="{E8B45059-3427-5A1A-5E9E-9575E5F0786D}"/>
              </a:ext>
            </a:extLst>
          </p:cNvPr>
          <p:cNvPicPr>
            <a:picLocks noChangeAspect="1"/>
          </p:cNvPicPr>
          <p:nvPr/>
        </p:nvPicPr>
        <p:blipFill>
          <a:blip r:embed="rId3"/>
          <a:stretch>
            <a:fillRect/>
          </a:stretch>
        </p:blipFill>
        <p:spPr>
          <a:xfrm>
            <a:off x="2814179" y="1816708"/>
            <a:ext cx="6563641" cy="4839375"/>
          </a:xfrm>
          <a:prstGeom prst="rect">
            <a:avLst/>
          </a:prstGeom>
        </p:spPr>
      </p:pic>
      <p:sp>
        <p:nvSpPr>
          <p:cNvPr id="6" name="Oval 5">
            <a:extLst>
              <a:ext uri="{FF2B5EF4-FFF2-40B4-BE49-F238E27FC236}">
                <a16:creationId xmlns:a16="http://schemas.microsoft.com/office/drawing/2014/main" id="{7C38A4AC-9797-17F4-5F2D-68779ECDCEC3}"/>
              </a:ext>
            </a:extLst>
          </p:cNvPr>
          <p:cNvSpPr/>
          <p:nvPr/>
        </p:nvSpPr>
        <p:spPr>
          <a:xfrm>
            <a:off x="2901043" y="5075716"/>
            <a:ext cx="2502230" cy="5769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8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fontScale="90000"/>
          </a:bodyPr>
          <a:lstStyle/>
          <a:p>
            <a:r>
              <a:rPr lang="en-US" sz="2200" b="1" i="0" dirty="0">
                <a:effectLst/>
                <a:latin typeface="Roboto Condensed" panose="02000000000000000000" pitchFamily="2" charset="0"/>
              </a:rPr>
              <a:t>Enter the dates you are wishing to pull data from.</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Select your municipality’s CASH DRAWER</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Group By 1= Item name ,  Group By 2= Account Code, Detail/Summary=Summary</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Click Submit</a:t>
            </a:r>
            <a:br>
              <a:rPr lang="en-US" sz="2200" b="1" i="0" dirty="0">
                <a:effectLst/>
                <a:latin typeface="Roboto Condensed" panose="02000000000000000000" pitchFamily="2" charset="0"/>
              </a:rPr>
            </a:b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DDC633F8-9AAA-C630-AEFA-11B7C1685D35}"/>
              </a:ext>
            </a:extLst>
          </p:cNvPr>
          <p:cNvPicPr>
            <a:picLocks noChangeAspect="1"/>
          </p:cNvPicPr>
          <p:nvPr/>
        </p:nvPicPr>
        <p:blipFill>
          <a:blip r:embed="rId3"/>
          <a:stretch>
            <a:fillRect/>
          </a:stretch>
        </p:blipFill>
        <p:spPr>
          <a:xfrm>
            <a:off x="2665378" y="1338296"/>
            <a:ext cx="7263957" cy="5432835"/>
          </a:xfrm>
          <a:prstGeom prst="rect">
            <a:avLst/>
          </a:prstGeom>
        </p:spPr>
      </p:pic>
    </p:spTree>
    <p:extLst>
      <p:ext uri="{BB962C8B-B14F-4D97-AF65-F5344CB8AC3E}">
        <p14:creationId xmlns:p14="http://schemas.microsoft.com/office/powerpoint/2010/main" val="419072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3125584"/>
          </a:xfrm>
        </p:spPr>
        <p:txBody>
          <a:bodyPr>
            <a:normAutofit fontScale="90000"/>
          </a:bodyPr>
          <a:lstStyle/>
          <a:p>
            <a:r>
              <a:rPr lang="en-US" sz="2200" b="1" i="0" dirty="0">
                <a:effectLst/>
                <a:latin typeface="Roboto Condensed" panose="02000000000000000000" pitchFamily="2" charset="0"/>
              </a:rPr>
              <a:t>The Revenue Report will list all licenses sold by category, and will give a total per category.</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  At the bottom of the page, you will see a summary. </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The Total Price was your total sales, the TOTAL COST is the amount to send AWP.  </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If you are confident all receipts were entered properly, you may submit this as your October report with your payment.  If you are not confident about receipts, please use the method listed in the prior slides using the Crosstab report and the old Monthly Report. </a:t>
            </a:r>
            <a:br>
              <a:rPr lang="en-US" sz="2200" b="1" i="0" dirty="0">
                <a:effectLst/>
                <a:latin typeface="Roboto Condensed" panose="02000000000000000000" pitchFamily="2" charset="0"/>
              </a:rPr>
            </a:b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5" name="Picture 4">
            <a:extLst>
              <a:ext uri="{FF2B5EF4-FFF2-40B4-BE49-F238E27FC236}">
                <a16:creationId xmlns:a16="http://schemas.microsoft.com/office/drawing/2014/main" id="{1C2FD73F-911F-1F50-4F3E-C4226C081D55}"/>
              </a:ext>
            </a:extLst>
          </p:cNvPr>
          <p:cNvPicPr>
            <a:picLocks noChangeAspect="1"/>
          </p:cNvPicPr>
          <p:nvPr/>
        </p:nvPicPr>
        <p:blipFill>
          <a:blip r:embed="rId3"/>
          <a:stretch>
            <a:fillRect/>
          </a:stretch>
        </p:blipFill>
        <p:spPr>
          <a:xfrm>
            <a:off x="168613" y="2080260"/>
            <a:ext cx="6426740" cy="4075126"/>
          </a:xfrm>
          <a:prstGeom prst="rect">
            <a:avLst/>
          </a:prstGeom>
        </p:spPr>
      </p:pic>
      <p:pic>
        <p:nvPicPr>
          <p:cNvPr id="7" name="Picture 6">
            <a:extLst>
              <a:ext uri="{FF2B5EF4-FFF2-40B4-BE49-F238E27FC236}">
                <a16:creationId xmlns:a16="http://schemas.microsoft.com/office/drawing/2014/main" id="{855AFC2A-5E68-4BB9-E580-DB459FA17074}"/>
              </a:ext>
            </a:extLst>
          </p:cNvPr>
          <p:cNvPicPr>
            <a:picLocks noChangeAspect="1"/>
          </p:cNvPicPr>
          <p:nvPr/>
        </p:nvPicPr>
        <p:blipFill>
          <a:blip r:embed="rId4"/>
          <a:stretch>
            <a:fillRect/>
          </a:stretch>
        </p:blipFill>
        <p:spPr>
          <a:xfrm>
            <a:off x="3746849" y="4290340"/>
            <a:ext cx="8156386" cy="2437839"/>
          </a:xfrm>
          <a:prstGeom prst="rect">
            <a:avLst/>
          </a:prstGeom>
        </p:spPr>
      </p:pic>
      <p:sp>
        <p:nvSpPr>
          <p:cNvPr id="9" name="Rectangle 8">
            <a:extLst>
              <a:ext uri="{FF2B5EF4-FFF2-40B4-BE49-F238E27FC236}">
                <a16:creationId xmlns:a16="http://schemas.microsoft.com/office/drawing/2014/main" id="{E260ACDE-B421-6A65-4D49-87B3DFF342AF}"/>
              </a:ext>
            </a:extLst>
          </p:cNvPr>
          <p:cNvSpPr/>
          <p:nvPr/>
        </p:nvSpPr>
        <p:spPr>
          <a:xfrm>
            <a:off x="8512232" y="5810596"/>
            <a:ext cx="2094807" cy="2493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36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994173"/>
          </a:xfrm>
        </p:spPr>
        <p:txBody>
          <a:bodyPr>
            <a:normAutofit fontScale="90000"/>
          </a:bodyPr>
          <a:lstStyle/>
          <a:p>
            <a:r>
              <a:rPr lang="en-US" sz="2200" b="1" i="0" dirty="0">
                <a:effectLst/>
                <a:latin typeface="Roboto Condensed" panose="02000000000000000000" pitchFamily="2" charset="0"/>
              </a:rPr>
              <a:t>You can expand to see detail by clicking on the small box next to the license type.</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To make this a PDF or another format click on the floppy disc icon at the top.</a:t>
            </a:r>
            <a:br>
              <a:rPr lang="en-US" sz="2200" b="1" i="0" dirty="0">
                <a:effectLst/>
                <a:latin typeface="Roboto Condensed" panose="02000000000000000000" pitchFamily="2" charset="0"/>
              </a:rPr>
            </a:br>
            <a:r>
              <a:rPr lang="en-US" sz="2200" b="1" i="0" dirty="0">
                <a:effectLst/>
                <a:latin typeface="Roboto Condensed" panose="02000000000000000000" pitchFamily="2" charset="0"/>
              </a:rPr>
              <a:t>To print, use the printer icon. </a:t>
            </a:r>
            <a:br>
              <a:rPr lang="en-US" sz="2200" b="1" i="0" dirty="0">
                <a:effectLst/>
                <a:latin typeface="Roboto Condensed" panose="02000000000000000000" pitchFamily="2" charset="0"/>
              </a:rPr>
            </a:b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2D4CEE56-1DA1-17C7-8C43-A1BCC40E5D9A}"/>
              </a:ext>
            </a:extLst>
          </p:cNvPr>
          <p:cNvPicPr>
            <a:picLocks noChangeAspect="1"/>
          </p:cNvPicPr>
          <p:nvPr/>
        </p:nvPicPr>
        <p:blipFill>
          <a:blip r:embed="rId3"/>
          <a:stretch>
            <a:fillRect/>
          </a:stretch>
        </p:blipFill>
        <p:spPr>
          <a:xfrm>
            <a:off x="77821" y="2001353"/>
            <a:ext cx="12096031" cy="4628341"/>
          </a:xfrm>
          <a:prstGeom prst="rect">
            <a:avLst/>
          </a:prstGeom>
        </p:spPr>
      </p:pic>
      <p:sp>
        <p:nvSpPr>
          <p:cNvPr id="6" name="Rectangle 5">
            <a:extLst>
              <a:ext uri="{FF2B5EF4-FFF2-40B4-BE49-F238E27FC236}">
                <a16:creationId xmlns:a16="http://schemas.microsoft.com/office/drawing/2014/main" id="{CAFE6B12-01A7-6007-4EEB-7C79CDDE9CA3}"/>
              </a:ext>
            </a:extLst>
          </p:cNvPr>
          <p:cNvSpPr/>
          <p:nvPr/>
        </p:nvSpPr>
        <p:spPr>
          <a:xfrm>
            <a:off x="4889475" y="2169799"/>
            <a:ext cx="522110" cy="4154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DA59B3-3AEF-16F5-418A-F4AE25E83F46}"/>
              </a:ext>
            </a:extLst>
          </p:cNvPr>
          <p:cNvSpPr/>
          <p:nvPr/>
        </p:nvSpPr>
        <p:spPr>
          <a:xfrm>
            <a:off x="5540137" y="2169799"/>
            <a:ext cx="430564" cy="4154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97C0AE-9B38-3924-C20F-9D116EEBB302}"/>
              </a:ext>
            </a:extLst>
          </p:cNvPr>
          <p:cNvSpPr/>
          <p:nvPr/>
        </p:nvSpPr>
        <p:spPr>
          <a:xfrm>
            <a:off x="3433157" y="5187141"/>
            <a:ext cx="290946" cy="3158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89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168613" y="352329"/>
            <a:ext cx="5927387" cy="4647688"/>
          </a:xfrm>
        </p:spPr>
        <p:txBody>
          <a:bodyPr vert="horz" lIns="91440" tIns="45720" rIns="91440" bIns="45720" rtlCol="0" anchor="ctr">
            <a:normAutofit/>
          </a:bodyPr>
          <a:lstStyle/>
          <a:p>
            <a:pPr algn="ctr"/>
            <a:r>
              <a:rPr lang="en-US" sz="2200" dirty="0"/>
              <a:t>General Rules for Reports: </a:t>
            </a:r>
            <a:br>
              <a:rPr lang="en-US" sz="2200" dirty="0"/>
            </a:br>
            <a:br>
              <a:rPr lang="en-US" sz="2200" dirty="0"/>
            </a:br>
            <a:r>
              <a:rPr lang="en-US" sz="2200" dirty="0"/>
              <a:t>“Crosstab” reports show totals (numbers) only. </a:t>
            </a:r>
            <a:br>
              <a:rPr lang="en-US" sz="2200" dirty="0"/>
            </a:br>
            <a:r>
              <a:rPr lang="en-US" sz="2200" dirty="0"/>
              <a:t>They do not give specific animal records or details. </a:t>
            </a:r>
            <a:br>
              <a:rPr lang="en-US" sz="2200" dirty="0"/>
            </a:br>
            <a:br>
              <a:rPr lang="en-US" sz="2200" dirty="0"/>
            </a:br>
            <a:r>
              <a:rPr lang="en-US" sz="2200" dirty="0"/>
              <a:t>In this example, the Yes/No is for Spayed/Neutered or Not Spayed/Neutered</a:t>
            </a:r>
            <a:br>
              <a:rPr lang="en-US" sz="2200" dirty="0"/>
            </a:br>
            <a:endParaRPr lang="en-US" sz="2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D412397B-C315-9A90-E173-4A10B4C0DA83}"/>
              </a:ext>
            </a:extLst>
          </p:cNvPr>
          <p:cNvPicPr>
            <a:picLocks noChangeAspect="1"/>
          </p:cNvPicPr>
          <p:nvPr/>
        </p:nvPicPr>
        <p:blipFill>
          <a:blip r:embed="rId2"/>
          <a:stretch>
            <a:fillRect/>
          </a:stretch>
        </p:blipFill>
        <p:spPr>
          <a:xfrm>
            <a:off x="6669610" y="284002"/>
            <a:ext cx="5353777" cy="6289995"/>
          </a:xfrm>
          <a:prstGeom prst="rect">
            <a:avLst/>
          </a:prstGeom>
        </p:spPr>
      </p:pic>
    </p:spTree>
    <p:extLst>
      <p:ext uri="{BB962C8B-B14F-4D97-AF65-F5344CB8AC3E}">
        <p14:creationId xmlns:p14="http://schemas.microsoft.com/office/powerpoint/2010/main" val="15778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0" y="77821"/>
            <a:ext cx="11655613" cy="1857983"/>
          </a:xfrm>
        </p:spPr>
        <p:txBody>
          <a:bodyPr vert="horz" lIns="91440" tIns="45720" rIns="91440" bIns="45720" rtlCol="0" anchor="ctr">
            <a:normAutofit fontScale="90000"/>
          </a:bodyPr>
          <a:lstStyle/>
          <a:p>
            <a:pPr algn="ctr"/>
            <a:r>
              <a:rPr lang="en-US" sz="2200" dirty="0"/>
              <a:t>General Rules for Reports: </a:t>
            </a:r>
            <a:br>
              <a:rPr lang="en-US" sz="2200" dirty="0"/>
            </a:br>
            <a:br>
              <a:rPr lang="en-US" sz="2200" dirty="0"/>
            </a:br>
            <a:r>
              <a:rPr lang="en-US" sz="2200" dirty="0"/>
              <a:t>With the exception of the Extended reports, you may choose to see a report in a variety of formats by clicking the Floppy Disc icon at the top of the report viewer page and choosing from the drop-down options. </a:t>
            </a:r>
            <a:br>
              <a:rPr lang="en-US" sz="2200" dirty="0"/>
            </a:br>
            <a:br>
              <a:rPr lang="en-US" sz="2200" dirty="0"/>
            </a:br>
            <a:r>
              <a:rPr lang="en-US" sz="2200" dirty="0"/>
              <a:t>In any report, you can expand or collapse detail by clicking on the + or – icon on a record. </a:t>
            </a:r>
            <a:br>
              <a:rPr lang="en-US" sz="2200" dirty="0"/>
            </a:br>
            <a:endParaRPr lang="en-US" sz="2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15E9EDF8-F3D1-14C4-C1F6-744B41470A6C}"/>
              </a:ext>
            </a:extLst>
          </p:cNvPr>
          <p:cNvPicPr>
            <a:picLocks noChangeAspect="1"/>
          </p:cNvPicPr>
          <p:nvPr/>
        </p:nvPicPr>
        <p:blipFill>
          <a:blip r:embed="rId2"/>
          <a:stretch>
            <a:fillRect/>
          </a:stretch>
        </p:blipFill>
        <p:spPr>
          <a:xfrm>
            <a:off x="2109083" y="1741252"/>
            <a:ext cx="8868269" cy="5038927"/>
          </a:xfrm>
          <a:prstGeom prst="rect">
            <a:avLst/>
          </a:prstGeom>
        </p:spPr>
      </p:pic>
      <p:sp>
        <p:nvSpPr>
          <p:cNvPr id="5" name="Rectangle 4">
            <a:extLst>
              <a:ext uri="{FF2B5EF4-FFF2-40B4-BE49-F238E27FC236}">
                <a16:creationId xmlns:a16="http://schemas.microsoft.com/office/drawing/2014/main" id="{AC727BE8-A58F-9520-F127-049EFBFD0B33}"/>
              </a:ext>
            </a:extLst>
          </p:cNvPr>
          <p:cNvSpPr/>
          <p:nvPr/>
        </p:nvSpPr>
        <p:spPr>
          <a:xfrm>
            <a:off x="5195455" y="1741251"/>
            <a:ext cx="1537854" cy="15339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77BE906-2DDF-28F3-68EA-006DF1FF65AA}"/>
              </a:ext>
            </a:extLst>
          </p:cNvPr>
          <p:cNvCxnSpPr/>
          <p:nvPr/>
        </p:nvCxnSpPr>
        <p:spPr>
          <a:xfrm>
            <a:off x="2502131" y="5246216"/>
            <a:ext cx="839585" cy="739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15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0" y="77821"/>
            <a:ext cx="11655613" cy="1857983"/>
          </a:xfrm>
        </p:spPr>
        <p:txBody>
          <a:bodyPr vert="horz" lIns="91440" tIns="45720" rIns="91440" bIns="45720" rtlCol="0" anchor="ctr">
            <a:normAutofit fontScale="90000"/>
          </a:bodyPr>
          <a:lstStyle/>
          <a:p>
            <a:pPr algn="ctr"/>
            <a:r>
              <a:rPr lang="en-US" sz="2200" dirty="0"/>
              <a:t>Scheduling Reports: </a:t>
            </a:r>
            <a:br>
              <a:rPr lang="en-US" sz="2200" dirty="0"/>
            </a:br>
            <a:br>
              <a:rPr lang="en-US" sz="2200" dirty="0"/>
            </a:br>
            <a:r>
              <a:rPr lang="en-US" sz="2200" dirty="0"/>
              <a:t>Reports that are accompanied by ‘5.0’ can be scheduled to pull automatically and be emailed to one or multiple email addresses. </a:t>
            </a:r>
            <a:br>
              <a:rPr lang="en-US" sz="2200" dirty="0"/>
            </a:br>
            <a:br>
              <a:rPr lang="en-US" sz="2200" dirty="0"/>
            </a:br>
            <a:r>
              <a:rPr lang="en-US" sz="2200" dirty="0"/>
              <a:t>Begin by selecting “Scheduled Reports” from the Reports drop-down</a:t>
            </a:r>
            <a:br>
              <a:rPr lang="en-US" sz="2200" dirty="0"/>
            </a:br>
            <a:endParaRPr lang="en-US" sz="22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A77658D9-C92C-6845-E062-7C1EE2471FEB}"/>
              </a:ext>
            </a:extLst>
          </p:cNvPr>
          <p:cNvPicPr>
            <a:picLocks noChangeAspect="1"/>
          </p:cNvPicPr>
          <p:nvPr/>
        </p:nvPicPr>
        <p:blipFill>
          <a:blip r:embed="rId2"/>
          <a:stretch>
            <a:fillRect/>
          </a:stretch>
        </p:blipFill>
        <p:spPr>
          <a:xfrm>
            <a:off x="1672572" y="2092098"/>
            <a:ext cx="9468839" cy="4191972"/>
          </a:xfrm>
          <a:prstGeom prst="rect">
            <a:avLst/>
          </a:prstGeom>
        </p:spPr>
      </p:pic>
      <p:sp>
        <p:nvSpPr>
          <p:cNvPr id="7" name="Oval 6">
            <a:extLst>
              <a:ext uri="{FF2B5EF4-FFF2-40B4-BE49-F238E27FC236}">
                <a16:creationId xmlns:a16="http://schemas.microsoft.com/office/drawing/2014/main" id="{A3FA0389-D149-B881-5F53-452C4D883C0F}"/>
              </a:ext>
            </a:extLst>
          </p:cNvPr>
          <p:cNvSpPr/>
          <p:nvPr/>
        </p:nvSpPr>
        <p:spPr>
          <a:xfrm>
            <a:off x="5237018" y="4898849"/>
            <a:ext cx="1737360" cy="4794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18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66502" y="1249610"/>
            <a:ext cx="5669280" cy="4901808"/>
          </a:xfrm>
        </p:spPr>
        <p:txBody>
          <a:bodyPr>
            <a:normAutofit fontScale="90000"/>
          </a:bodyPr>
          <a:lstStyle/>
          <a:p>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r>
              <a:rPr lang="en-US" sz="1800" b="1" dirty="0">
                <a:latin typeface="Roboto Condensed" panose="02000000000000000000" pitchFamily="2" charset="0"/>
              </a:rPr>
              <a:t>Various reports are available at any time through the database. </a:t>
            </a: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r>
              <a:rPr lang="en-US" sz="1800" b="1" dirty="0">
                <a:latin typeface="Roboto Condensed" panose="02000000000000000000" pitchFamily="2" charset="0"/>
              </a:rPr>
              <a:t>Each Municipality will send a monthly report to AWP along with their payment for the previous month’s license sales.</a:t>
            </a:r>
            <a:br>
              <a:rPr lang="en-US" sz="1800" b="1" dirty="0">
                <a:latin typeface="Roboto Condensed" panose="02000000000000000000" pitchFamily="2" charset="0"/>
              </a:rPr>
            </a:br>
            <a:br>
              <a:rPr lang="en-US" sz="1800" b="1" dirty="0">
                <a:latin typeface="Roboto Condensed" panose="02000000000000000000" pitchFamily="2" charset="0"/>
              </a:rPr>
            </a:br>
            <a:r>
              <a:rPr lang="en-US" sz="1800" b="1" i="1" dirty="0">
                <a:latin typeface="Roboto Condensed" panose="02000000000000000000" pitchFamily="2" charset="0"/>
              </a:rPr>
              <a:t>Your Monthly Report may be submitted using the old form if you entered licenses sold in the prior month in the database</a:t>
            </a:r>
            <a:br>
              <a:rPr lang="en-US" sz="1800" b="1" i="1" dirty="0">
                <a:latin typeface="Roboto Condensed" panose="02000000000000000000" pitchFamily="2" charset="0"/>
              </a:rPr>
            </a:br>
            <a:r>
              <a:rPr lang="en-US" sz="1800" b="1" i="1" dirty="0">
                <a:latin typeface="Roboto Condensed" panose="02000000000000000000" pitchFamily="2" charset="0"/>
              </a:rPr>
              <a:t>(i.e. In November, you entered licenses you sold in October) </a:t>
            </a: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1026" name="Picture 2" descr="Dog Reading Newspaper Images – Browse 2,105 Stock Photos, Vectors, and  Video | Adobe Stock">
            <a:extLst>
              <a:ext uri="{FF2B5EF4-FFF2-40B4-BE49-F238E27FC236}">
                <a16:creationId xmlns:a16="http://schemas.microsoft.com/office/drawing/2014/main" id="{F5A07A05-6A32-34F8-E045-2E092A626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588" y="1402507"/>
            <a:ext cx="61245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18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0" y="77821"/>
            <a:ext cx="11655613" cy="1857983"/>
          </a:xfrm>
        </p:spPr>
        <p:txBody>
          <a:bodyPr vert="horz" lIns="91440" tIns="45720" rIns="91440" bIns="45720" rtlCol="0" anchor="ctr">
            <a:normAutofit/>
          </a:bodyPr>
          <a:lstStyle/>
          <a:p>
            <a:pPr algn="ctr"/>
            <a:r>
              <a:rPr lang="en-US" sz="2200" dirty="0"/>
              <a:t>Scheduling Reports: </a:t>
            </a:r>
            <a:br>
              <a:rPr lang="en-US" sz="2200" dirty="0"/>
            </a:br>
            <a:br>
              <a:rPr lang="en-US" sz="2200" dirty="0"/>
            </a:br>
            <a:r>
              <a:rPr lang="en-US" sz="2200" dirty="0"/>
              <a:t>Click on the green + icon to open the scheduler</a:t>
            </a:r>
            <a:br>
              <a:rPr lang="en-US" sz="2200" dirty="0"/>
            </a:br>
            <a:endParaRPr lang="en-US" sz="2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5531289A-0EDD-8C51-DC19-2D7D3364E966}"/>
              </a:ext>
            </a:extLst>
          </p:cNvPr>
          <p:cNvPicPr>
            <a:picLocks noChangeAspect="1"/>
          </p:cNvPicPr>
          <p:nvPr/>
        </p:nvPicPr>
        <p:blipFill>
          <a:blip r:embed="rId2"/>
          <a:stretch>
            <a:fillRect/>
          </a:stretch>
        </p:blipFill>
        <p:spPr>
          <a:xfrm>
            <a:off x="1848254" y="1569488"/>
            <a:ext cx="8743161" cy="4900625"/>
          </a:xfrm>
          <a:prstGeom prst="rect">
            <a:avLst/>
          </a:prstGeom>
        </p:spPr>
      </p:pic>
      <p:sp>
        <p:nvSpPr>
          <p:cNvPr id="5" name="Oval 4">
            <a:extLst>
              <a:ext uri="{FF2B5EF4-FFF2-40B4-BE49-F238E27FC236}">
                <a16:creationId xmlns:a16="http://schemas.microsoft.com/office/drawing/2014/main" id="{471C433D-E898-C437-B567-224560334CB3}"/>
              </a:ext>
            </a:extLst>
          </p:cNvPr>
          <p:cNvSpPr/>
          <p:nvPr/>
        </p:nvSpPr>
        <p:spPr>
          <a:xfrm>
            <a:off x="2607367" y="2925425"/>
            <a:ext cx="484968" cy="502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1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E2D-3CAC-3C4E-B85A-AB725BB60E77}"/>
              </a:ext>
            </a:extLst>
          </p:cNvPr>
          <p:cNvSpPr>
            <a:spLocks noGrp="1"/>
          </p:cNvSpPr>
          <p:nvPr>
            <p:ph type="title"/>
          </p:nvPr>
        </p:nvSpPr>
        <p:spPr>
          <a:xfrm>
            <a:off x="0" y="77821"/>
            <a:ext cx="11655613" cy="3879037"/>
          </a:xfrm>
        </p:spPr>
        <p:txBody>
          <a:bodyPr vert="horz" lIns="91440" tIns="45720" rIns="91440" bIns="45720" rtlCol="0" anchor="ctr">
            <a:normAutofit/>
          </a:bodyPr>
          <a:lstStyle/>
          <a:p>
            <a:r>
              <a:rPr lang="en-US" sz="1800" dirty="0"/>
              <a:t>Scheduling Reports: </a:t>
            </a:r>
            <a:br>
              <a:rPr lang="en-US" sz="1800" dirty="0"/>
            </a:br>
            <a:br>
              <a:rPr lang="en-US" sz="1800" dirty="0"/>
            </a:br>
            <a:r>
              <a:rPr lang="en-US" sz="1800" dirty="0"/>
              <a:t>Click on the green + icon to open the scheduler</a:t>
            </a:r>
            <a:br>
              <a:rPr lang="en-US" sz="1800" dirty="0"/>
            </a:br>
            <a:br>
              <a:rPr lang="en-US" sz="1800" dirty="0"/>
            </a:br>
            <a:r>
              <a:rPr lang="en-US" sz="1800" dirty="0"/>
              <a:t>Choose from any report that has “5.0” next to it, then choose your set up (can choose every day, every week every month)</a:t>
            </a:r>
            <a:br>
              <a:rPr lang="en-US" sz="1800" dirty="0"/>
            </a:br>
            <a:br>
              <a:rPr lang="en-US" sz="1800" dirty="0"/>
            </a:br>
            <a:r>
              <a:rPr lang="en-US" sz="1800" dirty="0"/>
              <a:t>Site must remain set to “All”</a:t>
            </a:r>
            <a:br>
              <a:rPr lang="en-US" sz="1800" dirty="0"/>
            </a:br>
            <a:br>
              <a:rPr lang="en-US" sz="1800" dirty="0"/>
            </a:br>
            <a:r>
              <a:rPr lang="en-US" sz="1800" dirty="0"/>
              <a:t>Choose your cash drawer. </a:t>
            </a:r>
            <a:br>
              <a:rPr lang="en-US" sz="1800" dirty="0"/>
            </a:br>
            <a:br>
              <a:rPr lang="en-US" sz="1800" dirty="0"/>
            </a:br>
            <a:r>
              <a:rPr lang="en-US" sz="1800" dirty="0"/>
              <a:t>Hit green SUBMIT button</a:t>
            </a:r>
            <a:br>
              <a:rPr lang="en-US" sz="1800" dirty="0"/>
            </a:br>
            <a:br>
              <a:rPr lang="en-US" sz="2200" dirty="0"/>
            </a:br>
            <a:br>
              <a:rPr lang="en-US" sz="2200" dirty="0"/>
            </a:br>
            <a:endParaRPr lang="en-US" sz="2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1EDCE76B-7BE1-8FD0-80DB-4D1D7E7E68EF}"/>
              </a:ext>
            </a:extLst>
          </p:cNvPr>
          <p:cNvPicPr>
            <a:picLocks noChangeAspect="1"/>
          </p:cNvPicPr>
          <p:nvPr/>
        </p:nvPicPr>
        <p:blipFill>
          <a:blip r:embed="rId2"/>
          <a:stretch>
            <a:fillRect/>
          </a:stretch>
        </p:blipFill>
        <p:spPr>
          <a:xfrm>
            <a:off x="3812760" y="1978430"/>
            <a:ext cx="7680586" cy="4879570"/>
          </a:xfrm>
          <a:prstGeom prst="rect">
            <a:avLst/>
          </a:prstGeom>
        </p:spPr>
      </p:pic>
      <p:sp>
        <p:nvSpPr>
          <p:cNvPr id="5" name="Oval 4">
            <a:extLst>
              <a:ext uri="{FF2B5EF4-FFF2-40B4-BE49-F238E27FC236}">
                <a16:creationId xmlns:a16="http://schemas.microsoft.com/office/drawing/2014/main" id="{5B5F5689-525D-6734-41F6-7CE8FBA08856}"/>
              </a:ext>
            </a:extLst>
          </p:cNvPr>
          <p:cNvSpPr/>
          <p:nvPr/>
        </p:nvSpPr>
        <p:spPr>
          <a:xfrm>
            <a:off x="7797339" y="3429000"/>
            <a:ext cx="2527068" cy="9684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49394FE-14D0-3070-5DD8-E60CC448D76B}"/>
              </a:ext>
            </a:extLst>
          </p:cNvPr>
          <p:cNvSpPr/>
          <p:nvPr/>
        </p:nvSpPr>
        <p:spPr>
          <a:xfrm>
            <a:off x="6095999" y="4210397"/>
            <a:ext cx="1019695" cy="3740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FA0CF17-8FF2-E21B-7A66-06CBB81C080E}"/>
              </a:ext>
            </a:extLst>
          </p:cNvPr>
          <p:cNvSpPr/>
          <p:nvPr/>
        </p:nvSpPr>
        <p:spPr>
          <a:xfrm>
            <a:off x="5378335" y="4584470"/>
            <a:ext cx="2344189" cy="3740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BF99BE-0285-D447-600E-5820FD7ACE16}"/>
              </a:ext>
            </a:extLst>
          </p:cNvPr>
          <p:cNvSpPr/>
          <p:nvPr/>
        </p:nvSpPr>
        <p:spPr>
          <a:xfrm>
            <a:off x="7273637" y="6298042"/>
            <a:ext cx="931026" cy="3438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9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BA9C3-8843-8329-AECA-43FCC0B62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A3BB3-056C-EF84-B4AA-4CB5E3553A8C}"/>
              </a:ext>
            </a:extLst>
          </p:cNvPr>
          <p:cNvSpPr>
            <a:spLocks noGrp="1"/>
          </p:cNvSpPr>
          <p:nvPr>
            <p:ph type="title"/>
          </p:nvPr>
        </p:nvSpPr>
        <p:spPr>
          <a:xfrm>
            <a:off x="0" y="77821"/>
            <a:ext cx="11655613" cy="1857983"/>
          </a:xfrm>
        </p:spPr>
        <p:txBody>
          <a:bodyPr vert="horz" lIns="91440" tIns="45720" rIns="91440" bIns="45720" rtlCol="0" anchor="ctr">
            <a:normAutofit fontScale="90000"/>
          </a:bodyPr>
          <a:lstStyle/>
          <a:p>
            <a:pPr algn="ctr"/>
            <a:r>
              <a:rPr lang="en-US" sz="2200" dirty="0"/>
              <a:t> </a:t>
            </a:r>
            <a:br>
              <a:rPr lang="en-US" sz="2200" dirty="0"/>
            </a:br>
            <a:br>
              <a:rPr lang="en-US" sz="2200" dirty="0"/>
            </a:br>
            <a:r>
              <a:rPr lang="en-US" sz="2200" dirty="0"/>
              <a:t>Name your report, choose a time for the report to run and be emailed.</a:t>
            </a:r>
            <a:br>
              <a:rPr lang="en-US" sz="2200" dirty="0"/>
            </a:br>
            <a:r>
              <a:rPr lang="en-US" sz="2200" dirty="0"/>
              <a:t>Select once or recurrence. </a:t>
            </a:r>
            <a:br>
              <a:rPr lang="en-US" sz="2200" dirty="0"/>
            </a:br>
            <a:r>
              <a:rPr lang="en-US" sz="2200" dirty="0"/>
              <a:t>If recurrence, set  frequency and end of recurrence.  </a:t>
            </a:r>
            <a:br>
              <a:rPr lang="en-US" sz="2200" dirty="0"/>
            </a:br>
            <a:r>
              <a:rPr lang="en-US" sz="2200" dirty="0"/>
              <a:t>Then scroll down</a:t>
            </a:r>
            <a:br>
              <a:rPr lang="en-US" sz="2200" dirty="0"/>
            </a:br>
            <a:endParaRPr lang="en-US" sz="2200"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C0CE613A-5148-3808-4C62-5E3B7460F393}"/>
              </a:ext>
            </a:extLst>
          </p:cNvPr>
          <p:cNvPicPr>
            <a:picLocks noChangeAspect="1"/>
          </p:cNvPicPr>
          <p:nvPr/>
        </p:nvPicPr>
        <p:blipFill>
          <a:blip r:embed="rId2"/>
          <a:stretch>
            <a:fillRect/>
          </a:stretch>
        </p:blipFill>
        <p:spPr>
          <a:xfrm>
            <a:off x="1605280" y="1649941"/>
            <a:ext cx="9249953" cy="5208059"/>
          </a:xfrm>
          <a:prstGeom prst="rect">
            <a:avLst/>
          </a:prstGeom>
        </p:spPr>
      </p:pic>
    </p:spTree>
    <p:extLst>
      <p:ext uri="{BB962C8B-B14F-4D97-AF65-F5344CB8AC3E}">
        <p14:creationId xmlns:p14="http://schemas.microsoft.com/office/powerpoint/2010/main" val="237690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13325D-7FE7-21D4-7F79-C7FEF5111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9CFDD-F6FA-2807-A770-5E8EE530FDA7}"/>
              </a:ext>
            </a:extLst>
          </p:cNvPr>
          <p:cNvSpPr>
            <a:spLocks noGrp="1"/>
          </p:cNvSpPr>
          <p:nvPr>
            <p:ph type="title"/>
          </p:nvPr>
        </p:nvSpPr>
        <p:spPr>
          <a:xfrm>
            <a:off x="0" y="77821"/>
            <a:ext cx="11655613" cy="1857983"/>
          </a:xfrm>
        </p:spPr>
        <p:txBody>
          <a:bodyPr vert="horz" lIns="91440" tIns="45720" rIns="91440" bIns="45720" rtlCol="0" anchor="ctr">
            <a:normAutofit fontScale="90000"/>
          </a:bodyPr>
          <a:lstStyle/>
          <a:p>
            <a:pPr algn="ctr"/>
            <a:r>
              <a:rPr lang="en-US" sz="2200" dirty="0"/>
              <a:t> </a:t>
            </a:r>
            <a:br>
              <a:rPr lang="en-US" sz="2200" dirty="0"/>
            </a:br>
            <a:br>
              <a:rPr lang="en-US" sz="2200" dirty="0"/>
            </a:br>
            <a:r>
              <a:rPr lang="en-US" sz="2200" dirty="0"/>
              <a:t>Add email of recipients</a:t>
            </a:r>
            <a:br>
              <a:rPr lang="en-US" sz="2200" dirty="0"/>
            </a:br>
            <a:r>
              <a:rPr lang="en-US" sz="2200" dirty="0"/>
              <a:t>Add a email subject and body text</a:t>
            </a:r>
            <a:br>
              <a:rPr lang="en-US" sz="2200" dirty="0"/>
            </a:br>
            <a:r>
              <a:rPr lang="en-US" sz="2200" dirty="0"/>
              <a:t>Click green SAVE button</a:t>
            </a:r>
            <a:br>
              <a:rPr lang="en-US" sz="2200" dirty="0"/>
            </a:br>
            <a:endParaRPr lang="en-US" sz="2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5E8F3239-A54C-A512-2295-2B71F7CC65E1}"/>
              </a:ext>
            </a:extLst>
          </p:cNvPr>
          <p:cNvPicPr>
            <a:picLocks noChangeAspect="1"/>
          </p:cNvPicPr>
          <p:nvPr/>
        </p:nvPicPr>
        <p:blipFill>
          <a:blip r:embed="rId2"/>
          <a:stretch>
            <a:fillRect/>
          </a:stretch>
        </p:blipFill>
        <p:spPr>
          <a:xfrm>
            <a:off x="1869440" y="1867318"/>
            <a:ext cx="8863873" cy="4990682"/>
          </a:xfrm>
          <a:prstGeom prst="rect">
            <a:avLst/>
          </a:prstGeom>
        </p:spPr>
      </p:pic>
    </p:spTree>
    <p:extLst>
      <p:ext uri="{BB962C8B-B14F-4D97-AF65-F5344CB8AC3E}">
        <p14:creationId xmlns:p14="http://schemas.microsoft.com/office/powerpoint/2010/main" val="250826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66502" y="1249610"/>
            <a:ext cx="11810970" cy="1230943"/>
          </a:xfrm>
        </p:spPr>
        <p:txBody>
          <a:bodyPr>
            <a:normAutofit fontScale="90000"/>
          </a:bodyPr>
          <a:lstStyle/>
          <a:p>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r>
              <a:rPr lang="en-US" sz="1800" b="1" dirty="0">
                <a:latin typeface="Roboto Condensed" panose="02000000000000000000" pitchFamily="2" charset="0"/>
              </a:rPr>
              <a:t>For those who are not yet using the new database, you will simply submit your report and payment using the Monthly Dog Licensing Report that has been used in prior months.   A fillable PDF is available on the Municipality Resources section of our webpage. </a:t>
            </a: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i="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D945DE06-3C6F-2537-0CAF-2D68A7A40DFF}"/>
              </a:ext>
            </a:extLst>
          </p:cNvPr>
          <p:cNvPicPr>
            <a:picLocks noChangeAspect="1"/>
          </p:cNvPicPr>
          <p:nvPr/>
        </p:nvPicPr>
        <p:blipFill>
          <a:blip r:embed="rId2"/>
          <a:stretch>
            <a:fillRect/>
          </a:stretch>
        </p:blipFill>
        <p:spPr>
          <a:xfrm>
            <a:off x="2762655" y="1296888"/>
            <a:ext cx="7602136" cy="5400139"/>
          </a:xfrm>
          <a:prstGeom prst="rect">
            <a:avLst/>
          </a:prstGeom>
        </p:spPr>
      </p:pic>
    </p:spTree>
    <p:extLst>
      <p:ext uri="{BB962C8B-B14F-4D97-AF65-F5344CB8AC3E}">
        <p14:creationId xmlns:p14="http://schemas.microsoft.com/office/powerpoint/2010/main" val="159271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66502" y="1249610"/>
            <a:ext cx="11810970" cy="2008979"/>
          </a:xfrm>
        </p:spPr>
        <p:txBody>
          <a:bodyPr>
            <a:normAutofit fontScale="90000"/>
          </a:bodyPr>
          <a:lstStyle/>
          <a:p>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r>
              <a:rPr lang="en-US" sz="2700" b="1" dirty="0">
                <a:latin typeface="Roboto Condensed" panose="02000000000000000000" pitchFamily="2" charset="0"/>
              </a:rPr>
              <a:t>For those who have begun using the new database, but also have sales outside of the system or have entered license information from the previous month into the database in the current month, you will pull the data from the database to accommodate your pre-database sales/prior month sales in the old reporting form. </a:t>
            </a:r>
            <a:br>
              <a:rPr lang="en-US" sz="2700" b="1" i="1" dirty="0">
                <a:latin typeface="Roboto Condensed" panose="02000000000000000000" pitchFamily="2" charset="0"/>
              </a:rPr>
            </a:br>
            <a:br>
              <a:rPr lang="en-US" sz="2700" b="1" i="1" dirty="0">
                <a:latin typeface="Roboto Condensed" panose="02000000000000000000" pitchFamily="2" charset="0"/>
              </a:rPr>
            </a:br>
            <a:br>
              <a:rPr lang="en-US" sz="1800" b="1" i="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D945DE06-3C6F-2537-0CAF-2D68A7A40DFF}"/>
              </a:ext>
            </a:extLst>
          </p:cNvPr>
          <p:cNvPicPr>
            <a:picLocks noChangeAspect="1"/>
          </p:cNvPicPr>
          <p:nvPr/>
        </p:nvPicPr>
        <p:blipFill>
          <a:blip r:embed="rId2"/>
          <a:stretch>
            <a:fillRect/>
          </a:stretch>
        </p:blipFill>
        <p:spPr>
          <a:xfrm>
            <a:off x="6025355" y="1865081"/>
            <a:ext cx="6100143" cy="4333206"/>
          </a:xfrm>
          <a:prstGeom prst="rect">
            <a:avLst/>
          </a:prstGeom>
        </p:spPr>
      </p:pic>
      <p:pic>
        <p:nvPicPr>
          <p:cNvPr id="5" name="Picture 4">
            <a:extLst>
              <a:ext uri="{FF2B5EF4-FFF2-40B4-BE49-F238E27FC236}">
                <a16:creationId xmlns:a16="http://schemas.microsoft.com/office/drawing/2014/main" id="{AF6382AE-C263-27C1-6067-BE9374CF5654}"/>
              </a:ext>
            </a:extLst>
          </p:cNvPr>
          <p:cNvPicPr>
            <a:picLocks noChangeAspect="1"/>
          </p:cNvPicPr>
          <p:nvPr/>
        </p:nvPicPr>
        <p:blipFill>
          <a:blip r:embed="rId3"/>
          <a:stretch>
            <a:fillRect/>
          </a:stretch>
        </p:blipFill>
        <p:spPr>
          <a:xfrm>
            <a:off x="602833" y="2848429"/>
            <a:ext cx="2581635" cy="752580"/>
          </a:xfrm>
          <a:prstGeom prst="rect">
            <a:avLst/>
          </a:prstGeom>
        </p:spPr>
      </p:pic>
      <p:pic>
        <p:nvPicPr>
          <p:cNvPr id="8" name="Graphic 7" descr="Add with solid fill">
            <a:extLst>
              <a:ext uri="{FF2B5EF4-FFF2-40B4-BE49-F238E27FC236}">
                <a16:creationId xmlns:a16="http://schemas.microsoft.com/office/drawing/2014/main" id="{CD7F466A-A911-6003-5A41-9DB2F5BACF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6077" y="2815763"/>
            <a:ext cx="752580" cy="752580"/>
          </a:xfrm>
          <a:prstGeom prst="rect">
            <a:avLst/>
          </a:prstGeom>
        </p:spPr>
      </p:pic>
    </p:spTree>
    <p:extLst>
      <p:ext uri="{BB962C8B-B14F-4D97-AF65-F5344CB8AC3E}">
        <p14:creationId xmlns:p14="http://schemas.microsoft.com/office/powerpoint/2010/main" val="426148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66502" y="1249610"/>
            <a:ext cx="11810970" cy="3808684"/>
          </a:xfrm>
        </p:spPr>
        <p:txBody>
          <a:bodyPr>
            <a:normAutofit fontScale="90000"/>
          </a:bodyPr>
          <a:lstStyle/>
          <a:p>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r>
              <a:rPr lang="en-US" sz="2700" b="1" dirty="0">
                <a:latin typeface="Roboto Condensed" panose="02000000000000000000" pitchFamily="2" charset="0"/>
              </a:rPr>
              <a:t>For those who have entered ALL and ONLY the current month’s SALES into the new database INCLUDING RECEIPTS for every sale, you need only submit one report pulled from PetPoint. </a:t>
            </a:r>
            <a:br>
              <a:rPr lang="en-US" sz="2700" b="1" dirty="0">
                <a:latin typeface="Roboto Condensed" panose="02000000000000000000" pitchFamily="2" charset="0"/>
              </a:rPr>
            </a:br>
            <a:br>
              <a:rPr lang="en-US" sz="2700" b="1" dirty="0">
                <a:latin typeface="Roboto Condensed" panose="02000000000000000000" pitchFamily="2" charset="0"/>
              </a:rPr>
            </a:br>
            <a:br>
              <a:rPr lang="en-US" sz="2700" b="1" i="1" dirty="0">
                <a:latin typeface="Roboto Condensed" panose="02000000000000000000" pitchFamily="2" charset="0"/>
              </a:rPr>
            </a:br>
            <a:br>
              <a:rPr lang="en-US" sz="2700" b="1" i="1" dirty="0">
                <a:latin typeface="Roboto Condensed" panose="02000000000000000000" pitchFamily="2" charset="0"/>
              </a:rPr>
            </a:br>
            <a:br>
              <a:rPr lang="en-US" sz="1800" b="1" i="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dirty="0">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3" name="Picture 2">
            <a:extLst>
              <a:ext uri="{FF2B5EF4-FFF2-40B4-BE49-F238E27FC236}">
                <a16:creationId xmlns:a16="http://schemas.microsoft.com/office/drawing/2014/main" id="{8C198302-F58C-AA82-B610-F65561E35E40}"/>
              </a:ext>
            </a:extLst>
          </p:cNvPr>
          <p:cNvPicPr>
            <a:picLocks noChangeAspect="1"/>
          </p:cNvPicPr>
          <p:nvPr/>
        </p:nvPicPr>
        <p:blipFill>
          <a:blip r:embed="rId2"/>
          <a:stretch>
            <a:fillRect/>
          </a:stretch>
        </p:blipFill>
        <p:spPr>
          <a:xfrm>
            <a:off x="3274554" y="3429000"/>
            <a:ext cx="5589097" cy="1629294"/>
          </a:xfrm>
          <a:prstGeom prst="rect">
            <a:avLst/>
          </a:prstGeom>
        </p:spPr>
      </p:pic>
    </p:spTree>
    <p:extLst>
      <p:ext uri="{BB962C8B-B14F-4D97-AF65-F5344CB8AC3E}">
        <p14:creationId xmlns:p14="http://schemas.microsoft.com/office/powerpoint/2010/main" val="67386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fontScale="90000"/>
          </a:bodyPr>
          <a:lstStyle/>
          <a:p>
            <a:r>
              <a:rPr lang="en-US" sz="2000" b="1" dirty="0">
                <a:latin typeface="Roboto Condensed" panose="02000000000000000000" pitchFamily="2" charset="0"/>
              </a:rPr>
              <a:t>To pull your licensing numbers from the new database, go to REPORTS, then select REPORT WEBSITE from the drop-down.</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5" name="Picture 4">
            <a:extLst>
              <a:ext uri="{FF2B5EF4-FFF2-40B4-BE49-F238E27FC236}">
                <a16:creationId xmlns:a16="http://schemas.microsoft.com/office/drawing/2014/main" id="{BE1182BD-0D68-9E14-0F52-16E3CEA28219}"/>
              </a:ext>
            </a:extLst>
          </p:cNvPr>
          <p:cNvPicPr>
            <a:picLocks noChangeAspect="1"/>
          </p:cNvPicPr>
          <p:nvPr/>
        </p:nvPicPr>
        <p:blipFill>
          <a:blip r:embed="rId3"/>
          <a:stretch>
            <a:fillRect/>
          </a:stretch>
        </p:blipFill>
        <p:spPr>
          <a:xfrm>
            <a:off x="612844" y="1760706"/>
            <a:ext cx="11063076" cy="4653516"/>
          </a:xfrm>
          <a:prstGeom prst="rect">
            <a:avLst/>
          </a:prstGeom>
        </p:spPr>
      </p:pic>
      <p:sp>
        <p:nvSpPr>
          <p:cNvPr id="6" name="Rectangle 5">
            <a:extLst>
              <a:ext uri="{FF2B5EF4-FFF2-40B4-BE49-F238E27FC236}">
                <a16:creationId xmlns:a16="http://schemas.microsoft.com/office/drawing/2014/main" id="{933F9DAB-ECC4-AEB6-844C-622AB7C99BEB}"/>
              </a:ext>
            </a:extLst>
          </p:cNvPr>
          <p:cNvSpPr/>
          <p:nvPr/>
        </p:nvSpPr>
        <p:spPr>
          <a:xfrm>
            <a:off x="3973485" y="2223743"/>
            <a:ext cx="931026" cy="3698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9D2F3A-BAF9-FD79-4EA4-5BA2AABB4B74}"/>
              </a:ext>
            </a:extLst>
          </p:cNvPr>
          <p:cNvSpPr/>
          <p:nvPr/>
        </p:nvSpPr>
        <p:spPr>
          <a:xfrm>
            <a:off x="4131424" y="2646287"/>
            <a:ext cx="1313411" cy="3383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87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a:bodyPr>
          <a:lstStyle/>
          <a:p>
            <a:r>
              <a:rPr lang="en-US" sz="2000" b="1" dirty="0">
                <a:latin typeface="Roboto Condensed" panose="02000000000000000000" pitchFamily="2" charset="0"/>
              </a:rPr>
              <a:t>For Municipalities with current month sales both in and out of the system, click on LICENSING.</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1850FC2E-D750-7D2A-143E-9A8AF553DE87}"/>
              </a:ext>
            </a:extLst>
          </p:cNvPr>
          <p:cNvPicPr>
            <a:picLocks noChangeAspect="1"/>
          </p:cNvPicPr>
          <p:nvPr/>
        </p:nvPicPr>
        <p:blipFill>
          <a:blip r:embed="rId3"/>
          <a:stretch>
            <a:fillRect/>
          </a:stretch>
        </p:blipFill>
        <p:spPr>
          <a:xfrm>
            <a:off x="1963326" y="1615414"/>
            <a:ext cx="8853180" cy="5090214"/>
          </a:xfrm>
          <a:prstGeom prst="rect">
            <a:avLst/>
          </a:prstGeom>
        </p:spPr>
      </p:pic>
      <p:sp>
        <p:nvSpPr>
          <p:cNvPr id="9" name="Oval 8">
            <a:extLst>
              <a:ext uri="{FF2B5EF4-FFF2-40B4-BE49-F238E27FC236}">
                <a16:creationId xmlns:a16="http://schemas.microsoft.com/office/drawing/2014/main" id="{9A65D558-D2E3-8E31-9498-A32225BCCD30}"/>
              </a:ext>
            </a:extLst>
          </p:cNvPr>
          <p:cNvSpPr/>
          <p:nvPr/>
        </p:nvSpPr>
        <p:spPr>
          <a:xfrm>
            <a:off x="6450676" y="4855339"/>
            <a:ext cx="914400" cy="4239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3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697479"/>
          </a:xfrm>
        </p:spPr>
        <p:txBody>
          <a:bodyPr>
            <a:normAutofit/>
          </a:bodyPr>
          <a:lstStyle/>
          <a:p>
            <a:r>
              <a:rPr lang="en-US" sz="2000" b="1" i="0" dirty="0">
                <a:effectLst/>
                <a:latin typeface="Roboto Condensed" panose="02000000000000000000" pitchFamily="2" charset="0"/>
              </a:rPr>
              <a:t>Next Click on Licensing: Crosstab</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5" name="Picture 4">
            <a:extLst>
              <a:ext uri="{FF2B5EF4-FFF2-40B4-BE49-F238E27FC236}">
                <a16:creationId xmlns:a16="http://schemas.microsoft.com/office/drawing/2014/main" id="{1835EB10-C896-2243-DC68-8D6D310B4756}"/>
              </a:ext>
            </a:extLst>
          </p:cNvPr>
          <p:cNvPicPr>
            <a:picLocks noChangeAspect="1"/>
          </p:cNvPicPr>
          <p:nvPr/>
        </p:nvPicPr>
        <p:blipFill>
          <a:blip r:embed="rId3"/>
          <a:stretch>
            <a:fillRect/>
          </a:stretch>
        </p:blipFill>
        <p:spPr>
          <a:xfrm>
            <a:off x="3061864" y="1771053"/>
            <a:ext cx="6068272" cy="3581900"/>
          </a:xfrm>
          <a:prstGeom prst="rect">
            <a:avLst/>
          </a:prstGeom>
        </p:spPr>
      </p:pic>
      <p:sp>
        <p:nvSpPr>
          <p:cNvPr id="6" name="Oval 5">
            <a:extLst>
              <a:ext uri="{FF2B5EF4-FFF2-40B4-BE49-F238E27FC236}">
                <a16:creationId xmlns:a16="http://schemas.microsoft.com/office/drawing/2014/main" id="{82BF6345-F0DC-8A53-123B-1917325C7EE3}"/>
              </a:ext>
            </a:extLst>
          </p:cNvPr>
          <p:cNvSpPr/>
          <p:nvPr/>
        </p:nvSpPr>
        <p:spPr>
          <a:xfrm>
            <a:off x="3873732" y="3520661"/>
            <a:ext cx="1928354" cy="4405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092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199B1-E9D2-DD56-7716-0CB6B19CB84F}"/>
              </a:ext>
            </a:extLst>
          </p:cNvPr>
          <p:cNvSpPr>
            <a:spLocks noGrp="1"/>
          </p:cNvSpPr>
          <p:nvPr>
            <p:ph type="ctrTitle"/>
          </p:nvPr>
        </p:nvSpPr>
        <p:spPr>
          <a:xfrm>
            <a:off x="168615" y="731521"/>
            <a:ext cx="11854772" cy="2575883"/>
          </a:xfrm>
        </p:spPr>
        <p:txBody>
          <a:bodyPr>
            <a:normAutofit fontScale="90000"/>
          </a:bodyPr>
          <a:lstStyle/>
          <a:p>
            <a:r>
              <a:rPr lang="en-US" sz="2000" b="1" dirty="0">
                <a:latin typeface="Roboto Condensed" panose="02000000000000000000" pitchFamily="2" charset="0"/>
              </a:rPr>
              <a:t>Choose your municipality as the License Reseller</a:t>
            </a:r>
            <a:br>
              <a:rPr lang="en-US" sz="2000" b="1" dirty="0">
                <a:latin typeface="Roboto Condensed" panose="02000000000000000000" pitchFamily="2" charset="0"/>
              </a:rPr>
            </a:br>
            <a:r>
              <a:rPr lang="en-US" sz="2000" b="1" dirty="0">
                <a:latin typeface="Roboto Condensed" panose="02000000000000000000" pitchFamily="2" charset="0"/>
              </a:rPr>
              <a:t>Add the Dates of the month you are pulling</a:t>
            </a:r>
            <a:br>
              <a:rPr lang="en-US" sz="2000" b="1" dirty="0">
                <a:latin typeface="Roboto Condensed" panose="02000000000000000000" pitchFamily="2" charset="0"/>
              </a:rPr>
            </a:br>
            <a:r>
              <a:rPr lang="en-US" sz="2000" b="1" dirty="0">
                <a:latin typeface="Roboto Condensed" panose="02000000000000000000" pitchFamily="2" charset="0"/>
              </a:rPr>
              <a:t>X1= License Issuer   Y1= License Type  Y2= S/N (spayed/neutered) </a:t>
            </a:r>
            <a:br>
              <a:rPr lang="en-US" sz="2000" b="1" dirty="0">
                <a:latin typeface="Roboto Condensed" panose="02000000000000000000" pitchFamily="2" charset="0"/>
              </a:rPr>
            </a:br>
            <a:r>
              <a:rPr lang="en-US" sz="2000" b="1" dirty="0">
                <a:latin typeface="Roboto Condensed" panose="02000000000000000000" pitchFamily="2" charset="0"/>
              </a:rPr>
              <a:t>All other fields can remain in their default settings</a:t>
            </a:r>
            <a:br>
              <a:rPr lang="en-US" sz="2000" b="1" dirty="0">
                <a:latin typeface="Roboto Condensed" panose="02000000000000000000" pitchFamily="2" charset="0"/>
              </a:rPr>
            </a:br>
            <a:r>
              <a:rPr lang="en-US" sz="2000" b="1" dirty="0">
                <a:latin typeface="Roboto Condensed" panose="02000000000000000000" pitchFamily="2" charset="0"/>
              </a:rPr>
              <a:t>Click SUBMIT  </a:t>
            </a:r>
            <a:br>
              <a:rPr lang="en-US" sz="22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br>
              <a:rPr lang="en-US" sz="1800" b="1" i="0" dirty="0">
                <a:effectLst/>
                <a:latin typeface="Roboto Condensed" panose="02000000000000000000" pitchFamily="2" charset="0"/>
              </a:rPr>
            </a:br>
            <a:endParaRPr lang="en-US" sz="1100" dirty="0"/>
          </a:p>
        </p:txBody>
      </p:sp>
      <p:pic>
        <p:nvPicPr>
          <p:cNvPr id="4" name="Picture 3">
            <a:extLst>
              <a:ext uri="{FF2B5EF4-FFF2-40B4-BE49-F238E27FC236}">
                <a16:creationId xmlns:a16="http://schemas.microsoft.com/office/drawing/2014/main" id="{F3C91BA7-F938-5D21-1C9B-48D8FFD8F296}"/>
              </a:ext>
            </a:extLst>
          </p:cNvPr>
          <p:cNvPicPr>
            <a:picLocks noChangeAspect="1"/>
          </p:cNvPicPr>
          <p:nvPr/>
        </p:nvPicPr>
        <p:blipFill>
          <a:blip r:embed="rId3"/>
          <a:stretch>
            <a:fillRect/>
          </a:stretch>
        </p:blipFill>
        <p:spPr>
          <a:xfrm>
            <a:off x="745966" y="1556425"/>
            <a:ext cx="4583551" cy="4893013"/>
          </a:xfrm>
          <a:prstGeom prst="rect">
            <a:avLst/>
          </a:prstGeom>
        </p:spPr>
      </p:pic>
      <p:pic>
        <p:nvPicPr>
          <p:cNvPr id="8" name="Picture 7">
            <a:extLst>
              <a:ext uri="{FF2B5EF4-FFF2-40B4-BE49-F238E27FC236}">
                <a16:creationId xmlns:a16="http://schemas.microsoft.com/office/drawing/2014/main" id="{A63AB5E6-C858-3FB3-166E-23B140EA15CE}"/>
              </a:ext>
            </a:extLst>
          </p:cNvPr>
          <p:cNvPicPr>
            <a:picLocks noChangeAspect="1"/>
          </p:cNvPicPr>
          <p:nvPr/>
        </p:nvPicPr>
        <p:blipFill>
          <a:blip r:embed="rId4"/>
          <a:stretch>
            <a:fillRect/>
          </a:stretch>
        </p:blipFill>
        <p:spPr>
          <a:xfrm>
            <a:off x="5688083" y="1675799"/>
            <a:ext cx="5969252" cy="4654263"/>
          </a:xfrm>
          <a:prstGeom prst="rect">
            <a:avLst/>
          </a:prstGeom>
        </p:spPr>
      </p:pic>
      <p:sp>
        <p:nvSpPr>
          <p:cNvPr id="9" name="Rectangle 8">
            <a:extLst>
              <a:ext uri="{FF2B5EF4-FFF2-40B4-BE49-F238E27FC236}">
                <a16:creationId xmlns:a16="http://schemas.microsoft.com/office/drawing/2014/main" id="{B63D67E9-92CC-0D6F-F727-F8803E13FC6B}"/>
              </a:ext>
            </a:extLst>
          </p:cNvPr>
          <p:cNvSpPr/>
          <p:nvPr/>
        </p:nvSpPr>
        <p:spPr>
          <a:xfrm>
            <a:off x="1504603" y="2803999"/>
            <a:ext cx="3424843" cy="4717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8A94DA-5802-AF52-07D6-02D2E6636211}"/>
              </a:ext>
            </a:extLst>
          </p:cNvPr>
          <p:cNvSpPr/>
          <p:nvPr/>
        </p:nvSpPr>
        <p:spPr>
          <a:xfrm>
            <a:off x="6483927" y="2668385"/>
            <a:ext cx="3823855" cy="939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4A3F91-B8C9-8BDA-2B59-849D478FA178}"/>
              </a:ext>
            </a:extLst>
          </p:cNvPr>
          <p:cNvSpPr/>
          <p:nvPr/>
        </p:nvSpPr>
        <p:spPr>
          <a:xfrm>
            <a:off x="7265324" y="3765665"/>
            <a:ext cx="3890356" cy="14004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E05986-20EB-7BD5-B17E-60AF4DA0AD95}"/>
              </a:ext>
            </a:extLst>
          </p:cNvPr>
          <p:cNvSpPr/>
          <p:nvPr/>
        </p:nvSpPr>
        <p:spPr>
          <a:xfrm>
            <a:off x="7541136" y="5682531"/>
            <a:ext cx="962784" cy="5444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351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2741</TotalTime>
  <Words>1124</Words>
  <Application>Microsoft Office PowerPoint</Application>
  <PresentationFormat>Widescreen</PresentationFormat>
  <Paragraphs>32</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Roboto Condensed</vt:lpstr>
      <vt:lpstr>Office Theme</vt:lpstr>
      <vt:lpstr>State of Maine  Dog Licensing Database: Monthly 2025 Reports to AWP</vt:lpstr>
      <vt:lpstr>   Various reports are available at any time through the database.    Each Municipality will send a monthly report to AWP along with their payment for the previous month’s license sales.  Your Monthly Report may be submitted using the old form if you entered licenses sold in the prior month in the database (i.e. In November, you entered licenses you sold in October)           </vt:lpstr>
      <vt:lpstr>   For those who are not yet using the new database, you will simply submit your report and payment using the Monthly Dog Licensing Report that has been used in prior months.   A fillable PDF is available on the Municipality Resources section of our webpage.         </vt:lpstr>
      <vt:lpstr>   For those who have begun using the new database, but also have sales outside of the system or have entered license information from the previous month into the database in the current month, you will pull the data from the database to accommodate your pre-database sales/prior month sales in the old reporting form.         </vt:lpstr>
      <vt:lpstr>   For those who have entered ALL and ONLY the current month’s SALES into the new database INCLUDING RECEIPTS for every sale, you need only submit one report pulled from PetPoint.           </vt:lpstr>
      <vt:lpstr>To pull your licensing numbers from the new database, go to REPORTS, then select REPORT WEBSITE from the drop-down.         </vt:lpstr>
      <vt:lpstr>For Municipalities with current month sales both in and out of the system, click on LICENSING.         </vt:lpstr>
      <vt:lpstr>Next Click on Licensing: Crosstab         </vt:lpstr>
      <vt:lpstr>Choose your municipality as the License Reseller Add the Dates of the month you are pulling X1= License Issuer   Y1= License Type  Y2= S/N (spayed/neutered)  All other fields can remain in their default settings Click SUBMIT           </vt:lpstr>
      <vt:lpstr>You will see the types of licenses you sold, and how many of each.    In this report YES means the animal is spayed/neutered, NO means it is not.   So Pretend Municipality sold:  3 unaltered licenses 4 altered licenses 1 Dangerous dog license 1 Kennel license 4 No-fee licenses (service dogs, law enforcement k9s or search and rescue dogs)   To make this a PDF or another format click on the floppy disc icon at the top. </vt:lpstr>
      <vt:lpstr>Use the information pulled in License: Crosstab report along with your out of system license sales to prepare your Monthly Dog License Report </vt:lpstr>
      <vt:lpstr>For Municipalities that have ONLY and ALL current month sales in the new system AND have been diligent about submitting receipts:  CLICK on FINANCE         </vt:lpstr>
      <vt:lpstr>Select the Receipt: Revenue report         </vt:lpstr>
      <vt:lpstr>Enter the dates you are wishing to pull data from. Select your municipality’s CASH DRAWER Group By 1= Item name ,  Group By 2= Account Code, Detail/Summary=Summary Click Submit          </vt:lpstr>
      <vt:lpstr>The Revenue Report will list all licenses sold by category, and will give a total per category.   At the bottom of the page, you will see a summary.  The Total Price was your total sales, the TOTAL COST is the amount to send AWP.   If you are confident all receipts were entered properly, you may submit this as your October report with your payment.  If you are not confident about receipts, please use the method listed in the prior slides using the Crosstab report and the old Monthly Report.           </vt:lpstr>
      <vt:lpstr>You can expand to see detail by clicking on the small box next to the license type. To make this a PDF or another format click on the floppy disc icon at the top. To print, use the printer icon.           </vt:lpstr>
      <vt:lpstr>General Rules for Reports:   “Crosstab” reports show totals (numbers) only.  They do not give specific animal records or details.   In this example, the Yes/No is for Spayed/Neutered or Not Spayed/Neutered </vt:lpstr>
      <vt:lpstr>General Rules for Reports:   With the exception of the Extended reports, you may choose to see a report in a variety of formats by clicking the Floppy Disc icon at the top of the report viewer page and choosing from the drop-down options.   In any report, you can expand or collapse detail by clicking on the + or – icon on a record.  </vt:lpstr>
      <vt:lpstr>Scheduling Reports:   Reports that are accompanied by ‘5.0’ can be scheduled to pull automatically and be emailed to one or multiple email addresses.   Begin by selecting “Scheduled Reports” from the Reports drop-down </vt:lpstr>
      <vt:lpstr>Scheduling Reports:   Click on the green + icon to open the scheduler </vt:lpstr>
      <vt:lpstr>Scheduling Reports:   Click on the green + icon to open the scheduler  Choose from any report that has “5.0” next to it, then choose your set up (can choose every day, every week every month)  Site must remain set to “All”  Choose your cash drawer.   Hit green SUBMIT button   </vt:lpstr>
      <vt:lpstr>   Name your report, choose a time for the report to run and be emailed. Select once or recurrence.  If recurrence, set  frequency and end of recurrence.   Then scroll down </vt:lpstr>
      <vt:lpstr>   Add email of recipients Add a email subject and body text Click green SAVE button </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Maine  Dog Licensing Database User Training September 23, 2024</dc:title>
  <dc:creator>Steciuk, Ronda</dc:creator>
  <cp:lastModifiedBy>Marchelletta, Courtney</cp:lastModifiedBy>
  <cp:revision>5</cp:revision>
  <cp:lastPrinted>2024-10-22T18:34:33Z</cp:lastPrinted>
  <dcterms:created xsi:type="dcterms:W3CDTF">2024-07-09T20:24:05Z</dcterms:created>
  <dcterms:modified xsi:type="dcterms:W3CDTF">2024-12-03T14:42:45Z</dcterms:modified>
</cp:coreProperties>
</file>