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Default Extension="package" ContentType="application/vnd.openxmlformats-officedocument.package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257" r:id="rId4"/>
    <p:sldId id="259" r:id="rId5"/>
    <p:sldId id="260" r:id="rId6"/>
    <p:sldId id="261" r:id="rId7"/>
    <p:sldId id="280" r:id="rId8"/>
    <p:sldId id="262" r:id="rId9"/>
    <p:sldId id="263" r:id="rId10"/>
    <p:sldId id="265" r:id="rId11"/>
    <p:sldId id="264" r:id="rId12"/>
    <p:sldId id="266" r:id="rId13"/>
    <p:sldId id="268" r:id="rId14"/>
    <p:sldId id="282" r:id="rId15"/>
    <p:sldId id="267" r:id="rId16"/>
    <p:sldId id="269" r:id="rId17"/>
    <p:sldId id="270" r:id="rId18"/>
    <p:sldId id="272" r:id="rId19"/>
    <p:sldId id="271" r:id="rId20"/>
    <p:sldId id="273" r:id="rId21"/>
    <p:sldId id="285" r:id="rId22"/>
    <p:sldId id="274" r:id="rId23"/>
    <p:sldId id="278" r:id="rId24"/>
    <p:sldId id="279" r:id="rId25"/>
    <p:sldId id="275" r:id="rId26"/>
    <p:sldId id="277" r:id="rId27"/>
    <p:sldId id="283" r:id="rId28"/>
    <p:sldId id="284" r:id="rId29"/>
    <p:sldId id="286" r:id="rId30"/>
    <p:sldId id="276" r:id="rId31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141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3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package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2.package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3.package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4.package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5.package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6.package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7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1"/>
          <c:order val="1"/>
          <c:tx>
            <c:strRef>
              <c:f>Sheet1!$C$1</c:f>
              <c:strCache>
                <c:ptCount val="1"/>
                <c:pt idx="0">
                  <c:v>Rate per 100,000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Sheet1!$A$2:$A$17</c:f>
              <c:strCache>
                <c:ptCount val="16"/>
                <c:pt idx="0">
                  <c:v>10-14</c:v>
                </c:pt>
                <c:pt idx="1">
                  <c:v>15-19</c:v>
                </c:pt>
                <c:pt idx="2">
                  <c:v>20-24</c:v>
                </c:pt>
                <c:pt idx="3">
                  <c:v>25-29</c:v>
                </c:pt>
                <c:pt idx="4">
                  <c:v>30-34</c:v>
                </c:pt>
                <c:pt idx="5">
                  <c:v>35-39</c:v>
                </c:pt>
                <c:pt idx="6">
                  <c:v>40-44</c:v>
                </c:pt>
                <c:pt idx="7">
                  <c:v>45-49</c:v>
                </c:pt>
                <c:pt idx="8">
                  <c:v>50-54</c:v>
                </c:pt>
                <c:pt idx="9">
                  <c:v>55-59</c:v>
                </c:pt>
                <c:pt idx="10">
                  <c:v>60-64</c:v>
                </c:pt>
                <c:pt idx="11">
                  <c:v>65-69</c:v>
                </c:pt>
                <c:pt idx="12">
                  <c:v>70-74</c:v>
                </c:pt>
                <c:pt idx="13">
                  <c:v>75-79</c:v>
                </c:pt>
                <c:pt idx="14">
                  <c:v>80-84</c:v>
                </c:pt>
                <c:pt idx="15">
                  <c:v>85+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0.47000000000000003</c:v>
                </c:pt>
                <c:pt idx="1">
                  <c:v>10.239999999999998</c:v>
                </c:pt>
                <c:pt idx="2">
                  <c:v>13.739999999999998</c:v>
                </c:pt>
                <c:pt idx="3">
                  <c:v>15.58</c:v>
                </c:pt>
                <c:pt idx="4">
                  <c:v>13.32</c:v>
                </c:pt>
                <c:pt idx="5">
                  <c:v>14.719999999999999</c:v>
                </c:pt>
                <c:pt idx="6">
                  <c:v>15.639999999999999</c:v>
                </c:pt>
                <c:pt idx="7">
                  <c:v>16.079999999999995</c:v>
                </c:pt>
                <c:pt idx="8">
                  <c:v>19.010000000000005</c:v>
                </c:pt>
                <c:pt idx="9">
                  <c:v>18.79</c:v>
                </c:pt>
                <c:pt idx="10">
                  <c:v>14.06</c:v>
                </c:pt>
                <c:pt idx="11">
                  <c:v>14.52</c:v>
                </c:pt>
                <c:pt idx="12">
                  <c:v>16.43</c:v>
                </c:pt>
                <c:pt idx="13">
                  <c:v>14.44</c:v>
                </c:pt>
                <c:pt idx="14">
                  <c:v>13.29</c:v>
                </c:pt>
                <c:pt idx="15">
                  <c:v>22.72</c:v>
                </c:pt>
              </c:numCache>
            </c:numRef>
          </c:val>
        </c:ser>
        <c:axId val="32028160"/>
        <c:axId val="32030080"/>
      </c:barChar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suicide deaths</c:v>
                </c:pt>
              </c:strCache>
            </c:strRef>
          </c:tx>
          <c:spPr>
            <a:ln w="44390">
              <a:solidFill>
                <a:srgbClr val="C0504D">
                  <a:shade val="95000"/>
                  <a:satMod val="105000"/>
                </a:srgbClr>
              </a:solidFill>
            </a:ln>
          </c:spPr>
          <c:marker>
            <c:symbol val="none"/>
          </c:marker>
          <c:cat>
            <c:strRef>
              <c:f>Sheet1!$A$2:$A$17</c:f>
              <c:strCache>
                <c:ptCount val="16"/>
                <c:pt idx="0">
                  <c:v>10-14</c:v>
                </c:pt>
                <c:pt idx="1">
                  <c:v>15-19</c:v>
                </c:pt>
                <c:pt idx="2">
                  <c:v>20-24</c:v>
                </c:pt>
                <c:pt idx="3">
                  <c:v>25-29</c:v>
                </c:pt>
                <c:pt idx="4">
                  <c:v>30-34</c:v>
                </c:pt>
                <c:pt idx="5">
                  <c:v>35-39</c:v>
                </c:pt>
                <c:pt idx="6">
                  <c:v>40-44</c:v>
                </c:pt>
                <c:pt idx="7">
                  <c:v>45-49</c:v>
                </c:pt>
                <c:pt idx="8">
                  <c:v>50-54</c:v>
                </c:pt>
                <c:pt idx="9">
                  <c:v>55-59</c:v>
                </c:pt>
                <c:pt idx="10">
                  <c:v>60-64</c:v>
                </c:pt>
                <c:pt idx="11">
                  <c:v>65-69</c:v>
                </c:pt>
                <c:pt idx="12">
                  <c:v>70-74</c:v>
                </c:pt>
                <c:pt idx="13">
                  <c:v>75-79</c:v>
                </c:pt>
                <c:pt idx="14">
                  <c:v>80-84</c:v>
                </c:pt>
                <c:pt idx="15">
                  <c:v>85+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2</c:v>
                </c:pt>
                <c:pt idx="1">
                  <c:v>46</c:v>
                </c:pt>
                <c:pt idx="2">
                  <c:v>54</c:v>
                </c:pt>
                <c:pt idx="3">
                  <c:v>56</c:v>
                </c:pt>
                <c:pt idx="4">
                  <c:v>52</c:v>
                </c:pt>
                <c:pt idx="5">
                  <c:v>67</c:v>
                </c:pt>
                <c:pt idx="6">
                  <c:v>83</c:v>
                </c:pt>
                <c:pt idx="7">
                  <c:v>89</c:v>
                </c:pt>
                <c:pt idx="8">
                  <c:v>98</c:v>
                </c:pt>
                <c:pt idx="9">
                  <c:v>85</c:v>
                </c:pt>
                <c:pt idx="10">
                  <c:v>48</c:v>
                </c:pt>
                <c:pt idx="11">
                  <c:v>38</c:v>
                </c:pt>
                <c:pt idx="12">
                  <c:v>37</c:v>
                </c:pt>
                <c:pt idx="13">
                  <c:v>28</c:v>
                </c:pt>
                <c:pt idx="14">
                  <c:v>19</c:v>
                </c:pt>
                <c:pt idx="15">
                  <c:v>30</c:v>
                </c:pt>
              </c:numCache>
            </c:numRef>
          </c:val>
        </c:ser>
        <c:marker val="1"/>
        <c:axId val="32040448"/>
        <c:axId val="32041984"/>
      </c:lineChart>
      <c:catAx>
        <c:axId val="320281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794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t>Age </a:t>
                </a:r>
              </a:p>
            </c:rich>
          </c:tx>
        </c:title>
        <c:numFmt formatCode="General" sourceLinked="1"/>
        <c:tickLblPos val="nextTo"/>
        <c:crossAx val="32030080"/>
        <c:crosses val="autoZero"/>
        <c:auto val="1"/>
        <c:lblAlgn val="ctr"/>
        <c:lblOffset val="100"/>
      </c:catAx>
      <c:valAx>
        <c:axId val="320300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794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t>Number of Suicide Deaths</a:t>
                </a:r>
              </a:p>
            </c:rich>
          </c:tx>
        </c:title>
        <c:numFmt formatCode="General" sourceLinked="1"/>
        <c:tickLblPos val="nextTo"/>
        <c:crossAx val="32028160"/>
        <c:crosses val="autoZero"/>
        <c:crossBetween val="between"/>
      </c:valAx>
      <c:catAx>
        <c:axId val="32040448"/>
        <c:scaling>
          <c:orientation val="minMax"/>
        </c:scaling>
        <c:delete val="1"/>
        <c:axPos val="b"/>
        <c:tickLblPos val="none"/>
        <c:crossAx val="32041984"/>
        <c:crosses val="autoZero"/>
        <c:auto val="1"/>
        <c:lblAlgn val="ctr"/>
        <c:lblOffset val="100"/>
      </c:catAx>
      <c:valAx>
        <c:axId val="32041984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Rate per 100,000</a:t>
                </a:r>
                <a:endParaRPr lang="en-US" dirty="0"/>
              </a:p>
            </c:rich>
          </c:tx>
        </c:title>
        <c:numFmt formatCode="General" sourceLinked="1"/>
        <c:tickLblPos val="nextTo"/>
        <c:crossAx val="32040448"/>
        <c:crosses val="max"/>
        <c:crossBetween val="between"/>
      </c:valAx>
      <c:spPr>
        <a:noFill/>
        <a:ln w="25383">
          <a:noFill/>
        </a:ln>
      </c:spPr>
    </c:plotArea>
    <c:legend>
      <c:legendPos val="b"/>
    </c:legend>
    <c:plotVisOnly val="1"/>
    <c:dispBlanksAs val="gap"/>
  </c:chart>
  <c:txPr>
    <a:bodyPr/>
    <a:lstStyle/>
    <a:p>
      <a:pPr>
        <a:defRPr sz="1798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Firearm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10-14</c:v>
                </c:pt>
                <c:pt idx="1">
                  <c:v>15-19</c:v>
                </c:pt>
                <c:pt idx="2">
                  <c:v>20-24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75-84</c:v>
                </c:pt>
                <c:pt idx="9">
                  <c:v>85+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0.5</c:v>
                </c:pt>
                <c:pt idx="1">
                  <c:v>0.52</c:v>
                </c:pt>
                <c:pt idx="2">
                  <c:v>0.5</c:v>
                </c:pt>
                <c:pt idx="3">
                  <c:v>0.49000000000000005</c:v>
                </c:pt>
                <c:pt idx="4">
                  <c:v>0.4</c:v>
                </c:pt>
                <c:pt idx="5">
                  <c:v>0.48000000000000004</c:v>
                </c:pt>
                <c:pt idx="6">
                  <c:v>0.49000000000000005</c:v>
                </c:pt>
                <c:pt idx="7">
                  <c:v>0.81</c:v>
                </c:pt>
                <c:pt idx="8">
                  <c:v>0.81</c:v>
                </c:pt>
                <c:pt idx="9">
                  <c:v>0.77000000000000013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Suffocation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10-14</c:v>
                </c:pt>
                <c:pt idx="1">
                  <c:v>15-19</c:v>
                </c:pt>
                <c:pt idx="2">
                  <c:v>20-24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75-84</c:v>
                </c:pt>
                <c:pt idx="9">
                  <c:v>85+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0.5</c:v>
                </c:pt>
                <c:pt idx="1">
                  <c:v>0.35000000000000003</c:v>
                </c:pt>
                <c:pt idx="2">
                  <c:v>0.41000000000000003</c:v>
                </c:pt>
                <c:pt idx="3">
                  <c:v>0.32000000000000006</c:v>
                </c:pt>
                <c:pt idx="4">
                  <c:v>0.22</c:v>
                </c:pt>
                <c:pt idx="5">
                  <c:v>0.2</c:v>
                </c:pt>
                <c:pt idx="6">
                  <c:v>0.13</c:v>
                </c:pt>
                <c:pt idx="7">
                  <c:v>0.05</c:v>
                </c:pt>
                <c:pt idx="8">
                  <c:v>2.0000000000000004E-2</c:v>
                </c:pt>
                <c:pt idx="9">
                  <c:v>7.0000000000000021E-2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Poisoning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10-14</c:v>
                </c:pt>
                <c:pt idx="1">
                  <c:v>15-19</c:v>
                </c:pt>
                <c:pt idx="2">
                  <c:v>20-24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75-84</c:v>
                </c:pt>
                <c:pt idx="9">
                  <c:v>85+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0</c:v>
                </c:pt>
                <c:pt idx="1">
                  <c:v>4.0000000000000008E-2</c:v>
                </c:pt>
                <c:pt idx="2">
                  <c:v>4.0000000000000008E-2</c:v>
                </c:pt>
                <c:pt idx="3">
                  <c:v>0.1</c:v>
                </c:pt>
                <c:pt idx="4">
                  <c:v>0.29000000000000004</c:v>
                </c:pt>
                <c:pt idx="5">
                  <c:v>0.19</c:v>
                </c:pt>
                <c:pt idx="6">
                  <c:v>0.33000000000000007</c:v>
                </c:pt>
                <c:pt idx="7">
                  <c:v>9.0000000000000011E-2</c:v>
                </c:pt>
                <c:pt idx="8">
                  <c:v>0.11</c:v>
                </c:pt>
                <c:pt idx="9">
                  <c:v>0.1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10-14</c:v>
                </c:pt>
                <c:pt idx="1">
                  <c:v>15-19</c:v>
                </c:pt>
                <c:pt idx="2">
                  <c:v>20-24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75-84</c:v>
                </c:pt>
                <c:pt idx="9">
                  <c:v>85+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0</c:v>
                </c:pt>
                <c:pt idx="1">
                  <c:v>9.0000000000000011E-2</c:v>
                </c:pt>
                <c:pt idx="2">
                  <c:v>6.0000000000000005E-2</c:v>
                </c:pt>
                <c:pt idx="3">
                  <c:v>8.0000000000000016E-2</c:v>
                </c:pt>
                <c:pt idx="4">
                  <c:v>7.0000000000000021E-2</c:v>
                </c:pt>
                <c:pt idx="5">
                  <c:v>0.12000000000000001</c:v>
                </c:pt>
                <c:pt idx="6">
                  <c:v>0.05</c:v>
                </c:pt>
                <c:pt idx="7">
                  <c:v>4.0000000000000008E-2</c:v>
                </c:pt>
                <c:pt idx="8">
                  <c:v>6.0000000000000005E-2</c:v>
                </c:pt>
                <c:pt idx="9">
                  <c:v>7.0000000000000021E-2</c:v>
                </c:pt>
              </c:numCache>
            </c:numRef>
          </c:val>
        </c:ser>
        <c:overlap val="100"/>
        <c:axId val="32082944"/>
        <c:axId val="32084736"/>
      </c:barChart>
      <c:catAx>
        <c:axId val="32082944"/>
        <c:scaling>
          <c:orientation val="minMax"/>
        </c:scaling>
        <c:axPos val="b"/>
        <c:numFmt formatCode="General" sourceLinked="1"/>
        <c:tickLblPos val="nextTo"/>
        <c:txPr>
          <a:bodyPr rot="-1380000"/>
          <a:lstStyle/>
          <a:p>
            <a:pPr>
              <a:defRPr/>
            </a:pPr>
            <a:endParaRPr lang="en-US"/>
          </a:p>
        </c:txPr>
        <c:crossAx val="32084736"/>
        <c:crosses val="autoZero"/>
        <c:auto val="1"/>
        <c:lblAlgn val="ctr"/>
        <c:lblOffset val="100"/>
      </c:catAx>
      <c:valAx>
        <c:axId val="32084736"/>
        <c:scaling>
          <c:orientation val="minMax"/>
        </c:scaling>
        <c:axPos val="l"/>
        <c:majorGridlines/>
        <c:numFmt formatCode="0%" sourceLinked="1"/>
        <c:tickLblPos val="nextTo"/>
        <c:crossAx val="32082944"/>
        <c:crosses val="autoZero"/>
        <c:crossBetween val="between"/>
      </c:valAx>
      <c:spPr>
        <a:noFill/>
        <a:ln w="25389">
          <a:noFill/>
        </a:ln>
      </c:spPr>
    </c:plotArea>
    <c:legend>
      <c:legendPos val="r"/>
    </c:legend>
    <c:plotVisOnly val="1"/>
    <c:dispBlanksAs val="gap"/>
  </c:chart>
  <c:txPr>
    <a:bodyPr/>
    <a:lstStyle/>
    <a:p>
      <a:pPr>
        <a:defRPr sz="1798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920377409720341"/>
          <c:y val="2.8613229986876664E-2"/>
          <c:w val="0.58415105439406279"/>
          <c:h val="0.8290018044619426"/>
        </c:manualLayout>
      </c:layout>
      <c:lineChart>
        <c:grouping val="standard"/>
        <c:ser>
          <c:idx val="3"/>
          <c:order val="0"/>
          <c:tx>
            <c:strRef>
              <c:f>Sheet1!$B$1</c:f>
              <c:strCache>
                <c:ptCount val="1"/>
                <c:pt idx="0">
                  <c:v>Female ED</c:v>
                </c:pt>
              </c:strCache>
            </c:strRef>
          </c:tx>
          <c:spPr>
            <a:ln w="50792"/>
          </c:spPr>
          <c:cat>
            <c:numRef>
              <c:f>Sheet1!$A$2:$A$10</c:f>
              <c:numCache>
                <c:formatCode>General</c:formatCode>
                <c:ptCount val="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8.4</c:v>
                </c:pt>
                <c:pt idx="1">
                  <c:v>13.9</c:v>
                </c:pt>
                <c:pt idx="2">
                  <c:v>13.7</c:v>
                </c:pt>
                <c:pt idx="3">
                  <c:v>15.8</c:v>
                </c:pt>
                <c:pt idx="4">
                  <c:v>17.2</c:v>
                </c:pt>
                <c:pt idx="5">
                  <c:v>15.5</c:v>
                </c:pt>
                <c:pt idx="6">
                  <c:v>16.399999999999999</c:v>
                </c:pt>
                <c:pt idx="7">
                  <c:v>19.3</c:v>
                </c:pt>
                <c:pt idx="8">
                  <c:v>20.5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Male ED</c:v>
                </c:pt>
              </c:strCache>
            </c:strRef>
          </c:tx>
          <c:spPr>
            <a:ln w="50792"/>
          </c:spPr>
          <c:cat>
            <c:numRef>
              <c:f>Sheet1!$A$2:$A$10</c:f>
              <c:numCache>
                <c:formatCode>General</c:formatCode>
                <c:ptCount val="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5.0999999999999996</c:v>
                </c:pt>
                <c:pt idx="1">
                  <c:v>9</c:v>
                </c:pt>
                <c:pt idx="2">
                  <c:v>9.1</c:v>
                </c:pt>
                <c:pt idx="3">
                  <c:v>10.5</c:v>
                </c:pt>
                <c:pt idx="4">
                  <c:v>12.6</c:v>
                </c:pt>
                <c:pt idx="5">
                  <c:v>12.1</c:v>
                </c:pt>
                <c:pt idx="6">
                  <c:v>14.4</c:v>
                </c:pt>
                <c:pt idx="7">
                  <c:v>16.3</c:v>
                </c:pt>
                <c:pt idx="8">
                  <c:v>15.4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Female Hospitalization</c:v>
                </c:pt>
              </c:strCache>
            </c:strRef>
          </c:tx>
          <c:spPr>
            <a:ln w="50792"/>
          </c:spPr>
          <c:cat>
            <c:numRef>
              <c:f>Sheet1!$A$2:$A$10</c:f>
              <c:numCache>
                <c:formatCode>General</c:formatCode>
                <c:ptCount val="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</c:numCache>
            </c:numRef>
          </c:cat>
          <c:val>
            <c:numRef>
              <c:f>Sheet1!$D$2:$D$10</c:f>
              <c:numCache>
                <c:formatCode>0.0</c:formatCode>
                <c:ptCount val="9"/>
                <c:pt idx="0">
                  <c:v>10.637756041430778</c:v>
                </c:pt>
                <c:pt idx="1">
                  <c:v>11.058439237708322</c:v>
                </c:pt>
                <c:pt idx="2">
                  <c:v>11.687784552567706</c:v>
                </c:pt>
                <c:pt idx="3">
                  <c:v>12.41792233792207</c:v>
                </c:pt>
                <c:pt idx="4">
                  <c:v>13.079008756936906</c:v>
                </c:pt>
                <c:pt idx="5">
                  <c:v>11.740238603664018</c:v>
                </c:pt>
                <c:pt idx="6">
                  <c:v>10.859795764403854</c:v>
                </c:pt>
                <c:pt idx="7">
                  <c:v>11.080641934918907</c:v>
                </c:pt>
                <c:pt idx="8">
                  <c:v>12.313056472451967</c:v>
                </c:pt>
              </c:numCache>
            </c:numRef>
          </c:val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Male Hospitalization</c:v>
                </c:pt>
              </c:strCache>
            </c:strRef>
          </c:tx>
          <c:spPr>
            <a:ln w="50792"/>
          </c:spPr>
          <c:cat>
            <c:numRef>
              <c:f>Sheet1!$A$2:$A$10</c:f>
              <c:numCache>
                <c:formatCode>General</c:formatCode>
                <c:ptCount val="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</c:numCache>
            </c:numRef>
          </c:cat>
          <c:val>
            <c:numRef>
              <c:f>Sheet1!$E$2:$E$10</c:f>
              <c:numCache>
                <c:formatCode>General</c:formatCode>
                <c:ptCount val="9"/>
                <c:pt idx="0">
                  <c:v>6.1</c:v>
                </c:pt>
                <c:pt idx="1">
                  <c:v>6.8</c:v>
                </c:pt>
                <c:pt idx="2">
                  <c:v>7</c:v>
                </c:pt>
                <c:pt idx="3">
                  <c:v>8.1</c:v>
                </c:pt>
                <c:pt idx="4">
                  <c:v>8.4</c:v>
                </c:pt>
                <c:pt idx="5">
                  <c:v>8</c:v>
                </c:pt>
                <c:pt idx="6">
                  <c:v>8.3000000000000007</c:v>
                </c:pt>
                <c:pt idx="7">
                  <c:v>8.3000000000000007</c:v>
                </c:pt>
                <c:pt idx="8">
                  <c:v>7.7</c:v>
                </c:pt>
              </c:numCache>
            </c:numRef>
          </c:val>
        </c:ser>
        <c:marker val="1"/>
        <c:axId val="32134656"/>
        <c:axId val="32136192"/>
      </c:lineChart>
      <c:catAx>
        <c:axId val="32134656"/>
        <c:scaling>
          <c:orientation val="minMax"/>
        </c:scaling>
        <c:axPos val="b"/>
        <c:numFmt formatCode="General" sourceLinked="1"/>
        <c:tickLblPos val="nextTo"/>
        <c:crossAx val="32136192"/>
        <c:crosses val="autoZero"/>
        <c:auto val="1"/>
        <c:lblAlgn val="ctr"/>
        <c:lblOffset val="100"/>
      </c:catAx>
      <c:valAx>
        <c:axId val="321361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t>Age-adjusted Rate per 10,000</a:t>
                </a:r>
              </a:p>
            </c:rich>
          </c:tx>
        </c:title>
        <c:numFmt formatCode="General" sourceLinked="1"/>
        <c:tickLblPos val="nextTo"/>
        <c:crossAx val="32134656"/>
        <c:crosses val="autoZero"/>
        <c:crossBetween val="between"/>
      </c:valAx>
      <c:spPr>
        <a:noFill/>
        <a:ln w="25398">
          <a:noFill/>
        </a:ln>
      </c:spPr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Inpatient</c:v>
                </c:pt>
              </c:strCache>
            </c:strRef>
          </c:tx>
          <c:dLbls>
            <c:dLbl>
              <c:idx val="1"/>
              <c:layout>
                <c:manualLayout>
                  <c:x val="-7.7160493827160637E-3"/>
                  <c:y val="-1.1224130643577981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5432098765432115E-2"/>
                  <c:y val="-5.6120653217890792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1.3888888888888911E-2"/>
                  <c:y val="0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8518518518518538E-2"/>
                  <c:y val="0"/>
                </c:manualLayout>
              </c:layout>
              <c:dLblPos val="outEnd"/>
              <c:showVal val="1"/>
            </c:dLbl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10-14</c:v>
                </c:pt>
                <c:pt idx="1">
                  <c:v>15-19</c:v>
                </c:pt>
                <c:pt idx="2">
                  <c:v>20-24</c:v>
                </c:pt>
                <c:pt idx="3">
                  <c:v>25-34</c:v>
                </c:pt>
                <c:pt idx="4">
                  <c:v>34-64</c:v>
                </c:pt>
                <c:pt idx="5">
                  <c:v>65+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4.7507768162091368</c:v>
                </c:pt>
                <c:pt idx="1">
                  <c:v>18.025212480748383</c:v>
                </c:pt>
                <c:pt idx="2">
                  <c:v>17.095543676562514</c:v>
                </c:pt>
                <c:pt idx="3">
                  <c:v>13.522107306623823</c:v>
                </c:pt>
                <c:pt idx="4">
                  <c:v>9.4945160984603731</c:v>
                </c:pt>
                <c:pt idx="5">
                  <c:v>2.1587754220907986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Outpatient ED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10-14</c:v>
                </c:pt>
                <c:pt idx="1">
                  <c:v>15-19</c:v>
                </c:pt>
                <c:pt idx="2">
                  <c:v>20-24</c:v>
                </c:pt>
                <c:pt idx="3">
                  <c:v>25-34</c:v>
                </c:pt>
                <c:pt idx="4">
                  <c:v>34-64</c:v>
                </c:pt>
                <c:pt idx="5">
                  <c:v>65+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10.5</c:v>
                </c:pt>
                <c:pt idx="1">
                  <c:v>57</c:v>
                </c:pt>
                <c:pt idx="2">
                  <c:v>46.6</c:v>
                </c:pt>
                <c:pt idx="3">
                  <c:v>28</c:v>
                </c:pt>
                <c:pt idx="4">
                  <c:v>9.1</c:v>
                </c:pt>
                <c:pt idx="5">
                  <c:v>0.60000000000000009</c:v>
                </c:pt>
              </c:numCache>
            </c:numRef>
          </c:val>
        </c:ser>
        <c:dLbls>
          <c:showVal val="1"/>
        </c:dLbls>
        <c:axId val="32224384"/>
        <c:axId val="32226304"/>
      </c:barChart>
      <c:catAx>
        <c:axId val="322243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t>Age Group</a:t>
                </a:r>
              </a:p>
            </c:rich>
          </c:tx>
        </c:title>
        <c:numFmt formatCode="General" sourceLinked="1"/>
        <c:tickLblPos val="nextTo"/>
        <c:crossAx val="32226304"/>
        <c:crosses val="autoZero"/>
        <c:auto val="1"/>
        <c:lblAlgn val="ctr"/>
        <c:lblOffset val="100"/>
      </c:catAx>
      <c:valAx>
        <c:axId val="3222630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t>Rate per 10,000</a:t>
                </a:r>
              </a:p>
            </c:rich>
          </c:tx>
        </c:title>
        <c:numFmt formatCode="General" sourceLinked="1"/>
        <c:tickLblPos val="nextTo"/>
        <c:crossAx val="32224384"/>
        <c:crosses val="autoZero"/>
        <c:crossBetween val="between"/>
      </c:valAx>
      <c:spPr>
        <a:noFill/>
        <a:ln w="25398">
          <a:noFill/>
        </a:ln>
      </c:spPr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percentStacked"/>
        <c:ser>
          <c:idx val="2"/>
          <c:order val="0"/>
          <c:tx>
            <c:strRef>
              <c:f>Sheet1!$D$1</c:f>
              <c:strCache>
                <c:ptCount val="1"/>
                <c:pt idx="0">
                  <c:v>Poisoning</c:v>
                </c:pt>
              </c:strCache>
            </c:strRef>
          </c:tx>
          <c:dLbls>
            <c:dLblPos val="inEnd"/>
            <c:showVal val="1"/>
          </c:dLbls>
          <c:cat>
            <c:strRef>
              <c:f>Sheet1!$A$2:$A$3</c:f>
              <c:strCache>
                <c:ptCount val="2"/>
                <c:pt idx="0">
                  <c:v>Inpatient</c:v>
                </c:pt>
                <c:pt idx="1">
                  <c:v>Outpatient ED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72.099999999999994</c:v>
                </c:pt>
                <c:pt idx="1">
                  <c:v>37.300000000000011</c:v>
                </c:pt>
              </c:numCache>
            </c:numRef>
          </c:val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Cutting</c:v>
                </c:pt>
              </c:strCache>
            </c:strRef>
          </c:tx>
          <c:dLbls>
            <c:dLblPos val="inEnd"/>
            <c:showVal val="1"/>
          </c:dLbls>
          <c:cat>
            <c:strRef>
              <c:f>Sheet1!$A$2:$A$3</c:f>
              <c:strCache>
                <c:ptCount val="2"/>
                <c:pt idx="0">
                  <c:v>Inpatient</c:v>
                </c:pt>
                <c:pt idx="1">
                  <c:v>Outpatient ED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11.5</c:v>
                </c:pt>
                <c:pt idx="1">
                  <c:v>37.6</c:v>
                </c:pt>
              </c:numCache>
            </c:numRef>
          </c:val>
        </c:ser>
        <c:ser>
          <c:idx val="4"/>
          <c:order val="2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dLbls>
            <c:dLblPos val="inEnd"/>
            <c:showVal val="1"/>
          </c:dLbls>
          <c:cat>
            <c:strRef>
              <c:f>Sheet1!$A$2:$A$3</c:f>
              <c:strCache>
                <c:ptCount val="2"/>
                <c:pt idx="0">
                  <c:v>Inpatient</c:v>
                </c:pt>
                <c:pt idx="1">
                  <c:v>Outpatient ED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14</c:v>
                </c:pt>
                <c:pt idx="1">
                  <c:v>23</c:v>
                </c:pt>
              </c:numCache>
            </c:numRef>
          </c:val>
        </c:ser>
        <c:ser>
          <c:idx val="1"/>
          <c:order val="3"/>
          <c:tx>
            <c:strRef>
              <c:f>Sheet1!$C$1</c:f>
              <c:strCache>
                <c:ptCount val="1"/>
                <c:pt idx="0">
                  <c:v>Suffocation</c:v>
                </c:pt>
              </c:strCache>
            </c:strRef>
          </c:tx>
          <c:dLbls>
            <c:delete val="1"/>
          </c:dLbls>
          <c:cat>
            <c:strRef>
              <c:f>Sheet1!$A$2:$A$3</c:f>
              <c:strCache>
                <c:ptCount val="2"/>
                <c:pt idx="0">
                  <c:v>Inpatient</c:v>
                </c:pt>
                <c:pt idx="1">
                  <c:v>Outpatient ED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1.5</c:v>
                </c:pt>
                <c:pt idx="1">
                  <c:v>1.7</c:v>
                </c:pt>
              </c:numCache>
            </c:numRef>
          </c:val>
        </c:ser>
        <c:ser>
          <c:idx val="0"/>
          <c:order val="4"/>
          <c:tx>
            <c:strRef>
              <c:f>Sheet1!$B$1</c:f>
              <c:strCache>
                <c:ptCount val="1"/>
                <c:pt idx="0">
                  <c:v>Firearm</c:v>
                </c:pt>
              </c:strCache>
            </c:strRef>
          </c:tx>
          <c:dLbls>
            <c:delete val="1"/>
          </c:dLbls>
          <c:cat>
            <c:strRef>
              <c:f>Sheet1!$A$2:$A$3</c:f>
              <c:strCache>
                <c:ptCount val="2"/>
                <c:pt idx="0">
                  <c:v>Inpatient</c:v>
                </c:pt>
                <c:pt idx="1">
                  <c:v>Outpatient 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1.1000000000000001</c:v>
                </c:pt>
                <c:pt idx="1">
                  <c:v>0.4</c:v>
                </c:pt>
              </c:numCache>
            </c:numRef>
          </c:val>
        </c:ser>
        <c:dLbls>
          <c:showVal val="1"/>
        </c:dLbls>
        <c:overlap val="100"/>
        <c:axId val="32197632"/>
        <c:axId val="32273152"/>
      </c:barChart>
      <c:catAx>
        <c:axId val="32197632"/>
        <c:scaling>
          <c:orientation val="minMax"/>
        </c:scaling>
        <c:axPos val="b"/>
        <c:numFmt formatCode="General" sourceLinked="1"/>
        <c:tickLblPos val="nextTo"/>
        <c:crossAx val="32273152"/>
        <c:crosses val="autoZero"/>
        <c:auto val="1"/>
        <c:lblAlgn val="ctr"/>
        <c:lblOffset val="100"/>
      </c:catAx>
      <c:valAx>
        <c:axId val="32273152"/>
        <c:scaling>
          <c:orientation val="minMax"/>
        </c:scaling>
        <c:axPos val="l"/>
        <c:majorGridlines/>
        <c:numFmt formatCode="0%" sourceLinked="1"/>
        <c:tickLblPos val="nextTo"/>
        <c:crossAx val="32197632"/>
        <c:crosses val="autoZero"/>
        <c:crossBetween val="between"/>
      </c:valAx>
      <c:spPr>
        <a:noFill/>
        <a:ln w="25398">
          <a:noFill/>
        </a:ln>
      </c:spPr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Adults (BRFSS 2006-2007)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Considered</c:v>
                </c:pt>
                <c:pt idx="1">
                  <c:v>Planned</c:v>
                </c:pt>
                <c:pt idx="2">
                  <c:v>Attempted</c:v>
                </c:pt>
                <c:pt idx="3">
                  <c:v>Depressive Symptoms</c:v>
                </c:pt>
                <c:pt idx="4">
                  <c:v>Diagnosed depression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2.4</c:v>
                </c:pt>
                <c:pt idx="1">
                  <c:v>1.8</c:v>
                </c:pt>
                <c:pt idx="2">
                  <c:v>0.4</c:v>
                </c:pt>
                <c:pt idx="4">
                  <c:v>21.8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School Students (MIYHS 2009)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Considered</c:v>
                </c:pt>
                <c:pt idx="1">
                  <c:v>Planned</c:v>
                </c:pt>
                <c:pt idx="2">
                  <c:v>Attempted</c:v>
                </c:pt>
                <c:pt idx="3">
                  <c:v>Depressive Symptoms</c:v>
                </c:pt>
                <c:pt idx="4">
                  <c:v>Diagnosed depression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13.8</c:v>
                </c:pt>
                <c:pt idx="1">
                  <c:v>11.8</c:v>
                </c:pt>
                <c:pt idx="2">
                  <c:v>9</c:v>
                </c:pt>
                <c:pt idx="3">
                  <c:v>24.1</c:v>
                </c:pt>
              </c:numCache>
            </c:numRef>
          </c:val>
        </c:ser>
        <c:dLbls>
          <c:showVal val="1"/>
        </c:dLbls>
        <c:axId val="32399360"/>
        <c:axId val="32400896"/>
      </c:barChart>
      <c:catAx>
        <c:axId val="32399360"/>
        <c:scaling>
          <c:orientation val="minMax"/>
        </c:scaling>
        <c:axPos val="b"/>
        <c:numFmt formatCode="General" sourceLinked="1"/>
        <c:tickLblPos val="nextTo"/>
        <c:crossAx val="32400896"/>
        <c:crosses val="autoZero"/>
        <c:auto val="1"/>
        <c:lblAlgn val="ctr"/>
        <c:lblOffset val="100"/>
      </c:catAx>
      <c:valAx>
        <c:axId val="3240089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t>Percent</a:t>
                </a:r>
              </a:p>
            </c:rich>
          </c:tx>
        </c:title>
        <c:numFmt formatCode="General" sourceLinked="1"/>
        <c:tickLblPos val="nextTo"/>
        <c:crossAx val="32399360"/>
        <c:crosses val="autoZero"/>
        <c:crossBetween val="between"/>
      </c:valAx>
      <c:spPr>
        <a:noFill/>
        <a:ln w="25398">
          <a:noFill/>
        </a:ln>
      </c:spPr>
    </c:plotArea>
    <c:legend>
      <c:legendPos val="t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Considered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2001</c:v>
                </c:pt>
                <c:pt idx="1">
                  <c:v>2003</c:v>
                </c:pt>
                <c:pt idx="2">
                  <c:v>2005</c:v>
                </c:pt>
                <c:pt idx="3">
                  <c:v>2007</c:v>
                </c:pt>
                <c:pt idx="4">
                  <c:v>2009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18.600000000000001</c:v>
                </c:pt>
                <c:pt idx="1">
                  <c:v>17.100000000000001</c:v>
                </c:pt>
                <c:pt idx="2">
                  <c:v>13.3</c:v>
                </c:pt>
                <c:pt idx="3">
                  <c:v>11.2</c:v>
                </c:pt>
                <c:pt idx="4">
                  <c:v>12.2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Attempted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2001</c:v>
                </c:pt>
                <c:pt idx="1">
                  <c:v>2003</c:v>
                </c:pt>
                <c:pt idx="2">
                  <c:v>2005</c:v>
                </c:pt>
                <c:pt idx="3">
                  <c:v>2007</c:v>
                </c:pt>
                <c:pt idx="4">
                  <c:v>2009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9.3000000000000007</c:v>
                </c:pt>
                <c:pt idx="1">
                  <c:v>9</c:v>
                </c:pt>
                <c:pt idx="2">
                  <c:v>6.4</c:v>
                </c:pt>
                <c:pt idx="3">
                  <c:v>4.8</c:v>
                </c:pt>
                <c:pt idx="4">
                  <c:v>7.9</c:v>
                </c:pt>
              </c:numCache>
            </c:numRef>
          </c:val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Depression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2001</c:v>
                </c:pt>
                <c:pt idx="1">
                  <c:v>2003</c:v>
                </c:pt>
                <c:pt idx="2">
                  <c:v>2005</c:v>
                </c:pt>
                <c:pt idx="3">
                  <c:v>2007</c:v>
                </c:pt>
                <c:pt idx="4">
                  <c:v>2009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26.7</c:v>
                </c:pt>
                <c:pt idx="1">
                  <c:v>24.7</c:v>
                </c:pt>
                <c:pt idx="2">
                  <c:v>20.6</c:v>
                </c:pt>
                <c:pt idx="3">
                  <c:v>22.2</c:v>
                </c:pt>
                <c:pt idx="4">
                  <c:v>22.7</c:v>
                </c:pt>
              </c:numCache>
            </c:numRef>
          </c:val>
        </c:ser>
        <c:marker val="1"/>
        <c:axId val="32420224"/>
        <c:axId val="32421760"/>
      </c:lineChart>
      <c:catAx>
        <c:axId val="32420224"/>
        <c:scaling>
          <c:orientation val="minMax"/>
        </c:scaling>
        <c:axPos val="b"/>
        <c:numFmt formatCode="General" sourceLinked="1"/>
        <c:tickLblPos val="nextTo"/>
        <c:crossAx val="32421760"/>
        <c:crosses val="autoZero"/>
        <c:auto val="1"/>
        <c:lblAlgn val="ctr"/>
        <c:lblOffset val="100"/>
      </c:catAx>
      <c:valAx>
        <c:axId val="324217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t>Percent</a:t>
                </a:r>
              </a:p>
            </c:rich>
          </c:tx>
        </c:title>
        <c:numFmt formatCode="General" sourceLinked="1"/>
        <c:tickLblPos val="nextTo"/>
        <c:crossAx val="32420224"/>
        <c:crosses val="autoZero"/>
        <c:crossBetween val="between"/>
      </c:valAx>
      <c:spPr>
        <a:noFill/>
        <a:ln w="25398">
          <a:noFill/>
        </a:ln>
      </c:spPr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DAEF340-E5C4-4FE3-BD99-4C742B24A920}" type="datetimeFigureOut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CCFE403-9938-4044-8E14-D6345AA2C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86F1720-A519-45DE-A23F-9040D1C91B7B}" type="datetimeFigureOut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A03B4E5-3B09-431C-9438-9AE0B7DFB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2FA146-5F08-483F-AA57-A026CF404B07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EA8297-127D-45FF-86DC-966769AECD87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8B2B6F-B1E5-48CC-953C-219D3247920F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3EB493-268E-4840-8D4B-40B0FFF9C47F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FD6778-A8DF-4D5A-8F0C-59B8963D5786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25A48-6A6A-451C-AB4F-2105295456BE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40FF0A-4454-48F6-A233-C3E79EE34EA0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D1462E-4AFA-44AB-9147-A599CBB16E38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1557A2-0DB9-4B06-B870-187EF6BC177E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A515B6-E95F-4872-AA1A-BA21E5214AD1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1BF0E0-6AA0-4D72-977A-F5F99AFCCB12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11D00B-BF93-4763-850A-F20D39C1D6D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F4D90-14F2-4F20-A8E4-25CE8721B787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F1C70-B857-46C0-8DFE-A549E1DC13A8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1F3A56-CE7F-4596-9B61-7757BD020C74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DD62BE-E827-4EA4-88C3-BECD121A82D8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391F3-AA66-4942-8B38-B3680681F54E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67D69E-B646-40B6-9E23-AEEE61A47431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C00109-B91C-45E4-9226-B0A65F7760A1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D70D4A-1F49-4DE8-B390-CDD905F341C0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E9994F-DF8A-476D-91D1-8DDBCBF2A00A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74834-D420-449B-8C1D-8031312E95D6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226BAD-2C08-4E2D-830C-79F526606854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D731F-2AE7-46F4-9919-2437FBEC8ABA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A72581-5DAE-4ED7-9C33-5000E298DD0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AC0067-FDF1-4474-81E3-0FB313D1DE13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82A1A9-89B5-43AB-B67A-B8050D796996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D89233-2BDB-4F79-8235-2FFA9C56D19D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EB1D2-E540-406E-AFC6-FB78A0E0D925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9997DB-CFF7-4D49-A723-B761ACECB561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2C207-E040-4382-BF6B-361E5B9B0FD3}" type="datetimeFigureOut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06F62-3719-4F96-AD29-4838D935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A7E7C-E394-41BB-8611-588A11E7E5B3}" type="datetimeFigureOut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B3326-FC9A-4314-BB02-93119E1FF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24FE4-92FC-44FE-8B13-AAE70539A9DF}" type="datetimeFigureOut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17650-8E5A-4EB9-B61E-4641F119D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177F0-7F42-474C-AE57-5AEB3DA2E0AE}" type="datetimeFigureOut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4D871-E38C-49A9-98FB-EA2D8753F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4D4B1-16F5-4169-827C-4EE61FB5BF27}" type="datetimeFigureOut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6321A-8ED0-4806-987E-68C591BED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9B93F-1B2F-4726-88D5-7362044FFE59}" type="datetimeFigureOut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F3F10-F9D6-4487-8285-75BC2E07C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BA754-34DA-4606-9A0B-C924D0BC07BA}" type="datetimeFigureOut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63B5E-0060-44ED-997B-3BD7DCE90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B6E4F-2521-4562-BB15-664697B0AA30}" type="datetimeFigureOut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75D57-4655-4CD3-9F2C-AF55A6748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8C52E-6E51-4DF5-AA45-E5A1C00E11C2}" type="datetimeFigureOut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2BA63-DD74-42B3-8F71-5C20D4FEA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662FC-4511-4DDE-81C2-2DBC716939E5}" type="datetimeFigureOut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0B829-6008-4FD9-A46C-ED2B317DF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A4375-1ACF-4CF4-829C-DFE7C1D48AE0}" type="datetimeFigureOut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01850-0D89-47FE-9917-B69B63725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CB628C-A321-4FF5-8B42-809C08C0398F}" type="datetimeFigureOut">
              <a:rPr lang="en-US"/>
              <a:pPr>
                <a:defRPr/>
              </a:pPr>
              <a:t>6/28/2010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39CA63-C259-4E36-8E8C-6AB8D6583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1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Erika.lichter@maine.gov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Suicide and Self-Inflicted Injury</a:t>
            </a:r>
            <a:br>
              <a:rPr lang="en-US" dirty="0" smtClean="0"/>
            </a:br>
            <a:r>
              <a:rPr lang="en-US" dirty="0" smtClean="0"/>
              <a:t> in Maine</a:t>
            </a:r>
            <a:endParaRPr lang="en-US" dirty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Erika Lichter, ScD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University of Southern Maine/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Maine CDC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Suicide rates by age</a:t>
            </a:r>
            <a:br>
              <a:rPr lang="en-US" dirty="0" smtClean="0"/>
            </a:br>
            <a:r>
              <a:rPr lang="en-US" dirty="0" smtClean="0"/>
              <a:t> Maine, 2003-2007</a:t>
            </a:r>
            <a:endParaRPr lang="en-US" dirty="0"/>
          </a:p>
        </p:txBody>
      </p:sp>
      <p:graphicFrame>
        <p:nvGraphicFramePr>
          <p:cNvPr id="32770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53000"/>
        </p:xfrm>
        <a:graphic>
          <a:graphicData uri="http://schemas.openxmlformats.org/presentationml/2006/ole">
            <p:oleObj spid="_x0000_s32770" r:id="rId4" imgW="8230313" imgH="4950381" progId="Excel.Chart.8">
              <p:embed/>
            </p:oleObj>
          </a:graphicData>
        </a:graphic>
      </p:graphicFrame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33400" y="61722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Source:  CDC NCIPC, WISQARS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Suicide by age</a:t>
            </a:r>
            <a:br>
              <a:rPr lang="en-US" dirty="0" smtClean="0"/>
            </a:br>
            <a:r>
              <a:rPr lang="en-US" dirty="0" smtClean="0"/>
              <a:t>Maine, 2003-2007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458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533400" y="64008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Source:  CDC NCIPC, WISQARS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 animBg="0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Suicide and Race/Ethnicity, 2000-2007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906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361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Race/</a:t>
                      </a:r>
                    </a:p>
                    <a:p>
                      <a:pPr algn="l"/>
                      <a:r>
                        <a:rPr lang="en-US" sz="2000" dirty="0" smtClean="0"/>
                        <a:t>ethnicity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Number of Suicide Deaths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Population Total </a:t>
                      </a:r>
                    </a:p>
                    <a:p>
                      <a:pPr algn="r"/>
                      <a:r>
                        <a:rPr lang="en-US" sz="2000" dirty="0" smtClean="0"/>
                        <a:t>2000-2007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Rate per 100,000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Age-adjusted rate per 100,000</a:t>
                      </a:r>
                      <a:endParaRPr lang="en-US" sz="2000" dirty="0"/>
                    </a:p>
                  </a:txBody>
                  <a:tcPr/>
                </a:tc>
              </a:tr>
              <a:tr h="68086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White Non-Hispanic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1,279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10,051,742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12.1</a:t>
                      </a:r>
                    </a:p>
                  </a:txBody>
                  <a:tcPr marL="9525" marR="9525" marT="9525" marB="0" anchor="b"/>
                </a:tc>
              </a:tr>
              <a:tr h="9768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Black/African</a:t>
                      </a:r>
                      <a:r>
                        <a:rPr lang="en-US" sz="2000" baseline="0" dirty="0" smtClean="0"/>
                        <a:t> American Non-Hispanic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92,471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086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Native American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65,332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086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Asian/Pacific</a:t>
                      </a:r>
                      <a:r>
                        <a:rPr lang="en-US" sz="2000" baseline="0" dirty="0" smtClean="0"/>
                        <a:t> Islander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91,139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483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Hispanic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102,999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0168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*estimate</a:t>
                      </a:r>
                      <a:r>
                        <a:rPr lang="en-US" baseline="0" dirty="0" smtClean="0"/>
                        <a:t>s may not be reliable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131" name="Rectangle 4"/>
          <p:cNvSpPr>
            <a:spLocks noChangeArrowheads="1"/>
          </p:cNvSpPr>
          <p:nvPr/>
        </p:nvSpPr>
        <p:spPr bwMode="auto">
          <a:xfrm>
            <a:off x="533400" y="63246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Source:  CDC NCIPC, WISQARS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Methods of Suicide Death, </a:t>
            </a:r>
            <a:br>
              <a:rPr lang="en-US" dirty="0" smtClean="0"/>
            </a:br>
            <a:r>
              <a:rPr lang="en-US" dirty="0" smtClean="0"/>
              <a:t>Maine, 2003-2007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58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1295400" y="6550025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Source:  CDC NCIPC, WISQARS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 animBg="0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Methods of Suicide by Sex, 2003-2007</a:t>
            </a:r>
            <a:endParaRPr lang="en-US" dirty="0"/>
          </a:p>
        </p:txBody>
      </p:sp>
      <p:graphicFrame>
        <p:nvGraphicFramePr>
          <p:cNvPr id="40962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0" y="1447800"/>
          <a:ext cx="4038600" cy="4525963"/>
        </p:xfrm>
        <a:graphic>
          <a:graphicData uri="http://schemas.openxmlformats.org/presentationml/2006/ole">
            <p:oleObj spid="_x0000_s40962" r:id="rId4" imgW="4041998" imgH="4523624" progId="Excel.Chart.8">
              <p:embed/>
            </p:oleObj>
          </a:graphicData>
        </a:graphic>
      </p:graphicFrame>
      <p:graphicFrame>
        <p:nvGraphicFramePr>
          <p:cNvPr id="40963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381000" y="1600200"/>
          <a:ext cx="4038600" cy="4525963"/>
        </p:xfrm>
        <a:graphic>
          <a:graphicData uri="http://schemas.openxmlformats.org/presentationml/2006/ole">
            <p:oleObj spid="_x0000_s40963" r:id="rId5" imgW="4035902" imgH="4523624" progId="Excel.Chart.8">
              <p:embed/>
            </p:oleObj>
          </a:graphicData>
        </a:graphic>
      </p:graphicFrame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533400" y="61722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Source:  CDC NCIPC, WISQARS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Hospitalization and ED visits for self-inflicted injury</a:t>
            </a:r>
            <a:endParaRPr lang="en-US" dirty="0"/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every suicide death in Maine in 2007 (n=191), there were:</a:t>
            </a:r>
          </a:p>
          <a:p>
            <a:pPr lvl="1" eaLnBrk="1" hangingPunct="1"/>
            <a:r>
              <a:rPr lang="en-US" smtClean="0"/>
              <a:t>6 people (n=1,095) hospitalized for a self-inflicted injury</a:t>
            </a:r>
          </a:p>
          <a:p>
            <a:pPr lvl="1" eaLnBrk="1" hangingPunct="1"/>
            <a:r>
              <a:rPr lang="en-US" smtClean="0"/>
              <a:t>10 people (n=1,911) who visit an emergency department for a self-inflicted injury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533400" y="61722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Source:  Maine Inpatient and Outpatient Hospital Discharge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Hospitalization and Outpatient ED visits for Self-inflicted injury, Maine, 2000-2008</a:t>
            </a:r>
          </a:p>
        </p:txBody>
      </p:sp>
      <p:graphicFrame>
        <p:nvGraphicFramePr>
          <p:cNvPr id="45058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p:oleObj spid="_x0000_s45058" r:id="rId4" imgW="8230313" imgH="4523624" progId="Excel.Chart.8">
              <p:embed/>
            </p:oleObj>
          </a:graphicData>
        </a:graphic>
      </p:graphicFrame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533400" y="61722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Source:  Maine Inpatient and Outpatient Hospital Discharge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Hospitalizations and Outpatient ED by Sex, Maine, 2008</a:t>
            </a:r>
            <a:endParaRPr lang="en-US" dirty="0"/>
          </a:p>
        </p:txBody>
      </p:sp>
      <p:graphicFrame>
        <p:nvGraphicFramePr>
          <p:cNvPr id="47106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p:oleObj spid="_x0000_s47106" r:id="rId4" imgW="8230313" imgH="4523624" progId="Excel.Chart.8">
              <p:embed/>
            </p:oleObj>
          </a:graphicData>
        </a:graphic>
      </p:graphicFrame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533400" y="61722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Source:  Maine Inpatient and Outpatient Hospital Discharge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Hospitalization and ED visits by Sex, Maine, 2000-2008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8839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533400" y="64008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Source:  Maine Inpatient and Outpatient Hospital Discharge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 animBg="0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Hospitalizations and Outpatient ED visit rates by Age, Maine 2008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533400" y="61722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Source:  Maine Inpatient and Outpatient Hospital Discharge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year in Maine (2007)….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158 people died by suicide </a:t>
            </a:r>
            <a:r>
              <a:rPr lang="en-US" sz="1400" dirty="0" smtClean="0"/>
              <a:t>(Maine Vital Records, 2007)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1,094 were hospitalized for a self-inflicted injury </a:t>
            </a:r>
            <a:r>
              <a:rPr lang="en-US" sz="1400" dirty="0" smtClean="0"/>
              <a:t>(Maine Hospital Discharge Data, 2007)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1,911 were treated in the emergency department for a self-inflicted injury </a:t>
            </a:r>
            <a:r>
              <a:rPr lang="en-US" sz="1400" dirty="0" smtClean="0"/>
              <a:t>(Maine Hospital Outpatient Discharge Data, 2007)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6,700 high school students and 27,000 adults considered suicide in the previous 12 months </a:t>
            </a:r>
            <a:r>
              <a:rPr lang="en-US" sz="1400" dirty="0" smtClean="0"/>
              <a:t>(Maine Youth Risk Behavior Survey, 2007 and Maine BRFSS 2009)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2,800 high school youth and 4,000 adults attempted suicide in the past 12 months.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500" dirty="0" smtClean="0"/>
              <a:t>         (Maine Youth Risk Behavior </a:t>
            </a:r>
            <a:r>
              <a:rPr lang="en-US" sz="1500" dirty="0" err="1" smtClean="0"/>
              <a:t>Surveyand</a:t>
            </a:r>
            <a:r>
              <a:rPr lang="en-US" sz="1500" dirty="0" smtClean="0"/>
              <a:t> Maine BRFSS 2009)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Methods of Self-inflicted injury</a:t>
            </a:r>
            <a:br>
              <a:rPr lang="en-US" sz="3600" smtClean="0"/>
            </a:br>
            <a:r>
              <a:rPr lang="en-US" sz="3600" smtClean="0"/>
              <a:t> Maine, 2008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6563" name="TextBox 4"/>
          <p:cNvSpPr txBox="1">
            <a:spLocks noChangeArrowheads="1"/>
          </p:cNvSpPr>
          <p:nvPr/>
        </p:nvSpPr>
        <p:spPr bwMode="auto">
          <a:xfrm>
            <a:off x="685800" y="6019800"/>
            <a:ext cx="693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Source:  Maine Inpatient and Outpatient Hospital Discharge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 animBg="0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Self-reported Suicidal Behavior/Risks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Ideation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Attempts that don’t require medical treatment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Depression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Non-suicidal self-inflicted injury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Maine Integrated Youth Health Survey/YRBS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Maine Behavioral Risk Factor Surveillance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Past year self-reported suicide ideation and attempts, Maine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 animBg="0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Suicidal behavior in Maine HS students, 2009</a:t>
            </a:r>
          </a:p>
        </p:txBody>
      </p:sp>
      <p:graphicFrame>
        <p:nvGraphicFramePr>
          <p:cNvPr id="5939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p:oleObj spid="_x0000_s59394" r:id="rId4" imgW="8230313" imgH="4523624" progId="Excel.Chart.8">
              <p:embed/>
            </p:oleObj>
          </a:graphicData>
        </a:graphic>
      </p:graphicFrame>
      <p:sp>
        <p:nvSpPr>
          <p:cNvPr id="59396" name="TextBox 4"/>
          <p:cNvSpPr txBox="1">
            <a:spLocks noChangeArrowheads="1"/>
          </p:cNvSpPr>
          <p:nvPr/>
        </p:nvSpPr>
        <p:spPr bwMode="auto">
          <a:xfrm>
            <a:off x="914400" y="61722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Source: MIYHS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Depression and non-suicidal self-injury, Maine HS students, 2009</a:t>
            </a:r>
            <a:endParaRPr lang="en-US" dirty="0"/>
          </a:p>
        </p:txBody>
      </p:sp>
      <p:graphicFrame>
        <p:nvGraphicFramePr>
          <p:cNvPr id="61442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p:oleObj spid="_x0000_s61442" r:id="rId4" imgW="8230313" imgH="4523624" progId="Excel.Chart.8">
              <p:embed/>
            </p:oleObj>
          </a:graphicData>
        </a:graphic>
      </p:graphicFrame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533400" y="61722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Source:  MIYHS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Suicidal ideation, attempts, and depression among Maine HS students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683" name="Rectangle 4"/>
          <p:cNvSpPr>
            <a:spLocks noChangeArrowheads="1"/>
          </p:cNvSpPr>
          <p:nvPr/>
        </p:nvSpPr>
        <p:spPr bwMode="auto">
          <a:xfrm>
            <a:off x="533400" y="61722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Source:  2001-2007 YRBS and 2009 MIYHS YRBS Module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 animBg="0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Lifetime suicide and non-suicidal self-injury, Maine 7</a:t>
            </a:r>
            <a:r>
              <a:rPr lang="en-US" baseline="30000" dirty="0" smtClean="0"/>
              <a:t>th</a:t>
            </a:r>
            <a:r>
              <a:rPr lang="en-US" dirty="0" smtClean="0"/>
              <a:t> &amp; 8</a:t>
            </a:r>
            <a:r>
              <a:rPr lang="en-US" baseline="30000" dirty="0" smtClean="0"/>
              <a:t>th</a:t>
            </a:r>
            <a:r>
              <a:rPr lang="en-US" dirty="0" smtClean="0"/>
              <a:t> graders, 2009</a:t>
            </a:r>
            <a:endParaRPr lang="en-US" dirty="0"/>
          </a:p>
        </p:txBody>
      </p:sp>
      <p:graphicFrame>
        <p:nvGraphicFramePr>
          <p:cNvPr id="65538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p:oleObj spid="_x0000_s65538" r:id="rId4" imgW="8230313" imgH="4523624" progId="Excel.Chart.8">
              <p:embed/>
            </p:oleObj>
          </a:graphicData>
        </a:graphic>
      </p:graphicFrame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533400" y="61722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Source:  MIYHS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Maine’s suicide rates have not changed significantly over time.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highest number of suicide deaths occur among adult males age 40-59.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Self- hospitalizations and outpatient visits for self-inflicted injury are increasing.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Female youth and young adults are most likely to be treated for a self-inflicted injury.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Self-reported ideation and attempts among youth increased in 2009.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4000" smtClean="0"/>
              <a:t>	Suicide, self-inflicted injury, and depression are public health problems that affect Maine residents of all ages.</a:t>
            </a:r>
          </a:p>
          <a:p>
            <a:pPr eaLnBrk="1" hangingPunct="1">
              <a:buFont typeface="Arial" charset="0"/>
              <a:buNone/>
            </a:pPr>
            <a:endParaRPr lang="en-US" sz="4000" smtClean="0"/>
          </a:p>
          <a:p>
            <a:pPr algn="ctr" eaLnBrk="1" hangingPunct="1">
              <a:buFont typeface="Arial" charset="0"/>
              <a:buNone/>
            </a:pPr>
            <a:endParaRPr lang="en-US" sz="4000" smtClean="0"/>
          </a:p>
          <a:p>
            <a:pPr algn="ctr" eaLnBrk="1" hangingPunct="1">
              <a:buFont typeface="Arial" charset="0"/>
              <a:buNone/>
            </a:pP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Questions?</a:t>
            </a: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  <a:p>
            <a:pPr algn="ctr" eaLnBrk="1" hangingPunct="1">
              <a:buFont typeface="Arial" charset="0"/>
              <a:buNone/>
            </a:pPr>
            <a:r>
              <a:rPr lang="en-US" smtClean="0"/>
              <a:t>Erika Lichter</a:t>
            </a:r>
          </a:p>
          <a:p>
            <a:pPr algn="ctr" eaLnBrk="1" hangingPunct="1">
              <a:buFont typeface="Arial" charset="0"/>
              <a:buNone/>
            </a:pPr>
            <a:r>
              <a:rPr lang="en-US" smtClean="0">
                <a:hlinkClick r:id="rId3"/>
              </a:rPr>
              <a:t>erika.lichter@maine.gov</a:t>
            </a:r>
            <a:endParaRPr lang="en-US" smtClean="0"/>
          </a:p>
          <a:p>
            <a:pPr algn="ctr" eaLnBrk="1" hangingPunct="1">
              <a:buFont typeface="Arial" charset="0"/>
              <a:buNone/>
            </a:pPr>
            <a:r>
              <a:rPr lang="en-US" smtClean="0"/>
              <a:t>287-4598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Five Leading Causes of Death in Maine, 2003-2007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43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15-19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20-24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25-34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35-44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45-54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Unintentional Injury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Unintentional Injury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Unintentional Injury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Unintentional Injury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Malignant neoplasm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Suicide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Suicide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Suicide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Malignant neoplasm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Heart</a:t>
                      </a:r>
                      <a:r>
                        <a:rPr lang="en-US" baseline="0" dirty="0" smtClean="0"/>
                        <a:t> Disease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Malignant neoplasm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Malignant neoplasm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Malignant neoplasm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Heart</a:t>
                      </a:r>
                      <a:r>
                        <a:rPr lang="en-US" baseline="0" dirty="0" smtClean="0"/>
                        <a:t> 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Unintentional Injury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Heart</a:t>
                      </a:r>
                      <a:r>
                        <a:rPr lang="en-US" baseline="0" dirty="0" smtClean="0"/>
                        <a:t> 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Heart</a:t>
                      </a:r>
                      <a:r>
                        <a:rPr lang="en-US" baseline="0" dirty="0" smtClean="0"/>
                        <a:t> 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Heart</a:t>
                      </a:r>
                      <a:r>
                        <a:rPr lang="en-US" baseline="0" dirty="0" smtClean="0"/>
                        <a:t> 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Suicide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Suicide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Homicide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Homicide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Homicide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Diabetes </a:t>
                      </a:r>
                      <a:r>
                        <a:rPr lang="en-US" dirty="0" err="1" smtClean="0"/>
                        <a:t>Mellitis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Liver Disease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502" name="Rectangle 4"/>
          <p:cNvSpPr>
            <a:spLocks noChangeArrowheads="1"/>
          </p:cNvSpPr>
          <p:nvPr/>
        </p:nvSpPr>
        <p:spPr bwMode="auto">
          <a:xfrm>
            <a:off x="533400" y="61722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Source:  CDC NCIPC, WISQARS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Maine HS students who considered or attempted suicide by sex, 2001-2009</a:t>
            </a:r>
          </a:p>
        </p:txBody>
      </p:sp>
      <p:graphicFrame>
        <p:nvGraphicFramePr>
          <p:cNvPr id="73730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p:oleObj spid="_x0000_s73730" r:id="rId4" imgW="8230313" imgH="4523624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smtClean="0"/>
              <a:t>Suicide Mortality</a:t>
            </a:r>
          </a:p>
        </p:txBody>
      </p:sp>
      <p:pic>
        <p:nvPicPr>
          <p:cNvPr id="21506" name="Content Placeholder 3" descr="Suicide mortality map_us_2004_2006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9075" y="685800"/>
            <a:ext cx="8391525" cy="6102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Suicide Mortality by County, Maine</a:t>
            </a:r>
          </a:p>
        </p:txBody>
      </p:sp>
      <p:pic>
        <p:nvPicPr>
          <p:cNvPr id="23554" name="Content Placeholder 3" descr="Suicide mortality map_maine_county_2000_2006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62125" y="1600200"/>
            <a:ext cx="561975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Suicide Mortality</a:t>
            </a:r>
            <a:br>
              <a:rPr lang="en-US" dirty="0" smtClean="0"/>
            </a:br>
            <a:r>
              <a:rPr lang="en-US" dirty="0" smtClean="0"/>
              <a:t> 1994-2007, 5-year averages</a:t>
            </a:r>
            <a:endParaRPr lang="en-US" dirty="0"/>
          </a:p>
        </p:txBody>
      </p:sp>
      <p:graphicFrame>
        <p:nvGraphicFramePr>
          <p:cNvPr id="24578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p:oleObj spid="_x0000_s24578" r:id="rId4" imgW="8230313" imgH="4523624" progId="Excel.Chart.8">
              <p:embed/>
            </p:oleObj>
          </a:graphicData>
        </a:graphic>
      </p:graphicFrame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33400" y="61722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Source:  CDC NCIPC, WISQARS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Preliminary Suicide Deaths from Medical Examiner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27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Year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Number of Suicide Deaths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2003-2007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166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2008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186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2009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187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January- June 2010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72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766" name="Rectangle 4"/>
          <p:cNvSpPr>
            <a:spLocks noChangeArrowheads="1"/>
          </p:cNvSpPr>
          <p:nvPr/>
        </p:nvSpPr>
        <p:spPr bwMode="auto">
          <a:xfrm>
            <a:off x="533400" y="61722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Source:  Maine Office of the Medical Examiner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Suicide by sex</a:t>
            </a:r>
            <a:br>
              <a:rPr lang="en-US" dirty="0" smtClean="0"/>
            </a:br>
            <a:r>
              <a:rPr lang="en-US" dirty="0" smtClean="0"/>
              <a:t>Maine, 2003-2007</a:t>
            </a:r>
            <a:endParaRPr lang="en-US" dirty="0"/>
          </a:p>
        </p:txBody>
      </p:sp>
      <p:graphicFrame>
        <p:nvGraphicFramePr>
          <p:cNvPr id="2867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p:oleObj spid="_x0000_s28674" r:id="rId4" imgW="8230313" imgH="4523624" progId="Excel.Chart.8">
              <p:embed/>
            </p:oleObj>
          </a:graphicData>
        </a:graphic>
      </p:graphicFrame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33400" y="61722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Source:  CDC NCIPC, WISQARS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Suicide by sex, </a:t>
            </a:r>
            <a:br>
              <a:rPr lang="en-US" dirty="0" smtClean="0"/>
            </a:br>
            <a:r>
              <a:rPr lang="en-US" dirty="0" smtClean="0"/>
              <a:t>Maine, 1997-2007</a:t>
            </a:r>
            <a:endParaRPr lang="en-US" dirty="0"/>
          </a:p>
        </p:txBody>
      </p:sp>
      <p:graphicFrame>
        <p:nvGraphicFramePr>
          <p:cNvPr id="30722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p:oleObj spid="_x0000_s30722" r:id="rId4" imgW="8230313" imgH="4523624" progId="Excel.Chart.8">
              <p:embed/>
            </p:oleObj>
          </a:graphicData>
        </a:graphic>
      </p:graphicFrame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6172200"/>
            <a:ext cx="533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Source:  CDC NCIPC, WISQARS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9625</TotalTime>
  <Words>654</Words>
  <Application>Microsoft Office PowerPoint</Application>
  <PresentationFormat>On-screen Show (4:3)</PresentationFormat>
  <Paragraphs>183</Paragraphs>
  <Slides>30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Office Theme</vt:lpstr>
      <vt:lpstr>Microsoft Excel Chart</vt:lpstr>
      <vt:lpstr>Suicide and Self-Inflicted Injury  in Maine</vt:lpstr>
      <vt:lpstr>One year in Maine (2007)….</vt:lpstr>
      <vt:lpstr>Five Leading Causes of Death in Maine, 2003-2007 </vt:lpstr>
      <vt:lpstr>Suicide Mortality</vt:lpstr>
      <vt:lpstr>Suicide Mortality by County, Maine</vt:lpstr>
      <vt:lpstr>Suicide Mortality  1994-2007, 5-year averages</vt:lpstr>
      <vt:lpstr>Preliminary Suicide Deaths from Medical Examiner</vt:lpstr>
      <vt:lpstr>Suicide by sex Maine, 2003-2007</vt:lpstr>
      <vt:lpstr>Suicide by sex,  Maine, 1997-2007</vt:lpstr>
      <vt:lpstr>Suicide rates by age  Maine, 2003-2007</vt:lpstr>
      <vt:lpstr>Suicide by age Maine, 2003-2007</vt:lpstr>
      <vt:lpstr>Suicide and Race/Ethnicity, 2000-2007</vt:lpstr>
      <vt:lpstr>Methods of Suicide Death,  Maine, 2003-2007</vt:lpstr>
      <vt:lpstr>Methods of Suicide by Sex, 2003-2007</vt:lpstr>
      <vt:lpstr>Hospitalization and ED visits for self-inflicted injury</vt:lpstr>
      <vt:lpstr>Hospitalization and Outpatient ED visits for Self-inflicted injury, Maine, 2000-2008</vt:lpstr>
      <vt:lpstr>Hospitalizations and Outpatient ED by Sex, Maine, 2008</vt:lpstr>
      <vt:lpstr>Hospitalization and ED visits by Sex, Maine, 2000-2008</vt:lpstr>
      <vt:lpstr>Hospitalizations and Outpatient ED visit rates by Age, Maine 2008</vt:lpstr>
      <vt:lpstr>Methods of Self-inflicted injury  Maine, 2008</vt:lpstr>
      <vt:lpstr>Self-reported Suicidal Behavior/Risks</vt:lpstr>
      <vt:lpstr>Past year self-reported suicide ideation and attempts, Maine</vt:lpstr>
      <vt:lpstr>Suicidal behavior in Maine HS students, 2009</vt:lpstr>
      <vt:lpstr>Depression and non-suicidal self-injury, Maine HS students, 2009</vt:lpstr>
      <vt:lpstr>Suicidal ideation, attempts, and depression among Maine HS students</vt:lpstr>
      <vt:lpstr>Lifetime suicide and non-suicidal self-injury, Maine 7th &amp; 8th graders, 2009</vt:lpstr>
      <vt:lpstr>Summary</vt:lpstr>
      <vt:lpstr>Conclusion</vt:lpstr>
      <vt:lpstr>Questions?</vt:lpstr>
      <vt:lpstr>Maine HS students who considered or attempted suicide by sex, 2001-2009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and Self-Inflicted Injury in Maine</dc:title>
  <dc:creator>Kurt</dc:creator>
  <cp:lastModifiedBy>State of Maine</cp:lastModifiedBy>
  <cp:revision>12</cp:revision>
  <dcterms:created xsi:type="dcterms:W3CDTF">2010-06-02T16:39:59Z</dcterms:created>
  <dcterms:modified xsi:type="dcterms:W3CDTF">2010-06-28T21:13:28Z</dcterms:modified>
</cp:coreProperties>
</file>